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8"/>
  </p:notesMasterIdLst>
  <p:sldIdLst>
    <p:sldId id="815" r:id="rId2"/>
    <p:sldId id="871" r:id="rId3"/>
    <p:sldId id="867" r:id="rId4"/>
    <p:sldId id="868" r:id="rId5"/>
    <p:sldId id="869" r:id="rId6"/>
    <p:sldId id="854" r:id="rId7"/>
    <p:sldId id="855" r:id="rId8"/>
    <p:sldId id="874" r:id="rId9"/>
    <p:sldId id="826" r:id="rId10"/>
    <p:sldId id="827" r:id="rId11"/>
    <p:sldId id="875" r:id="rId12"/>
    <p:sldId id="876" r:id="rId13"/>
    <p:sldId id="858" r:id="rId14"/>
    <p:sldId id="872" r:id="rId15"/>
    <p:sldId id="859" r:id="rId16"/>
    <p:sldId id="830" r:id="rId17"/>
    <p:sldId id="873" r:id="rId18"/>
    <p:sldId id="836" r:id="rId19"/>
    <p:sldId id="825" r:id="rId20"/>
    <p:sldId id="851" r:id="rId21"/>
    <p:sldId id="839" r:id="rId22"/>
    <p:sldId id="856" r:id="rId23"/>
    <p:sldId id="618" r:id="rId24"/>
    <p:sldId id="864" r:id="rId25"/>
    <p:sldId id="866" r:id="rId26"/>
    <p:sldId id="4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B911C-0A44-C896-CDCC-E01802C0F531}" name="Daniela Aldescu (VERTIK)" initials="DA(" userId="S::daldescu@vertikgroup.eu::02d38be3-87d1-4341-8ad8-edc61badf429" providerId="AD"/>
  <p188:author id="{995AAE73-41A5-5F4A-90F2-78712119BC4D}" name="Madalina Stanciu (VERTIK)" initials="MS" userId="S::mstanciu@vertikgroup.eu::157a72c8-8b27-47d4-b9cb-f3f78052c39d" providerId="AD"/>
  <p188:author id="{EF22C9BD-9C6A-6868-14C2-F6A40C53FB3D}" name="Jean Dumitrescu" initials="JD" userId="S::jean.dumitrescu@aquila.ro::a0aecdab-5736-4dba-a278-90407f43d6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EBA"/>
    <a:srgbClr val="D1E7EE"/>
    <a:srgbClr val="9DC3E6"/>
    <a:srgbClr val="F8C45C"/>
    <a:srgbClr val="FBA659"/>
    <a:srgbClr val="DAE3F3"/>
    <a:srgbClr val="95B3D7"/>
    <a:srgbClr val="0070C0"/>
    <a:srgbClr val="00599A"/>
    <a:srgbClr val="006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E57A8-FAD3-4C68-9AC1-1D99E10CBB78}" v="2" dt="2023-08-29T07:01:23.29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1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lina Stanciu (VERTIK)" userId="157a72c8-8b27-47d4-b9cb-f3f78052c39d" providerId="ADAL" clId="{84DF2FAA-D35D-4149-85CD-CC139B89B9B3}"/>
    <pc:docChg chg="undo custSel modSld">
      <pc:chgData name="Madalina Stanciu (VERTIK)" userId="157a72c8-8b27-47d4-b9cb-f3f78052c39d" providerId="ADAL" clId="{84DF2FAA-D35D-4149-85CD-CC139B89B9B3}" dt="2023-08-29T09:41:32.302" v="2"/>
      <pc:docMkLst>
        <pc:docMk/>
      </pc:docMkLst>
      <pc:sldChg chg="modSp mod">
        <pc:chgData name="Madalina Stanciu (VERTIK)" userId="157a72c8-8b27-47d4-b9cb-f3f78052c39d" providerId="ADAL" clId="{84DF2FAA-D35D-4149-85CD-CC139B89B9B3}" dt="2023-08-29T09:41:32.302" v="2"/>
        <pc:sldMkLst>
          <pc:docMk/>
          <pc:sldMk cId="2557648520" sldId="830"/>
        </pc:sldMkLst>
        <pc:spChg chg="mod">
          <ac:chgData name="Madalina Stanciu (VERTIK)" userId="157a72c8-8b27-47d4-b9cb-f3f78052c39d" providerId="ADAL" clId="{84DF2FAA-D35D-4149-85CD-CC139B89B9B3}" dt="2023-08-29T09:41:32.302" v="2"/>
          <ac:spMkLst>
            <pc:docMk/>
            <pc:sldMk cId="2557648520" sldId="830"/>
            <ac:spMk id="8" creationId="{14860D81-2AD4-5A74-3CB5-D9AFC93F2788}"/>
          </ac:spMkLst>
        </pc:spChg>
      </pc:sldChg>
    </pc:docChg>
  </pc:docChgLst>
  <pc:docChgLst>
    <pc:chgData name="Daniela Aldescu (VERTIK)" userId="02d38be3-87d1-4341-8ad8-edc61badf429" providerId="ADAL" clId="{698E57A8-FAD3-4C68-9AC1-1D99E10CBB78}"/>
    <pc:docChg chg="modSld">
      <pc:chgData name="Daniela Aldescu (VERTIK)" userId="02d38be3-87d1-4341-8ad8-edc61badf429" providerId="ADAL" clId="{698E57A8-FAD3-4C68-9AC1-1D99E10CBB78}" dt="2023-08-29T16:16:20.218" v="57" actId="20577"/>
      <pc:docMkLst>
        <pc:docMk/>
      </pc:docMkLst>
      <pc:sldChg chg="modSp mod">
        <pc:chgData name="Daniela Aldescu (VERTIK)" userId="02d38be3-87d1-4341-8ad8-edc61badf429" providerId="ADAL" clId="{698E57A8-FAD3-4C68-9AC1-1D99E10CBB78}" dt="2023-08-29T16:11:53.325" v="30" actId="20577"/>
        <pc:sldMkLst>
          <pc:docMk/>
          <pc:sldMk cId="2853054996" sldId="867"/>
        </pc:sldMkLst>
        <pc:spChg chg="mod">
          <ac:chgData name="Daniela Aldescu (VERTIK)" userId="02d38be3-87d1-4341-8ad8-edc61badf429" providerId="ADAL" clId="{698E57A8-FAD3-4C68-9AC1-1D99E10CBB78}" dt="2023-08-29T07:01:23.293" v="1" actId="20577"/>
          <ac:spMkLst>
            <pc:docMk/>
            <pc:sldMk cId="2853054996" sldId="867"/>
            <ac:spMk id="2" creationId="{8ADE940D-E2D0-F0E6-8616-E8792071E07B}"/>
          </ac:spMkLst>
        </pc:spChg>
        <pc:spChg chg="mod">
          <ac:chgData name="Daniela Aldescu (VERTIK)" userId="02d38be3-87d1-4341-8ad8-edc61badf429" providerId="ADAL" clId="{698E57A8-FAD3-4C68-9AC1-1D99E10CBB78}" dt="2023-08-29T16:11:53.325" v="30" actId="20577"/>
          <ac:spMkLst>
            <pc:docMk/>
            <pc:sldMk cId="2853054996" sldId="867"/>
            <ac:spMk id="20" creationId="{05519B4D-C913-37D8-D90B-37D5F6EFE7B1}"/>
          </ac:spMkLst>
        </pc:spChg>
      </pc:sldChg>
      <pc:sldChg chg="modSp mod">
        <pc:chgData name="Daniela Aldescu (VERTIK)" userId="02d38be3-87d1-4341-8ad8-edc61badf429" providerId="ADAL" clId="{698E57A8-FAD3-4C68-9AC1-1D99E10CBB78}" dt="2023-08-29T16:12:52.385" v="41" actId="1035"/>
        <pc:sldMkLst>
          <pc:docMk/>
          <pc:sldMk cId="1660825719" sldId="868"/>
        </pc:sldMkLst>
        <pc:spChg chg="mod">
          <ac:chgData name="Daniela Aldescu (VERTIK)" userId="02d38be3-87d1-4341-8ad8-edc61badf429" providerId="ADAL" clId="{698E57A8-FAD3-4C68-9AC1-1D99E10CBB78}" dt="2023-08-29T16:12:52.385" v="41" actId="1035"/>
          <ac:spMkLst>
            <pc:docMk/>
            <pc:sldMk cId="1660825719" sldId="868"/>
            <ac:spMk id="8" creationId="{27A5CF46-3B16-908E-96B2-DA3557272D02}"/>
          </ac:spMkLst>
        </pc:spChg>
        <pc:spChg chg="mod">
          <ac:chgData name="Daniela Aldescu (VERTIK)" userId="02d38be3-87d1-4341-8ad8-edc61badf429" providerId="ADAL" clId="{698E57A8-FAD3-4C68-9AC1-1D99E10CBB78}" dt="2023-08-29T16:12:52.385" v="41" actId="1035"/>
          <ac:spMkLst>
            <pc:docMk/>
            <pc:sldMk cId="1660825719" sldId="868"/>
            <ac:spMk id="9" creationId="{16674D4D-D96E-9CEA-B0F0-90D217479ABE}"/>
          </ac:spMkLst>
        </pc:spChg>
      </pc:sldChg>
      <pc:sldChg chg="modSp mod">
        <pc:chgData name="Daniela Aldescu (VERTIK)" userId="02d38be3-87d1-4341-8ad8-edc61badf429" providerId="ADAL" clId="{698E57A8-FAD3-4C68-9AC1-1D99E10CBB78}" dt="2023-08-29T16:16:20.218" v="57" actId="20577"/>
        <pc:sldMkLst>
          <pc:docMk/>
          <pc:sldMk cId="4213750075" sldId="875"/>
        </pc:sldMkLst>
        <pc:spChg chg="mod">
          <ac:chgData name="Daniela Aldescu (VERTIK)" userId="02d38be3-87d1-4341-8ad8-edc61badf429" providerId="ADAL" clId="{698E57A8-FAD3-4C68-9AC1-1D99E10CBB78}" dt="2023-08-29T16:16:20.218" v="57" actId="20577"/>
          <ac:spMkLst>
            <pc:docMk/>
            <pc:sldMk cId="4213750075" sldId="875"/>
            <ac:spMk id="17" creationId="{E78674DA-3259-68BD-5AC1-B83540E95530}"/>
          </ac:spMkLst>
        </pc:spChg>
        <pc:spChg chg="mod">
          <ac:chgData name="Daniela Aldescu (VERTIK)" userId="02d38be3-87d1-4341-8ad8-edc61badf429" providerId="ADAL" clId="{698E57A8-FAD3-4C68-9AC1-1D99E10CBB78}" dt="2023-08-29T16:15:48.821" v="43" actId="20577"/>
          <ac:spMkLst>
            <pc:docMk/>
            <pc:sldMk cId="4213750075" sldId="875"/>
            <ac:spMk id="19" creationId="{A39E48E6-A961-AD3F-2926-826A777594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mstanciu_vertikgroup_eu/Documents/Desktop/Tables%20Wood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S1%202023/AQ%20H1-2023%20grafice%20eng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1672788709444"/>
          <c:y val="4.2306235647013787E-2"/>
          <c:w val="0.61868218248900131"/>
          <c:h val="0.92840483198197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'[AQ H1-2023 grafice eng.xlsx]Revenues'!$F$3</c:f>
              <c:strCache>
                <c:ptCount val="1"/>
                <c:pt idx="0">
                  <c:v>H1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1,047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69-4DE1-B63A-6810D93C39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1,122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A69-4DE1-B63A-6810D93C3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eng.xlsx]Revenues'!$E$4:$E$7</c:f>
              <c:strCache>
                <c:ptCount val="4"/>
                <c:pt idx="0">
                  <c:v>Transport </c:v>
                </c:pt>
                <c:pt idx="1">
                  <c:v>Logistics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'[AQ H1-2023 grafice eng.xlsx]Revenues'!$F$4:$F$7</c:f>
              <c:numCache>
                <c:formatCode>0</c:formatCode>
                <c:ptCount val="4"/>
                <c:pt idx="0">
                  <c:v>33.003999999999998</c:v>
                </c:pt>
                <c:pt idx="1">
                  <c:v>41.093000000000004</c:v>
                </c:pt>
                <c:pt idx="2" formatCode="#,##0">
                  <c:v>1047.48</c:v>
                </c:pt>
                <c:pt idx="3" formatCode="#,##0">
                  <c:v>1121.577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9-4DE1-B63A-6810D93C3995}"/>
            </c:ext>
          </c:extLst>
        </c:ser>
        <c:ser>
          <c:idx val="1"/>
          <c:order val="1"/>
          <c:tx>
            <c:strRef>
              <c:f>'[AQ H1-2023 grafice eng.xlsx]Revenues'!$G$3</c:f>
              <c:strCache>
                <c:ptCount val="1"/>
                <c:pt idx="0">
                  <c:v>H1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eng.xlsx]Revenues'!$E$4:$E$7</c:f>
              <c:strCache>
                <c:ptCount val="4"/>
                <c:pt idx="0">
                  <c:v>Transport </c:v>
                </c:pt>
                <c:pt idx="1">
                  <c:v>Logistics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'[AQ H1-2023 grafice eng.xlsx]Revenues'!$G$4:$G$7</c:f>
              <c:numCache>
                <c:formatCode>0</c:formatCode>
                <c:ptCount val="4"/>
                <c:pt idx="0">
                  <c:v>32.622</c:v>
                </c:pt>
                <c:pt idx="1">
                  <c:v>32.463000000000001</c:v>
                </c:pt>
                <c:pt idx="2">
                  <c:v>895.83</c:v>
                </c:pt>
                <c:pt idx="3">
                  <c:v>960.91500000000008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9-4DE1-B63A-6810D93C39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7241680"/>
        <c:axId val="1447246480"/>
      </c:barChart>
      <c:catAx>
        <c:axId val="14472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447246480"/>
        <c:crosses val="autoZero"/>
        <c:auto val="1"/>
        <c:lblAlgn val="ctr"/>
        <c:lblOffset val="100"/>
        <c:noMultiLvlLbl val="0"/>
      </c:catAx>
      <c:valAx>
        <c:axId val="144724648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44724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016207349081366"/>
          <c:y val="0.84337890055409737"/>
          <c:w val="0.3726157042869641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5045186444804E-2"/>
          <c:y val="3.5720226899143857E-2"/>
          <c:w val="0.87735567573955853"/>
          <c:h val="0.6833524941446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market'!$B$172</c:f>
              <c:strCache>
                <c:ptCount val="1"/>
                <c:pt idx="0">
                  <c:v>Consumer foodservice through retail/food courts (RONb)</c:v>
                </c:pt>
              </c:strCache>
            </c:strRef>
          </c:tx>
          <c:spPr>
            <a:solidFill>
              <a:srgbClr val="F8C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market'!$C$172:$J$172</c:f>
              <c:numCache>
                <c:formatCode>0</c:formatCode>
                <c:ptCount val="8"/>
                <c:pt idx="0">
                  <c:v>2.1212121212121215</c:v>
                </c:pt>
                <c:pt idx="1">
                  <c:v>1.4</c:v>
                </c:pt>
                <c:pt idx="2">
                  <c:v>1.6420001484097209</c:v>
                </c:pt>
                <c:pt idx="3">
                  <c:v>1.9211401736393732</c:v>
                </c:pt>
                <c:pt idx="4">
                  <c:v>2.2477340031580666</c:v>
                </c:pt>
                <c:pt idx="5">
                  <c:v>2.6298487836949378</c:v>
                </c:pt>
                <c:pt idx="6">
                  <c:v>3.0769230769230771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8-41B2-88E3-BBAED967702D}"/>
            </c:ext>
          </c:extLst>
        </c:ser>
        <c:ser>
          <c:idx val="1"/>
          <c:order val="1"/>
          <c:tx>
            <c:strRef>
              <c:f>'FMCG market'!$B$173</c:f>
              <c:strCache>
                <c:ptCount val="1"/>
                <c:pt idx="0">
                  <c:v>Consumer foodservice through lodging (RONb)</c:v>
                </c:pt>
              </c:strCache>
            </c:strRef>
          </c:tx>
          <c:spPr>
            <a:solidFill>
              <a:srgbClr val="FBA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market'!$C$173:$J$173</c:f>
              <c:numCache>
                <c:formatCode>0</c:formatCode>
                <c:ptCount val="8"/>
                <c:pt idx="0">
                  <c:v>3.4682080924855487</c:v>
                </c:pt>
                <c:pt idx="1">
                  <c:v>1.3872832369942196</c:v>
                </c:pt>
                <c:pt idx="2">
                  <c:v>2.4</c:v>
                </c:pt>
                <c:pt idx="3">
                  <c:v>2.64</c:v>
                </c:pt>
                <c:pt idx="4">
                  <c:v>2.9040000000000004</c:v>
                </c:pt>
                <c:pt idx="5">
                  <c:v>3.1944000000000004</c:v>
                </c:pt>
                <c:pt idx="6">
                  <c:v>3.513840000000001</c:v>
                </c:pt>
                <c:pt idx="7">
                  <c:v>3.8652240000000013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8-41B2-88E3-BBAED967702D}"/>
            </c:ext>
          </c:extLst>
        </c:ser>
        <c:ser>
          <c:idx val="2"/>
          <c:order val="2"/>
          <c:tx>
            <c:strRef>
              <c:f>'FMCG market'!$B$174</c:f>
              <c:strCache>
                <c:ptCount val="1"/>
                <c:pt idx="0">
                  <c:v>Consumer foodservice through standalone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market'!$C$174:$J$174</c:f>
              <c:numCache>
                <c:formatCode>0</c:formatCode>
                <c:ptCount val="8"/>
                <c:pt idx="0">
                  <c:v>18.710579786302333</c:v>
                </c:pt>
                <c:pt idx="1">
                  <c:v>10.803010264604408</c:v>
                </c:pt>
                <c:pt idx="2">
                  <c:v>11.235130675188586</c:v>
                </c:pt>
                <c:pt idx="3">
                  <c:v>12.6956976629631</c:v>
                </c:pt>
                <c:pt idx="4">
                  <c:v>14.346138359148302</c:v>
                </c:pt>
                <c:pt idx="5">
                  <c:v>16.211136345837581</c:v>
                </c:pt>
                <c:pt idx="6">
                  <c:v>18.318584070796465</c:v>
                </c:pt>
                <c:pt idx="7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8-41B2-88E3-BBAED9677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7055343"/>
        <c:axId val="1637055759"/>
      </c:barChart>
      <c:lineChart>
        <c:grouping val="standard"/>
        <c:varyColors val="0"/>
        <c:ser>
          <c:idx val="3"/>
          <c:order val="3"/>
          <c:tx>
            <c:strRef>
              <c:f>'FMCG market'!$B$175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382495941790963E-2"/>
                  <c:y val="2.4335119631430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8-41B2-88E3-BBAED967702D}"/>
                </c:ext>
              </c:extLst>
            </c:dLbl>
            <c:dLbl>
              <c:idx val="1"/>
              <c:layout>
                <c:manualLayout>
                  <c:x val="-2.1644912612948972E-2"/>
                  <c:y val="-1.256468400941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8-41B2-88E3-BBAED967702D}"/>
                </c:ext>
              </c:extLst>
            </c:dLbl>
            <c:dLbl>
              <c:idx val="2"/>
              <c:layout>
                <c:manualLayout>
                  <c:x val="-2.1644912612948972E-2"/>
                  <c:y val="-2.4827704463391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8-41B2-88E3-BBAED967702D}"/>
                </c:ext>
              </c:extLst>
            </c:dLbl>
            <c:dLbl>
              <c:idx val="3"/>
              <c:layout>
                <c:manualLayout>
                  <c:x val="-2.1644912612948972E-2"/>
                  <c:y val="2.55818633519658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8-41B2-88E3-BBAED967702D}"/>
                </c:ext>
              </c:extLst>
            </c:dLbl>
            <c:dLbl>
              <c:idx val="4"/>
              <c:layout>
                <c:manualLayout>
                  <c:x val="-2.1644912612948972E-2"/>
                  <c:y val="1.2640099898267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88-41B2-88E3-BBAED967702D}"/>
                </c:ext>
              </c:extLst>
            </c:dLbl>
            <c:dLbl>
              <c:idx val="5"/>
              <c:layout>
                <c:manualLayout>
                  <c:x val="-2.3302256610877682E-2"/>
                  <c:y val="1.768105667980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88-41B2-88E3-BBAED967702D}"/>
                </c:ext>
              </c:extLst>
            </c:dLbl>
            <c:dLbl>
              <c:idx val="6"/>
              <c:layout>
                <c:manualLayout>
                  <c:x val="-2.3302256610877682E-2"/>
                  <c:y val="1.2640099898267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88-41B2-88E3-BBAED967702D}"/>
                </c:ext>
              </c:extLst>
            </c:dLbl>
            <c:dLbl>
              <c:idx val="7"/>
              <c:layout>
                <c:manualLayout>
                  <c:x val="-2.1644912612948972E-2"/>
                  <c:y val="1.768105667980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88-41B2-88E3-BBAED9677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market'!$C$175:$J$175</c:f>
              <c:numCache>
                <c:formatCode>0</c:formatCode>
                <c:ptCount val="8"/>
                <c:pt idx="0">
                  <c:v>24.300000000000004</c:v>
                </c:pt>
                <c:pt idx="1">
                  <c:v>13.590293501598628</c:v>
                </c:pt>
                <c:pt idx="2">
                  <c:v>15.277130823598307</c:v>
                </c:pt>
                <c:pt idx="3">
                  <c:v>17.256837836602472</c:v>
                </c:pt>
                <c:pt idx="4">
                  <c:v>19.497872362306367</c:v>
                </c:pt>
                <c:pt idx="5">
                  <c:v>22.035385129532521</c:v>
                </c:pt>
                <c:pt idx="6">
                  <c:v>24.909347147719544</c:v>
                </c:pt>
                <c:pt idx="7">
                  <c:v>28.165224000000002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C88-41B2-88E3-BBAED9677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7546703"/>
        <c:axId val="1357527983"/>
      </c:lineChart>
      <c:catAx>
        <c:axId val="1637055343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637055759"/>
        <c:crosses val="autoZero"/>
        <c:auto val="1"/>
        <c:lblAlgn val="ctr"/>
        <c:lblOffset val="100"/>
        <c:noMultiLvlLbl val="0"/>
      </c:catAx>
      <c:valAx>
        <c:axId val="1637055759"/>
        <c:scaling>
          <c:orientation val="minMax"/>
          <c:max val="35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055343"/>
        <c:crosses val="autoZero"/>
        <c:crossBetween val="between"/>
      </c:valAx>
      <c:valAx>
        <c:axId val="1357527983"/>
        <c:scaling>
          <c:orientation val="minMax"/>
          <c:max val="29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7546703"/>
        <c:crosses val="max"/>
        <c:crossBetween val="between"/>
      </c:valAx>
      <c:catAx>
        <c:axId val="1357546703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1357527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60431963827589E-2"/>
          <c:y val="0.74829167936401886"/>
          <c:w val="0.95641728748235777"/>
          <c:h val="0.21735516257712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60710541906232E-2"/>
          <c:y val="7.2340243183887723E-2"/>
          <c:w val="0.83637533452858803"/>
          <c:h val="0.61038898709089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market'!$B$119</c:f>
              <c:strCache>
                <c:ptCount val="1"/>
                <c:pt idx="0">
                  <c:v>Modern Trade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6E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1-48D7-96D3-91907DDA7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market'!$E$119:$L$119</c:f>
              <c:numCache>
                <c:formatCode>0</c:formatCode>
                <c:ptCount val="8"/>
                <c:pt idx="0">
                  <c:v>58.2</c:v>
                </c:pt>
                <c:pt idx="1">
                  <c:v>67.608000000000004</c:v>
                </c:pt>
                <c:pt idx="2">
                  <c:v>74.8</c:v>
                </c:pt>
                <c:pt idx="3">
                  <c:v>78.766175211223924</c:v>
                </c:pt>
                <c:pt idx="4">
                  <c:v>83.00750767145378</c:v>
                </c:pt>
                <c:pt idx="5">
                  <c:v>87.544917064239783</c:v>
                </c:pt>
                <c:pt idx="6">
                  <c:v>92.400967644486741</c:v>
                </c:pt>
                <c:pt idx="7">
                  <c:v>97.600000000000009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8D7-96D3-91907DDA7231}"/>
            </c:ext>
          </c:extLst>
        </c:ser>
        <c:ser>
          <c:idx val="1"/>
          <c:order val="1"/>
          <c:tx>
            <c:strRef>
              <c:f>'FMCG market'!$B$120</c:f>
              <c:strCache>
                <c:ptCount val="1"/>
                <c:pt idx="0">
                  <c:v>Traditional Trade (RONb)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market'!$E$120:$L$120</c:f>
              <c:numCache>
                <c:formatCode>0</c:formatCode>
                <c:ptCount val="8"/>
                <c:pt idx="0">
                  <c:v>45.2</c:v>
                </c:pt>
                <c:pt idx="1">
                  <c:v>46.143999999999998</c:v>
                </c:pt>
                <c:pt idx="2">
                  <c:v>47.1</c:v>
                </c:pt>
                <c:pt idx="3">
                  <c:v>46.999572646648375</c:v>
                </c:pt>
                <c:pt idx="4">
                  <c:v>46.899359426063228</c:v>
                </c:pt>
                <c:pt idx="5">
                  <c:v>46.79935988166735</c:v>
                </c:pt>
                <c:pt idx="6">
                  <c:v>46.699573557857022</c:v>
                </c:pt>
                <c:pt idx="7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1-48D7-96D3-91907DDA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772559"/>
        <c:axId val="1753775887"/>
      </c:barChart>
      <c:lineChart>
        <c:grouping val="standard"/>
        <c:varyColors val="0"/>
        <c:ser>
          <c:idx val="2"/>
          <c:order val="2"/>
          <c:tx>
            <c:strRef>
              <c:f>'FMCG market'!$B$121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market'!$E$121:$L$121</c:f>
              <c:numCache>
                <c:formatCode>0</c:formatCode>
                <c:ptCount val="8"/>
                <c:pt idx="0">
                  <c:v>103.4</c:v>
                </c:pt>
                <c:pt idx="1">
                  <c:v>113.75200000000001</c:v>
                </c:pt>
                <c:pt idx="2">
                  <c:v>121.9</c:v>
                </c:pt>
                <c:pt idx="3">
                  <c:v>125.7657478578723</c:v>
                </c:pt>
                <c:pt idx="4">
                  <c:v>129.90686709751702</c:v>
                </c:pt>
                <c:pt idx="5">
                  <c:v>134.34427694590713</c:v>
                </c:pt>
                <c:pt idx="6">
                  <c:v>139.10054120234378</c:v>
                </c:pt>
                <c:pt idx="7">
                  <c:v>144.20000000000002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1-48D7-96D3-91907DDA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84927"/>
        <c:axId val="798977439"/>
      </c:lineChart>
      <c:catAx>
        <c:axId val="1753772559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753775887"/>
        <c:crosses val="autoZero"/>
        <c:auto val="1"/>
        <c:lblAlgn val="ctr"/>
        <c:lblOffset val="100"/>
        <c:noMultiLvlLbl val="0"/>
      </c:catAx>
      <c:valAx>
        <c:axId val="175377588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753772559"/>
        <c:crosses val="autoZero"/>
        <c:crossBetween val="between"/>
      </c:valAx>
      <c:valAx>
        <c:axId val="798977439"/>
        <c:scaling>
          <c:orientation val="minMax"/>
          <c:max val="170"/>
        </c:scaling>
        <c:delete val="1"/>
        <c:axPos val="r"/>
        <c:numFmt formatCode="0" sourceLinked="1"/>
        <c:majorTickMark val="out"/>
        <c:minorTickMark val="none"/>
        <c:tickLblPos val="nextTo"/>
        <c:crossAx val="798984927"/>
        <c:crosses val="max"/>
        <c:crossBetween val="between"/>
      </c:valAx>
      <c:catAx>
        <c:axId val="798984927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7989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327810098291836E-2"/>
          <c:y val="0.88402506829503447"/>
          <c:w val="0.7017218098002321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chemeClr val="tx1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11847384036232E-2"/>
          <c:y val="9.187814264434041E-2"/>
          <c:w val="0.86086745559598998"/>
          <c:h val="0.70180515512271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market'!$B$89</c:f>
              <c:strCache>
                <c:ptCount val="1"/>
                <c:pt idx="0">
                  <c:v>Convenience stores (RONb)</c:v>
                </c:pt>
              </c:strCache>
            </c:strRef>
          </c:tx>
          <c:spPr>
            <a:solidFill>
              <a:srgbClr val="F8C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market'!$E$89:$L$89</c:f>
              <c:numCache>
                <c:formatCode>0</c:formatCode>
                <c:ptCount val="8"/>
                <c:pt idx="0">
                  <c:v>7.5</c:v>
                </c:pt>
                <c:pt idx="1">
                  <c:v>8.7010000000000005</c:v>
                </c:pt>
                <c:pt idx="2">
                  <c:v>10.5</c:v>
                </c:pt>
                <c:pt idx="3">
                  <c:v>11.451290764589224</c:v>
                </c:pt>
                <c:pt idx="4">
                  <c:v>12.48876763573014</c:v>
                </c:pt>
                <c:pt idx="5">
                  <c:v>13.620238998870228</c:v>
                </c:pt>
                <c:pt idx="6">
                  <c:v>14.854220672310536</c:v>
                </c:pt>
                <c:pt idx="7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5-45E2-9460-A9D3383E6A24}"/>
            </c:ext>
          </c:extLst>
        </c:ser>
        <c:ser>
          <c:idx val="1"/>
          <c:order val="1"/>
          <c:tx>
            <c:strRef>
              <c:f>'FMCG market'!$B$90</c:f>
              <c:strCache>
                <c:ptCount val="1"/>
                <c:pt idx="0">
                  <c:v>Supermarkets (RONb)</c:v>
                </c:pt>
              </c:strCache>
            </c:strRef>
          </c:tx>
          <c:spPr>
            <a:solidFill>
              <a:srgbClr val="FBA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rgbClr val="011627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market'!$E$90:$L$90</c:f>
              <c:numCache>
                <c:formatCode>0</c:formatCode>
                <c:ptCount val="8"/>
                <c:pt idx="0">
                  <c:v>13.2</c:v>
                </c:pt>
                <c:pt idx="1">
                  <c:v>14.914</c:v>
                </c:pt>
                <c:pt idx="2">
                  <c:v>15.5</c:v>
                </c:pt>
                <c:pt idx="3">
                  <c:v>16.517384522618983</c:v>
                </c:pt>
                <c:pt idx="4">
                  <c:v>17.601547836648592</c:v>
                </c:pt>
                <c:pt idx="5">
                  <c:v>18.756873149109488</c:v>
                </c:pt>
                <c:pt idx="6">
                  <c:v>19.988031370698621</c:v>
                </c:pt>
                <c:pt idx="7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5-45E2-9460-A9D3383E6A24}"/>
            </c:ext>
          </c:extLst>
        </c:ser>
        <c:ser>
          <c:idx val="2"/>
          <c:order val="2"/>
          <c:tx>
            <c:strRef>
              <c:f>'FMCG market'!$B$91</c:f>
              <c:strCache>
                <c:ptCount val="1"/>
                <c:pt idx="0">
                  <c:v>Discounters (RONb)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rgbClr val="011627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market'!$E$91:$L$91</c:f>
              <c:numCache>
                <c:formatCode>0</c:formatCode>
                <c:ptCount val="8"/>
                <c:pt idx="0">
                  <c:v>13</c:v>
                </c:pt>
                <c:pt idx="1">
                  <c:v>16.187000000000001</c:v>
                </c:pt>
                <c:pt idx="2">
                  <c:v>20.100000000000001</c:v>
                </c:pt>
                <c:pt idx="3">
                  <c:v>21.614063073952867</c:v>
                </c:pt>
                <c:pt idx="4">
                  <c:v>23.24217525198074</c:v>
                </c:pt>
                <c:pt idx="5">
                  <c:v>24.992927456327269</c:v>
                </c:pt>
                <c:pt idx="6">
                  <c:v>26.875557733521696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5-45E2-9460-A9D3383E6A24}"/>
            </c:ext>
          </c:extLst>
        </c:ser>
        <c:ser>
          <c:idx val="3"/>
          <c:order val="3"/>
          <c:tx>
            <c:strRef>
              <c:f>'FMCG market'!$B$92</c:f>
              <c:strCache>
                <c:ptCount val="1"/>
                <c:pt idx="0">
                  <c:v>Hypermarkets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market'!$E$92:$L$92</c:f>
              <c:numCache>
                <c:formatCode>0</c:formatCode>
                <c:ptCount val="8"/>
                <c:pt idx="0">
                  <c:v>24.5</c:v>
                </c:pt>
                <c:pt idx="1">
                  <c:v>27.806000000000001</c:v>
                </c:pt>
                <c:pt idx="2">
                  <c:v>28.7</c:v>
                </c:pt>
                <c:pt idx="3">
                  <c:v>29.183436850062854</c:v>
                </c:pt>
                <c:pt idx="4">
                  <c:v>29.675016947094303</c:v>
                </c:pt>
                <c:pt idx="5">
                  <c:v>30.174877459932805</c:v>
                </c:pt>
                <c:pt idx="6">
                  <c:v>30.683157867955892</c:v>
                </c:pt>
                <c:pt idx="7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45-45E2-9460-A9D3383E6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772559"/>
        <c:axId val="1753775887"/>
      </c:barChart>
      <c:lineChart>
        <c:grouping val="standard"/>
        <c:varyColors val="0"/>
        <c:ser>
          <c:idx val="4"/>
          <c:order val="4"/>
          <c:tx>
            <c:strRef>
              <c:f>'FMCG market'!$B$93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45-45E2-9460-A9D3383E6A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F45-45E2-9460-A9D3383E6A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45-45E2-9460-A9D3383E6A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45-45E2-9460-A9D3383E6A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45-45E2-9460-A9D3383E6A2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F45-45E2-9460-A9D3383E6A2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45-45E2-9460-A9D3383E6A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F45-45E2-9460-A9D3383E6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market'!$E$93:$L$93</c:f>
              <c:numCache>
                <c:formatCode>0</c:formatCode>
                <c:ptCount val="8"/>
                <c:pt idx="0">
                  <c:v>58.2</c:v>
                </c:pt>
                <c:pt idx="1">
                  <c:v>67.608000000000004</c:v>
                </c:pt>
                <c:pt idx="2">
                  <c:v>74.8</c:v>
                </c:pt>
                <c:pt idx="3">
                  <c:v>78.766175211223924</c:v>
                </c:pt>
                <c:pt idx="4">
                  <c:v>83.00750767145378</c:v>
                </c:pt>
                <c:pt idx="5">
                  <c:v>87.544917064239783</c:v>
                </c:pt>
                <c:pt idx="6">
                  <c:v>92.400967644486741</c:v>
                </c:pt>
                <c:pt idx="7">
                  <c:v>97.600000000000009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45-45E2-9460-A9D3383E6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995503"/>
        <c:axId val="990996335"/>
      </c:lineChart>
      <c:catAx>
        <c:axId val="1753772559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rgbClr val="011627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1753775887"/>
        <c:crosses val="autoZero"/>
        <c:auto val="1"/>
        <c:lblAlgn val="ctr"/>
        <c:lblOffset val="100"/>
        <c:noMultiLvlLbl val="0"/>
      </c:catAx>
      <c:valAx>
        <c:axId val="1753775887"/>
        <c:scaling>
          <c:orientation val="minMax"/>
          <c:max val="15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3772559"/>
        <c:crosses val="autoZero"/>
        <c:crossBetween val="between"/>
      </c:valAx>
      <c:valAx>
        <c:axId val="990996335"/>
        <c:scaling>
          <c:orientation val="minMax"/>
          <c:max val="1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0995503"/>
        <c:crosses val="max"/>
        <c:crossBetween val="between"/>
      </c:valAx>
      <c:catAx>
        <c:axId val="990995503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990996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9.7293963254593163E-2"/>
          <c:y val="0.87561870538518227"/>
          <c:w val="0.8571513960304151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rgbClr val="011627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86024137199465"/>
          <c:y val="5.2719138978455732E-2"/>
          <c:w val="0.4225171627512328"/>
          <c:h val="0.88804166933367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'[AQ H1-2023 grafice eng.xlsx]Revenue split growth (2)'!$Q$22</c:f>
              <c:strCache>
                <c:ptCount val="1"/>
                <c:pt idx="0">
                  <c:v>H1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 split growth (2)'!$P$23:$P$27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 (2)'!$Q$23:$Q$27</c:f>
              <c:numCache>
                <c:formatCode>_(* #,##0_);_(* \(#,##0\);_(* "-"??_);_(@_)</c:formatCode>
                <c:ptCount val="5"/>
                <c:pt idx="0">
                  <c:v>465</c:v>
                </c:pt>
                <c:pt idx="1">
                  <c:v>229</c:v>
                </c:pt>
                <c:pt idx="2">
                  <c:v>120.36079927</c:v>
                </c:pt>
                <c:pt idx="3">
                  <c:v>180</c:v>
                </c:pt>
                <c:pt idx="4">
                  <c:v>50.589953169656702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7-4C46-8243-3A8D5C57A1F4}"/>
            </c:ext>
          </c:extLst>
        </c:ser>
        <c:ser>
          <c:idx val="1"/>
          <c:order val="1"/>
          <c:tx>
            <c:strRef>
              <c:f>'[AQ H1-2023 grafice eng.xlsx]Revenue split growth (2)'!$R$22</c:f>
              <c:strCache>
                <c:ptCount val="1"/>
                <c:pt idx="0">
                  <c:v>H1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 split growth (2)'!$P$23:$P$27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 (2)'!$R$23:$R$27</c:f>
              <c:numCache>
                <c:formatCode>_(* #,##0_);_(* \(#,##0\);_(* "-"??_);_(@_)</c:formatCode>
                <c:ptCount val="5"/>
                <c:pt idx="0">
                  <c:v>358</c:v>
                </c:pt>
                <c:pt idx="1">
                  <c:v>243</c:v>
                </c:pt>
                <c:pt idx="2">
                  <c:v>97.585756599999996</c:v>
                </c:pt>
                <c:pt idx="3">
                  <c:v>149</c:v>
                </c:pt>
                <c:pt idx="4">
                  <c:v>46.3583281955475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7-4C46-8243-3A8D5C57A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9235168"/>
        <c:axId val="507761616"/>
      </c:barChart>
      <c:catAx>
        <c:axId val="5692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507761616"/>
        <c:crosses val="autoZero"/>
        <c:auto val="1"/>
        <c:lblAlgn val="ctr"/>
        <c:lblOffset val="100"/>
        <c:noMultiLvlLbl val="0"/>
      </c:catAx>
      <c:valAx>
        <c:axId val="507761616"/>
        <c:scaling>
          <c:orientation val="minMax"/>
        </c:scaling>
        <c:delete val="1"/>
        <c:axPos val="b"/>
        <c:numFmt formatCode="_(* #,##0_);_(* \(#,##0\);_(* &quot;-&quot;??_);_(@_)" sourceLinked="1"/>
        <c:majorTickMark val="none"/>
        <c:minorTickMark val="none"/>
        <c:tickLblPos val="nextTo"/>
        <c:crossAx val="569235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773465793964205"/>
          <c:y val="0.92114359886528252"/>
          <c:w val="0.25951723706514601"/>
          <c:h val="7.19618879999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02238325103533"/>
          <c:y val="9.9274052233360444E-2"/>
          <c:w val="0.37355831939542572"/>
          <c:h val="0.66498850917902397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2F6E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9-46D6-A723-0D3AFB3B09C9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9-46D6-A723-0D3AFB3B09C9}"/>
              </c:ext>
            </c:extLst>
          </c:dPt>
          <c:dPt>
            <c:idx val="2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9-46D6-A723-0D3AFB3B09C9}"/>
              </c:ext>
            </c:extLst>
          </c:dPt>
          <c:dPt>
            <c:idx val="3"/>
            <c:bubble3D val="0"/>
            <c:spPr>
              <a:solidFill>
                <a:srgbClr val="FBA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9-46D6-A723-0D3AFB3B09C9}"/>
              </c:ext>
            </c:extLst>
          </c:dPt>
          <c:dPt>
            <c:idx val="4"/>
            <c:bubble3D val="0"/>
            <c:spPr>
              <a:solidFill>
                <a:srgbClr val="F8C4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E9-46D6-A723-0D3AFB3B09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'[AQ H1-2023 grafice eng.xlsx]Revenue split growth'!$A$36:$A$40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growth'!$C$36:$C$40</c:f>
              <c:numCache>
                <c:formatCode>_(* #,##0_);_(* \(#,##0\);_(* "-"??_);_(@_)</c:formatCode>
                <c:ptCount val="5"/>
                <c:pt idx="0">
                  <c:v>465</c:v>
                </c:pt>
                <c:pt idx="1">
                  <c:v>229</c:v>
                </c:pt>
                <c:pt idx="2">
                  <c:v>120</c:v>
                </c:pt>
                <c:pt idx="3">
                  <c:v>180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E9-46D6-A723-0D3AFB3B09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72320785441966"/>
          <c:y val="0.79909831038422219"/>
          <c:w val="0.7457033371126558"/>
          <c:h val="0.160113041909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0244139800691"/>
          <c:y val="0.10952653937900428"/>
          <c:w val="0.84551925989171051"/>
          <c:h val="0.66204390360295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eng.xlsx]Costuri '!$J$9</c:f>
              <c:strCache>
                <c:ptCount val="1"/>
                <c:pt idx="0">
                  <c:v>H1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eng.xlsx]Costuri '!$I$10:$I$14</c:f>
              <c:strCache>
                <c:ptCount val="5"/>
                <c:pt idx="0">
                  <c:v>Cost of fuel and transport services</c:v>
                </c:pt>
                <c:pt idx="1">
                  <c:v>Salaries and other employee benefits</c:v>
                </c:pt>
                <c:pt idx="2">
                  <c:v>Repairs, maintenance and materials costs</c:v>
                </c:pt>
                <c:pt idx="3">
                  <c:v>Impaiment gains ( losses)</c:v>
                </c:pt>
                <c:pt idx="4">
                  <c:v>Other operating expenses</c:v>
                </c:pt>
              </c:strCache>
            </c:strRef>
          </c:cat>
          <c:val>
            <c:numRef>
              <c:f>'[AQ H1-2023 grafice eng.xlsx]Costuri '!$J$10:$J$14</c:f>
              <c:numCache>
                <c:formatCode>General</c:formatCode>
                <c:ptCount val="5"/>
                <c:pt idx="0">
                  <c:v>37</c:v>
                </c:pt>
                <c:pt idx="1">
                  <c:v>110</c:v>
                </c:pt>
                <c:pt idx="2">
                  <c:v>10</c:v>
                </c:pt>
                <c:pt idx="3">
                  <c:v>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A-44CA-8590-01D90A3CFB32}"/>
            </c:ext>
          </c:extLst>
        </c:ser>
        <c:ser>
          <c:idx val="1"/>
          <c:order val="1"/>
          <c:tx>
            <c:strRef>
              <c:f>'[AQ H1-2023 grafice eng.xlsx]Costuri '!$K$9</c:f>
              <c:strCache>
                <c:ptCount val="1"/>
                <c:pt idx="0">
                  <c:v>H1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eng.xlsx]Costuri '!$I$10:$I$14</c:f>
              <c:strCache>
                <c:ptCount val="5"/>
                <c:pt idx="0">
                  <c:v>Cost of fuel and transport services</c:v>
                </c:pt>
                <c:pt idx="1">
                  <c:v>Salaries and other employee benefits</c:v>
                </c:pt>
                <c:pt idx="2">
                  <c:v>Repairs, maintenance and materials costs</c:v>
                </c:pt>
                <c:pt idx="3">
                  <c:v>Impaiment gains ( losses)</c:v>
                </c:pt>
                <c:pt idx="4">
                  <c:v>Other operating expenses</c:v>
                </c:pt>
              </c:strCache>
            </c:strRef>
          </c:cat>
          <c:val>
            <c:numRef>
              <c:f>'[AQ H1-2023 grafice eng.xlsx]Costuri '!$K$10:$K$14</c:f>
              <c:numCache>
                <c:formatCode>General</c:formatCode>
                <c:ptCount val="5"/>
                <c:pt idx="0">
                  <c:v>34</c:v>
                </c:pt>
                <c:pt idx="1">
                  <c:v>128</c:v>
                </c:pt>
                <c:pt idx="2">
                  <c:v>11</c:v>
                </c:pt>
                <c:pt idx="3">
                  <c:v>8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A-44CA-8590-01D90A3CFB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5525216"/>
        <c:axId val="1035544416"/>
      </c:barChart>
      <c:catAx>
        <c:axId val="10355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035544416"/>
        <c:crosses val="autoZero"/>
        <c:auto val="1"/>
        <c:lblAlgn val="ctr"/>
        <c:lblOffset val="100"/>
        <c:noMultiLvlLbl val="0"/>
      </c:catAx>
      <c:valAx>
        <c:axId val="103554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5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569251634710328"/>
          <c:y val="0.89226230812057594"/>
          <c:w val="0.2642807098911833"/>
          <c:h val="6.818229539489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02042428223572E-2"/>
          <c:y val="6.9032007502891179E-2"/>
          <c:w val="0.95040935356977219"/>
          <c:h val="0.7417376955970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eng.xlsx]Durata de rotatie'!$B$3</c:f>
              <c:strCache>
                <c:ptCount val="1"/>
                <c:pt idx="0">
                  <c:v>31 December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eng.xlsx]Durata de rotatie'!$A$4:$A$6</c:f>
              <c:strCache>
                <c:ptCount val="3"/>
                <c:pt idx="0">
                  <c:v>Days of Inventory (DIO)</c:v>
                </c:pt>
                <c:pt idx="1">
                  <c:v>Days Trade Receivables (DSO)</c:v>
                </c:pt>
                <c:pt idx="2">
                  <c:v>Days Trade Payables (DPO)</c:v>
                </c:pt>
              </c:strCache>
            </c:strRef>
          </c:cat>
          <c:val>
            <c:numRef>
              <c:f>'[AQ H1-2023 grafice eng.xlsx]Durata de rotatie'!$B$4:$B$6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5-430B-B787-2254152EB9A4}"/>
            </c:ext>
          </c:extLst>
        </c:ser>
        <c:ser>
          <c:idx val="1"/>
          <c:order val="1"/>
          <c:tx>
            <c:strRef>
              <c:f>'[AQ H1-2023 grafice eng.xlsx]Durata de rotatie'!$C$3</c:f>
              <c:strCache>
                <c:ptCount val="1"/>
                <c:pt idx="0">
                  <c:v>30 June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eng.xlsx]Durata de rotatie'!$A$4:$A$6</c:f>
              <c:strCache>
                <c:ptCount val="3"/>
                <c:pt idx="0">
                  <c:v>Days of Inventory (DIO)</c:v>
                </c:pt>
                <c:pt idx="1">
                  <c:v>Days Trade Receivables (DSO)</c:v>
                </c:pt>
                <c:pt idx="2">
                  <c:v>Days Trade Payables (DPO)</c:v>
                </c:pt>
              </c:strCache>
            </c:strRef>
          </c:cat>
          <c:val>
            <c:numRef>
              <c:f>'[AQ H1-2023 grafice eng.xlsx]Durata de rotatie'!$C$4:$C$6</c:f>
              <c:numCache>
                <c:formatCode>General</c:formatCode>
                <c:ptCount val="3"/>
                <c:pt idx="0">
                  <c:v>43</c:v>
                </c:pt>
                <c:pt idx="1">
                  <c:v>37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5-430B-B787-2254152EB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66897472"/>
        <c:axId val="1460480271"/>
      </c:barChart>
      <c:catAx>
        <c:axId val="4668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460480271"/>
        <c:crosses val="autoZero"/>
        <c:auto val="1"/>
        <c:lblAlgn val="ctr"/>
        <c:lblOffset val="100"/>
        <c:noMultiLvlLbl val="0"/>
      </c:catAx>
      <c:valAx>
        <c:axId val="1460480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0409318742522"/>
          <c:y val="0.11061887256680994"/>
          <c:w val="0.83093161020529893"/>
          <c:h val="0.6045460333366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eng.xlsx]Branduri Proprii'!$B$16</c:f>
              <c:strCache>
                <c:ptCount val="1"/>
                <c:pt idx="0">
                  <c:v>H1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1,340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30-4393-8234-014BCA82C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Proprii'!$A$17:$A$19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Proprii'!$B$17:$B$19</c:f>
              <c:numCache>
                <c:formatCode>#,##0</c:formatCode>
                <c:ptCount val="3"/>
                <c:pt idx="0" formatCode="_(* #,##0_);_(* \(#,##0\);_(* &quot;-&quot;??_);_(@_)">
                  <c:v>1339.8869999999999</c:v>
                </c:pt>
                <c:pt idx="1">
                  <c:v>895.70500000000004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0-4393-8234-014BCA82C9B7}"/>
            </c:ext>
          </c:extLst>
        </c:ser>
        <c:ser>
          <c:idx val="1"/>
          <c:order val="1"/>
          <c:tx>
            <c:strRef>
              <c:f>'[AQ H1-2023 grafice eng.xlsx]Branduri Proprii'!$C$16</c:f>
              <c:strCache>
                <c:ptCount val="1"/>
                <c:pt idx="0">
                  <c:v>H1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1,742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30-4393-8234-014BCA82C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Proprii'!$A$17:$A$19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Proprii'!$C$17:$C$19</c:f>
              <c:numCache>
                <c:formatCode>#,##0</c:formatCode>
                <c:ptCount val="3"/>
                <c:pt idx="0" formatCode="_(* #,##0_);_(* \(#,##0\);_(* &quot;-&quot;??_);_(@_)">
                  <c:v>1741.92839</c:v>
                </c:pt>
                <c:pt idx="1">
                  <c:v>934.32500000000005</c:v>
                </c:pt>
                <c:pt idx="2">
                  <c:v>12.308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0-4393-8234-014BCA82C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717968"/>
        <c:axId val="266433424"/>
      </c:barChart>
      <c:catAx>
        <c:axId val="26671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433424"/>
        <c:crosses val="autoZero"/>
        <c:auto val="1"/>
        <c:lblAlgn val="ctr"/>
        <c:lblOffset val="100"/>
        <c:noMultiLvlLbl val="0"/>
      </c:catAx>
      <c:valAx>
        <c:axId val="2664334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71796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43227562466442"/>
          <c:y val="0.84315347155369536"/>
          <c:w val="0.33651352944937379"/>
          <c:h val="9.8903309482737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3830474687579"/>
          <c:y val="0.27629602586836338"/>
          <c:w val="0.85684825233077933"/>
          <c:h val="0.5152654636486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eng.xlsx]Branduri Proprii'!$F$16</c:f>
              <c:strCache>
                <c:ptCount val="1"/>
                <c:pt idx="0">
                  <c:v>H1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Proprii'!$E$17:$E$19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Proprii'!$F$17:$F$19</c:f>
              <c:numCache>
                <c:formatCode>_(* #,##0.00_);_(* \(#,##0.00\);_(* "-"??_);_(@_)</c:formatCode>
                <c:ptCount val="3"/>
                <c:pt idx="0">
                  <c:v>8.9112650000000002</c:v>
                </c:pt>
                <c:pt idx="1">
                  <c:v>19.426897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2-4FDB-A597-2D1B0BEAD81A}"/>
            </c:ext>
          </c:extLst>
        </c:ser>
        <c:ser>
          <c:idx val="1"/>
          <c:order val="1"/>
          <c:tx>
            <c:strRef>
              <c:f>'[AQ H1-2023 grafice eng.xlsx]Branduri Proprii'!$G$16</c:f>
              <c:strCache>
                <c:ptCount val="1"/>
                <c:pt idx="0">
                  <c:v>H1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Proprii'!$E$17:$E$19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Proprii'!$G$17:$G$19</c:f>
              <c:numCache>
                <c:formatCode>_(* #,##0.00_);_(* \(#,##0.00\);_(* "-"??_);_(@_)</c:formatCode>
                <c:ptCount val="3"/>
                <c:pt idx="0">
                  <c:v>15.315096</c:v>
                </c:pt>
                <c:pt idx="1">
                  <c:v>23.024464999999999</c:v>
                </c:pt>
                <c:pt idx="2" formatCode="#,##0.00">
                  <c:v>0.65922000000000003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2-4FDB-A597-2D1B0BEAD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824800"/>
        <c:axId val="266830048"/>
      </c:barChart>
      <c:catAx>
        <c:axId val="2668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830048"/>
        <c:crosses val="autoZero"/>
        <c:auto val="1"/>
        <c:lblAlgn val="ctr"/>
        <c:lblOffset val="100"/>
        <c:noMultiLvlLbl val="0"/>
      </c:catAx>
      <c:valAx>
        <c:axId val="2668300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82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89563392093059"/>
          <c:y val="0.8839558376326917"/>
          <c:w val="0.31620854143553473"/>
          <c:h val="9.5664000128378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30565878014494"/>
          <c:y val="2.2811349971617344E-2"/>
          <c:w val="0.47324077760823113"/>
          <c:h val="0.9649759037075080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D1E7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6A8-A358-143727888304}"/>
              </c:ext>
            </c:extLst>
          </c:dPt>
          <c:dPt>
            <c:idx val="1"/>
            <c:bubble3D val="0"/>
            <c:spPr>
              <a:solidFill>
                <a:srgbClr val="2F6E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6A8-A358-143727888304}"/>
              </c:ext>
            </c:extLst>
          </c:dPt>
          <c:dLbls>
            <c:dLbl>
              <c:idx val="0"/>
              <c:layout>
                <c:manualLayout>
                  <c:x val="-0.22526227778174959"/>
                  <c:y val="-2.0878143813161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B-46A8-A358-143727888304}"/>
                </c:ext>
              </c:extLst>
            </c:dLbl>
            <c:dLbl>
              <c:idx val="1"/>
              <c:layout>
                <c:manualLayout>
                  <c:x val="0.23900786348062111"/>
                  <c:y val="-1.2102449789736734E-2"/>
                </c:manualLayout>
              </c:layout>
              <c:tx>
                <c:rich>
                  <a:bodyPr/>
                  <a:lstStyle/>
                  <a:p>
                    <a:fld id="{FC2723D0-9A19-4916-BDAC-C5473CA25C9C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, </a:t>
                    </a:r>
                    <a:fld id="{5688416B-D08F-4E0A-822A-8D0792D966F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3710176600448"/>
                      <c:h val="0.1930855418383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AB-46A8-A358-143727888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'Distribution market'!$B$36:$B$37</c:f>
              <c:strCache>
                <c:ptCount val="2"/>
                <c:pt idx="0">
                  <c:v>Top 5 COs</c:v>
                </c:pt>
                <c:pt idx="1">
                  <c:v>Other 125 COs</c:v>
                </c:pt>
              </c:strCache>
            </c:strRef>
          </c:cat>
          <c:val>
            <c:numRef>
              <c:f>'Distribution market'!$C$36:$C$37</c:f>
              <c:numCache>
                <c:formatCode>0%</c:formatCode>
                <c:ptCount val="2"/>
                <c:pt idx="0">
                  <c:v>0.45475233333333331</c:v>
                </c:pt>
                <c:pt idx="1">
                  <c:v>0.54524766666666669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B-46A8-A358-143727888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9620059628476E-2"/>
          <c:y val="6.9474953928631247E-2"/>
          <c:w val="0.83666060189078317"/>
          <c:h val="0.688637962807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'Distribution market'!$B$5</c:f>
              <c:strCache>
                <c:ptCount val="1"/>
                <c:pt idx="0">
                  <c:v>Sales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'Distribution market'!$D$4:$I$4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'Distribution market'!$D$5:$I$5</c:f>
              <c:numCache>
                <c:formatCode>0.0</c:formatCode>
                <c:ptCount val="6"/>
                <c:pt idx="0">
                  <c:v>13.4193</c:v>
                </c:pt>
                <c:pt idx="1">
                  <c:v>14.385489600000001</c:v>
                </c:pt>
                <c:pt idx="2">
                  <c:v>15.478786809600003</c:v>
                </c:pt>
                <c:pt idx="3">
                  <c:v>16.036023134745601</c:v>
                </c:pt>
                <c:pt idx="4">
                  <c:v>16.64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8-4298-B5D8-9FC96CE08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axId val="1533505039"/>
        <c:axId val="1533501711"/>
      </c:barChart>
      <c:lineChart>
        <c:grouping val="standard"/>
        <c:varyColors val="0"/>
        <c:ser>
          <c:idx val="1"/>
          <c:order val="1"/>
          <c:tx>
            <c:strRef>
              <c:f>'Distribution market'!$B$6</c:f>
              <c:strCache>
                <c:ptCount val="1"/>
                <c:pt idx="0">
                  <c:v>Y/Y</c:v>
                </c:pt>
              </c:strCache>
            </c:strRef>
          </c:tx>
          <c:spPr>
            <a:ln w="19050" cap="rnd">
              <a:solidFill>
                <a:srgbClr val="6E8DB8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8C45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'Distribution market'!$D$4:$I$4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'Distribution market'!$D$6:$I$6</c:f>
              <c:numCache>
                <c:formatCode>0%</c:formatCode>
                <c:ptCount val="6"/>
                <c:pt idx="0">
                  <c:v>9.0999999999999998E-2</c:v>
                </c:pt>
                <c:pt idx="1">
                  <c:v>7.1999999999999995E-2</c:v>
                </c:pt>
                <c:pt idx="2">
                  <c:v>7.5999999999999998E-2</c:v>
                </c:pt>
                <c:pt idx="3">
                  <c:v>3.5999999999999997E-2</c:v>
                </c:pt>
                <c:pt idx="4">
                  <c:v>3.766375616818296E-2</c:v>
                </c:pt>
                <c:pt idx="5">
                  <c:v>8.1730769230769162E-2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F8-4298-B5D8-9FC96CE08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878959"/>
        <c:axId val="1533879375"/>
      </c:lineChart>
      <c:catAx>
        <c:axId val="15335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1533501711"/>
        <c:crosses val="autoZero"/>
        <c:auto val="1"/>
        <c:lblAlgn val="ctr"/>
        <c:lblOffset val="100"/>
        <c:noMultiLvlLbl val="0"/>
      </c:catAx>
      <c:valAx>
        <c:axId val="153350171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3505039"/>
        <c:crosses val="autoZero"/>
        <c:crossBetween val="between"/>
      </c:valAx>
      <c:valAx>
        <c:axId val="1533879375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3878959"/>
        <c:crosses val="max"/>
        <c:crossBetween val="between"/>
      </c:valAx>
      <c:catAx>
        <c:axId val="1533878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8793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72716153199297"/>
          <c:y val="0.89709856480705874"/>
          <c:w val="0.5337841207349082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0.20565</cdr:x>
      <cdr:y>0.20297</cdr:y>
    </cdr:from>
    <cdr:to>
      <cdr:x>0.38697</cdr:x>
      <cdr:y>0.37085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77BA2EFD-D82E-5B8C-B419-6E434110FE89}"/>
            </a:ext>
          </a:extLst>
        </cdr:cNvPr>
        <cdr:cNvSpPr txBox="1"/>
      </cdr:nvSpPr>
      <cdr:spPr>
        <a:xfrm xmlns:a="http://schemas.openxmlformats.org/drawingml/2006/main">
          <a:off x="1078268" y="505929"/>
          <a:ext cx="950700" cy="4184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2225" marR="5080">
            <a:lnSpc>
              <a:spcPts val="3030"/>
            </a:lnSpc>
            <a:spcBef>
              <a:spcPts val="475"/>
            </a:spcBef>
          </a:pP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Wingdings" panose="05000000000000000000" pitchFamily="2" charset="2"/>
            </a:rPr>
            <a:t></a:t>
          </a: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 </a:t>
          </a:r>
          <a:r>
            <a:rPr lang="en-GB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72</a:t>
          </a: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%</a:t>
          </a:r>
          <a:endParaRPr lang="ro-RO" sz="1200" b="1" kern="1200" dirty="0">
            <a:solidFill>
              <a:srgbClr val="00B050"/>
            </a:solidFill>
            <a:latin typeface="Work Sans" panose="00000500000000000000" pitchFamily="50" charset="0"/>
            <a:cs typeface="Arial"/>
          </a:endParaRPr>
        </a:p>
      </cdr:txBody>
    </cdr:sp>
  </cdr:relSizeAnchor>
  <cdr:relSizeAnchor xmlns:cdr="http://schemas.openxmlformats.org/drawingml/2006/chartDrawing">
    <cdr:from>
      <cdr:x>0.45609</cdr:x>
      <cdr:y>0.1241</cdr:y>
    </cdr:from>
    <cdr:to>
      <cdr:x>0.6374</cdr:x>
      <cdr:y>0.29197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6FBD9F61-FEE5-981F-9344-98FB799A6A22}"/>
            </a:ext>
          </a:extLst>
        </cdr:cNvPr>
        <cdr:cNvSpPr txBox="1"/>
      </cdr:nvSpPr>
      <cdr:spPr>
        <a:xfrm xmlns:a="http://schemas.openxmlformats.org/drawingml/2006/main">
          <a:off x="2391379" y="309338"/>
          <a:ext cx="950648" cy="4184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2225" marR="5080">
            <a:lnSpc>
              <a:spcPts val="3030"/>
            </a:lnSpc>
            <a:spcBef>
              <a:spcPts val="475"/>
            </a:spcBef>
          </a:pP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Wingdings" panose="05000000000000000000" pitchFamily="2" charset="2"/>
            </a:rPr>
            <a:t></a:t>
          </a: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 </a:t>
          </a:r>
          <a:r>
            <a:rPr lang="en-GB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19</a:t>
          </a:r>
          <a:r>
            <a:rPr lang="ro-RO" sz="1200" b="1" kern="1200" dirty="0">
              <a:solidFill>
                <a:srgbClr val="00B050"/>
              </a:solidFill>
              <a:latin typeface="Work Sans" panose="00000500000000000000" pitchFamily="50" charset="0"/>
              <a:cs typeface="Arial"/>
              <a:sym typeface="Arial"/>
            </a:rPr>
            <a:t>%</a:t>
          </a:r>
          <a:endParaRPr lang="ro-RO" sz="1200" b="1" kern="1200" dirty="0">
            <a:solidFill>
              <a:srgbClr val="00B050"/>
            </a:solidFill>
            <a:latin typeface="Work Sans" panose="00000500000000000000" pitchFamily="50" charset="0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0.90377</cdr:x>
      <cdr:y>0.09146</cdr:y>
    </cdr:from>
    <cdr:to>
      <cdr:x>1</cdr:x>
      <cdr:y>0.78067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7728" y="206199"/>
          <a:ext cx="689724" cy="1553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0.88484</cdr:x>
      <cdr:y>0</cdr:y>
    </cdr:from>
    <cdr:to>
      <cdr:x>0.99704</cdr:x>
      <cdr:y>0.76227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42076" y="0"/>
          <a:ext cx="804159" cy="171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+10.0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+17.0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+10.0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+17.0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0.83669</cdr:x>
      <cdr:y>0.03504</cdr:y>
    </cdr:from>
    <cdr:to>
      <cdr:x>0.98461</cdr:x>
      <cdr:y>0.80588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8533" y="81768"/>
          <a:ext cx="1177168" cy="179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+3.4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+5.5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r>
            <a:rPr lang="en-GB" b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-0.2</a:t>
          </a:r>
          <a:r>
            <a:rPr lang="en-GB" b="0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-0.2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 sz="1000" b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o-RO" sz="1000" b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5.5</a:t>
          </a:r>
          <a:r>
            <a:rPr lang="en-GB" sz="10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0.88385</cdr:x>
      <cdr:y>0.0578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8787" y="160846"/>
          <a:ext cx="1014368" cy="262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1.7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7.5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6.6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9.1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2508-09D5-4678-B13B-C658409360C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C8C2-84DB-491B-8F1F-A5B47014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7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FC8C2-84DB-491B-8F1F-A5B4701424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Replace Image &amp; Send To Back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Size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16975" y="0"/>
            <a:ext cx="33750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Model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Replace Image &amp; Send To Back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Concept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12361" y="2385262"/>
            <a:ext cx="2526271" cy="27132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55266" y="2385263"/>
            <a:ext cx="2524786" cy="2713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8247" y="2385263"/>
            <a:ext cx="2524786" cy="2713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assage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2971"/>
            <a:ext cx="12192000" cy="68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535886" y="2187434"/>
            <a:ext cx="2496316" cy="2500771"/>
          </a:xfrm>
          <a:custGeom>
            <a:avLst/>
            <a:gdLst>
              <a:gd name="connsiteX0" fmla="*/ 1248158 w 2496316"/>
              <a:gd name="connsiteY0" fmla="*/ 0 h 2500771"/>
              <a:gd name="connsiteX1" fmla="*/ 2496316 w 2496316"/>
              <a:gd name="connsiteY1" fmla="*/ 1250386 h 2500771"/>
              <a:gd name="connsiteX2" fmla="*/ 1375775 w 2496316"/>
              <a:gd name="connsiteY2" fmla="*/ 2494317 h 2500771"/>
              <a:gd name="connsiteX3" fmla="*/ 1248178 w 2496316"/>
              <a:gd name="connsiteY3" fmla="*/ 2500771 h 2500771"/>
              <a:gd name="connsiteX4" fmla="*/ 1248138 w 2496316"/>
              <a:gd name="connsiteY4" fmla="*/ 2500771 h 2500771"/>
              <a:gd name="connsiteX5" fmla="*/ 1120541 w 2496316"/>
              <a:gd name="connsiteY5" fmla="*/ 2494317 h 2500771"/>
              <a:gd name="connsiteX6" fmla="*/ 0 w 2496316"/>
              <a:gd name="connsiteY6" fmla="*/ 1250386 h 2500771"/>
              <a:gd name="connsiteX7" fmla="*/ 1248158 w 2496316"/>
              <a:gd name="connsiteY7" fmla="*/ 0 h 250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16" h="2500771">
                <a:moveTo>
                  <a:pt x="1248158" y="0"/>
                </a:moveTo>
                <a:cubicBezTo>
                  <a:pt x="1937497" y="0"/>
                  <a:pt x="2496316" y="559817"/>
                  <a:pt x="2496316" y="1250386"/>
                </a:cubicBezTo>
                <a:cubicBezTo>
                  <a:pt x="2496316" y="1897795"/>
                  <a:pt x="2005166" y="2430284"/>
                  <a:pt x="1375775" y="2494317"/>
                </a:cubicBezTo>
                <a:lnTo>
                  <a:pt x="1248178" y="2500771"/>
                </a:lnTo>
                <a:lnTo>
                  <a:pt x="1248138" y="2500771"/>
                </a:lnTo>
                <a:lnTo>
                  <a:pt x="1120541" y="2494317"/>
                </a:lnTo>
                <a:cubicBezTo>
                  <a:pt x="491150" y="2430284"/>
                  <a:pt x="0" y="1897795"/>
                  <a:pt x="0" y="1250386"/>
                </a:cubicBezTo>
                <a:cubicBezTo>
                  <a:pt x="0" y="559817"/>
                  <a:pt x="558819" y="0"/>
                  <a:pt x="1248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972" y="-3585"/>
            <a:ext cx="8720027" cy="6869696"/>
          </a:xfrm>
          <a:custGeom>
            <a:avLst/>
            <a:gdLst>
              <a:gd name="connsiteX0" fmla="*/ 0 w 8720027"/>
              <a:gd name="connsiteY0" fmla="*/ 0 h 6869696"/>
              <a:gd name="connsiteX1" fmla="*/ 1291 w 8720027"/>
              <a:gd name="connsiteY1" fmla="*/ 0 h 6869696"/>
              <a:gd name="connsiteX2" fmla="*/ 10327 w 8720027"/>
              <a:gd name="connsiteY2" fmla="*/ 0 h 6869696"/>
              <a:gd name="connsiteX3" fmla="*/ 34853 w 8720027"/>
              <a:gd name="connsiteY3" fmla="*/ 0 h 6869696"/>
              <a:gd name="connsiteX4" fmla="*/ 82614 w 8720027"/>
              <a:gd name="connsiteY4" fmla="*/ 0 h 6869696"/>
              <a:gd name="connsiteX5" fmla="*/ 117628 w 8720027"/>
              <a:gd name="connsiteY5" fmla="*/ 0 h 6869696"/>
              <a:gd name="connsiteX6" fmla="*/ 161356 w 8720027"/>
              <a:gd name="connsiteY6" fmla="*/ 0 h 6869696"/>
              <a:gd name="connsiteX7" fmla="*/ 214764 w 8720027"/>
              <a:gd name="connsiteY7" fmla="*/ 0 h 6869696"/>
              <a:gd name="connsiteX8" fmla="*/ 278822 w 8720027"/>
              <a:gd name="connsiteY8" fmla="*/ 0 h 6869696"/>
              <a:gd name="connsiteX9" fmla="*/ 354498 w 8720027"/>
              <a:gd name="connsiteY9" fmla="*/ 0 h 6869696"/>
              <a:gd name="connsiteX10" fmla="*/ 442760 w 8720027"/>
              <a:gd name="connsiteY10" fmla="*/ 0 h 6869696"/>
              <a:gd name="connsiteX11" fmla="*/ 544575 w 8720027"/>
              <a:gd name="connsiteY11" fmla="*/ 0 h 6869696"/>
              <a:gd name="connsiteX12" fmla="*/ 660912 w 8720027"/>
              <a:gd name="connsiteY12" fmla="*/ 0 h 6869696"/>
              <a:gd name="connsiteX13" fmla="*/ 792740 w 8720027"/>
              <a:gd name="connsiteY13" fmla="*/ 0 h 6869696"/>
              <a:gd name="connsiteX14" fmla="*/ 941025 w 8720027"/>
              <a:gd name="connsiteY14" fmla="*/ 0 h 6869696"/>
              <a:gd name="connsiteX15" fmla="*/ 1106737 w 8720027"/>
              <a:gd name="connsiteY15" fmla="*/ 0 h 6869696"/>
              <a:gd name="connsiteX16" fmla="*/ 1290844 w 8720027"/>
              <a:gd name="connsiteY16" fmla="*/ 0 h 6869696"/>
              <a:gd name="connsiteX17" fmla="*/ 1494313 w 8720027"/>
              <a:gd name="connsiteY17" fmla="*/ 0 h 6869696"/>
              <a:gd name="connsiteX18" fmla="*/ 1718113 w 8720027"/>
              <a:gd name="connsiteY18" fmla="*/ 0 h 6869696"/>
              <a:gd name="connsiteX19" fmla="*/ 1963212 w 8720027"/>
              <a:gd name="connsiteY19" fmla="*/ 0 h 6869696"/>
              <a:gd name="connsiteX20" fmla="*/ 2230578 w 8720027"/>
              <a:gd name="connsiteY20" fmla="*/ 0 h 6869696"/>
              <a:gd name="connsiteX21" fmla="*/ 2521180 w 8720027"/>
              <a:gd name="connsiteY21" fmla="*/ 0 h 6869696"/>
              <a:gd name="connsiteX22" fmla="*/ 2835984 w 8720027"/>
              <a:gd name="connsiteY22" fmla="*/ 0 h 6869696"/>
              <a:gd name="connsiteX23" fmla="*/ 3175960 w 8720027"/>
              <a:gd name="connsiteY23" fmla="*/ 0 h 6869696"/>
              <a:gd name="connsiteX24" fmla="*/ 3542076 w 8720027"/>
              <a:gd name="connsiteY24" fmla="*/ 0 h 6869696"/>
              <a:gd name="connsiteX25" fmla="*/ 3935299 w 8720027"/>
              <a:gd name="connsiteY25" fmla="*/ 0 h 6869696"/>
              <a:gd name="connsiteX26" fmla="*/ 4356598 w 8720027"/>
              <a:gd name="connsiteY26" fmla="*/ 0 h 6869696"/>
              <a:gd name="connsiteX27" fmla="*/ 4806941 w 8720027"/>
              <a:gd name="connsiteY27" fmla="*/ 0 h 6869696"/>
              <a:gd name="connsiteX28" fmla="*/ 5287297 w 8720027"/>
              <a:gd name="connsiteY28" fmla="*/ 0 h 6869696"/>
              <a:gd name="connsiteX29" fmla="*/ 8720027 w 8720027"/>
              <a:gd name="connsiteY29" fmla="*/ 3434848 h 6869696"/>
              <a:gd name="connsiteX30" fmla="*/ 5287297 w 8720027"/>
              <a:gd name="connsiteY30" fmla="*/ 6869696 h 6869696"/>
              <a:gd name="connsiteX31" fmla="*/ 5286006 w 8720027"/>
              <a:gd name="connsiteY31" fmla="*/ 6869696 h 6869696"/>
              <a:gd name="connsiteX32" fmla="*/ 5276970 w 8720027"/>
              <a:gd name="connsiteY32" fmla="*/ 6869696 h 6869696"/>
              <a:gd name="connsiteX33" fmla="*/ 5252444 w 8720027"/>
              <a:gd name="connsiteY33" fmla="*/ 6869696 h 6869696"/>
              <a:gd name="connsiteX34" fmla="*/ 5204683 w 8720027"/>
              <a:gd name="connsiteY34" fmla="*/ 6869696 h 6869696"/>
              <a:gd name="connsiteX35" fmla="*/ 5169668 w 8720027"/>
              <a:gd name="connsiteY35" fmla="*/ 6869696 h 6869696"/>
              <a:gd name="connsiteX36" fmla="*/ 5125941 w 8720027"/>
              <a:gd name="connsiteY36" fmla="*/ 6869696 h 6869696"/>
              <a:gd name="connsiteX37" fmla="*/ 5072533 w 8720027"/>
              <a:gd name="connsiteY37" fmla="*/ 6869696 h 6869696"/>
              <a:gd name="connsiteX38" fmla="*/ 5008474 w 8720027"/>
              <a:gd name="connsiteY38" fmla="*/ 6869696 h 6869696"/>
              <a:gd name="connsiteX39" fmla="*/ 4932799 w 8720027"/>
              <a:gd name="connsiteY39" fmla="*/ 6869696 h 6869696"/>
              <a:gd name="connsiteX40" fmla="*/ 4844537 w 8720027"/>
              <a:gd name="connsiteY40" fmla="*/ 6869696 h 6869696"/>
              <a:gd name="connsiteX41" fmla="*/ 4742722 w 8720027"/>
              <a:gd name="connsiteY41" fmla="*/ 6869696 h 6869696"/>
              <a:gd name="connsiteX42" fmla="*/ 4626385 w 8720027"/>
              <a:gd name="connsiteY42" fmla="*/ 6869696 h 6869696"/>
              <a:gd name="connsiteX43" fmla="*/ 4494557 w 8720027"/>
              <a:gd name="connsiteY43" fmla="*/ 6869696 h 6869696"/>
              <a:gd name="connsiteX44" fmla="*/ 4346272 w 8720027"/>
              <a:gd name="connsiteY44" fmla="*/ 6869696 h 6869696"/>
              <a:gd name="connsiteX45" fmla="*/ 4180559 w 8720027"/>
              <a:gd name="connsiteY45" fmla="*/ 6869696 h 6869696"/>
              <a:gd name="connsiteX46" fmla="*/ 3996453 w 8720027"/>
              <a:gd name="connsiteY46" fmla="*/ 6869696 h 6869696"/>
              <a:gd name="connsiteX47" fmla="*/ 3792983 w 8720027"/>
              <a:gd name="connsiteY47" fmla="*/ 6869696 h 6869696"/>
              <a:gd name="connsiteX48" fmla="*/ 3569183 w 8720027"/>
              <a:gd name="connsiteY48" fmla="*/ 6869696 h 6869696"/>
              <a:gd name="connsiteX49" fmla="*/ 3324084 w 8720027"/>
              <a:gd name="connsiteY49" fmla="*/ 6869696 h 6869696"/>
              <a:gd name="connsiteX50" fmla="*/ 3056718 w 8720027"/>
              <a:gd name="connsiteY50" fmla="*/ 6869696 h 6869696"/>
              <a:gd name="connsiteX51" fmla="*/ 2766117 w 8720027"/>
              <a:gd name="connsiteY51" fmla="*/ 6869696 h 6869696"/>
              <a:gd name="connsiteX52" fmla="*/ 2451313 w 8720027"/>
              <a:gd name="connsiteY52" fmla="*/ 6869696 h 6869696"/>
              <a:gd name="connsiteX53" fmla="*/ 2111337 w 8720027"/>
              <a:gd name="connsiteY53" fmla="*/ 6869696 h 6869696"/>
              <a:gd name="connsiteX54" fmla="*/ 1745221 w 8720027"/>
              <a:gd name="connsiteY54" fmla="*/ 6869696 h 6869696"/>
              <a:gd name="connsiteX55" fmla="*/ 1351998 w 8720027"/>
              <a:gd name="connsiteY55" fmla="*/ 6869696 h 6869696"/>
              <a:gd name="connsiteX56" fmla="*/ 930699 w 8720027"/>
              <a:gd name="connsiteY56" fmla="*/ 6869696 h 6869696"/>
              <a:gd name="connsiteX57" fmla="*/ 480355 w 8720027"/>
              <a:gd name="connsiteY57" fmla="*/ 6869696 h 6869696"/>
              <a:gd name="connsiteX58" fmla="*/ 0 w 8720027"/>
              <a:gd name="connsiteY58" fmla="*/ 6869696 h 6869696"/>
              <a:gd name="connsiteX59" fmla="*/ 0 w 8720027"/>
              <a:gd name="connsiteY59" fmla="*/ 0 h 686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720027" h="6869696">
                <a:moveTo>
                  <a:pt x="0" y="0"/>
                </a:moveTo>
                <a:lnTo>
                  <a:pt x="1291" y="0"/>
                </a:lnTo>
                <a:lnTo>
                  <a:pt x="10327" y="0"/>
                </a:lnTo>
                <a:lnTo>
                  <a:pt x="34853" y="0"/>
                </a:lnTo>
                <a:lnTo>
                  <a:pt x="82614" y="0"/>
                </a:lnTo>
                <a:lnTo>
                  <a:pt x="117628" y="0"/>
                </a:lnTo>
                <a:lnTo>
                  <a:pt x="161356" y="0"/>
                </a:lnTo>
                <a:lnTo>
                  <a:pt x="214764" y="0"/>
                </a:lnTo>
                <a:lnTo>
                  <a:pt x="278822" y="0"/>
                </a:lnTo>
                <a:lnTo>
                  <a:pt x="354498" y="0"/>
                </a:lnTo>
                <a:lnTo>
                  <a:pt x="442760" y="0"/>
                </a:lnTo>
                <a:lnTo>
                  <a:pt x="544575" y="0"/>
                </a:lnTo>
                <a:lnTo>
                  <a:pt x="660912" y="0"/>
                </a:lnTo>
                <a:lnTo>
                  <a:pt x="792740" y="0"/>
                </a:lnTo>
                <a:lnTo>
                  <a:pt x="941025" y="0"/>
                </a:lnTo>
                <a:lnTo>
                  <a:pt x="1106737" y="0"/>
                </a:lnTo>
                <a:lnTo>
                  <a:pt x="1290844" y="0"/>
                </a:lnTo>
                <a:lnTo>
                  <a:pt x="1494313" y="0"/>
                </a:lnTo>
                <a:lnTo>
                  <a:pt x="1718113" y="0"/>
                </a:lnTo>
                <a:lnTo>
                  <a:pt x="1963212" y="0"/>
                </a:lnTo>
                <a:lnTo>
                  <a:pt x="2230578" y="0"/>
                </a:lnTo>
                <a:lnTo>
                  <a:pt x="2521180" y="0"/>
                </a:lnTo>
                <a:lnTo>
                  <a:pt x="2835984" y="0"/>
                </a:lnTo>
                <a:lnTo>
                  <a:pt x="3175960" y="0"/>
                </a:lnTo>
                <a:lnTo>
                  <a:pt x="3542076" y="0"/>
                </a:lnTo>
                <a:lnTo>
                  <a:pt x="3935299" y="0"/>
                </a:lnTo>
                <a:lnTo>
                  <a:pt x="4356598" y="0"/>
                </a:lnTo>
                <a:lnTo>
                  <a:pt x="4806941" y="0"/>
                </a:lnTo>
                <a:lnTo>
                  <a:pt x="5287297" y="0"/>
                </a:lnTo>
                <a:cubicBezTo>
                  <a:pt x="7183472" y="0"/>
                  <a:pt x="8720027" y="1535859"/>
                  <a:pt x="8720027" y="3434848"/>
                </a:cubicBezTo>
                <a:cubicBezTo>
                  <a:pt x="8720027" y="5330861"/>
                  <a:pt x="7183472" y="6869696"/>
                  <a:pt x="5287297" y="6869696"/>
                </a:cubicBezTo>
                <a:lnTo>
                  <a:pt x="5286006" y="6869696"/>
                </a:lnTo>
                <a:lnTo>
                  <a:pt x="5276970" y="6869696"/>
                </a:lnTo>
                <a:lnTo>
                  <a:pt x="5252444" y="6869696"/>
                </a:lnTo>
                <a:lnTo>
                  <a:pt x="5204683" y="6869696"/>
                </a:lnTo>
                <a:lnTo>
                  <a:pt x="5169668" y="6869696"/>
                </a:lnTo>
                <a:lnTo>
                  <a:pt x="5125941" y="6869696"/>
                </a:lnTo>
                <a:lnTo>
                  <a:pt x="5072533" y="6869696"/>
                </a:lnTo>
                <a:lnTo>
                  <a:pt x="5008474" y="6869696"/>
                </a:lnTo>
                <a:lnTo>
                  <a:pt x="4932799" y="6869696"/>
                </a:lnTo>
                <a:lnTo>
                  <a:pt x="4844537" y="6869696"/>
                </a:lnTo>
                <a:lnTo>
                  <a:pt x="4742722" y="6869696"/>
                </a:lnTo>
                <a:lnTo>
                  <a:pt x="4626385" y="6869696"/>
                </a:lnTo>
                <a:lnTo>
                  <a:pt x="4494557" y="6869696"/>
                </a:lnTo>
                <a:lnTo>
                  <a:pt x="4346272" y="6869696"/>
                </a:lnTo>
                <a:lnTo>
                  <a:pt x="4180559" y="6869696"/>
                </a:lnTo>
                <a:lnTo>
                  <a:pt x="3996453" y="6869696"/>
                </a:lnTo>
                <a:lnTo>
                  <a:pt x="3792983" y="6869696"/>
                </a:lnTo>
                <a:lnTo>
                  <a:pt x="3569183" y="6869696"/>
                </a:lnTo>
                <a:lnTo>
                  <a:pt x="3324084" y="6869696"/>
                </a:lnTo>
                <a:lnTo>
                  <a:pt x="3056718" y="6869696"/>
                </a:lnTo>
                <a:lnTo>
                  <a:pt x="2766117" y="6869696"/>
                </a:lnTo>
                <a:lnTo>
                  <a:pt x="2451313" y="6869696"/>
                </a:lnTo>
                <a:lnTo>
                  <a:pt x="2111337" y="6869696"/>
                </a:lnTo>
                <a:lnTo>
                  <a:pt x="1745221" y="6869696"/>
                </a:lnTo>
                <a:lnTo>
                  <a:pt x="1351998" y="6869696"/>
                </a:lnTo>
                <a:lnTo>
                  <a:pt x="930699" y="6869696"/>
                </a:lnTo>
                <a:lnTo>
                  <a:pt x="480355" y="6869696"/>
                </a:lnTo>
                <a:lnTo>
                  <a:pt x="0" y="6869696"/>
                </a:lnTo>
                <a:cubicBezTo>
                  <a:pt x="0" y="6869696"/>
                  <a:pt x="0" y="6869696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E319-0CC3-4E3C-8013-5DC5D3A83B2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8" r:id="rId13"/>
    <p:sldLayoutId id="2147483969" r:id="rId14"/>
    <p:sldLayoutId id="2147483970" r:id="rId15"/>
    <p:sldLayoutId id="2147483971" r:id="rId16"/>
    <p:sldLayoutId id="21474839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068264-763F-349C-9119-7E8E367AC3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</a:blip>
          <a:srcRect l="972" r="972"/>
          <a:stretch>
            <a:fillRect/>
          </a:stretch>
        </p:blipFill>
        <p:spPr>
          <a:xfrm>
            <a:off x="6260943" y="-21958"/>
            <a:ext cx="5931057" cy="3336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8F58D4-BA8A-543F-CA1E-C2A93A2DC482}"/>
              </a:ext>
            </a:extLst>
          </p:cNvPr>
          <p:cNvSpPr/>
          <p:nvPr/>
        </p:nvSpPr>
        <p:spPr>
          <a:xfrm>
            <a:off x="-1" y="-21958"/>
            <a:ext cx="6260944" cy="3336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674757C-BD65-06A1-E9E6-937D127BE6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2629" y="1133776"/>
            <a:ext cx="3235683" cy="10617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A1FE81-C91E-6073-A2A6-D9DAEC4AC21C}"/>
              </a:ext>
            </a:extLst>
          </p:cNvPr>
          <p:cNvSpPr/>
          <p:nvPr/>
        </p:nvSpPr>
        <p:spPr>
          <a:xfrm>
            <a:off x="0" y="3314261"/>
            <a:ext cx="12192000" cy="3565697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357B2-C870-6DAD-E5A6-C1ABFA19F234}"/>
              </a:ext>
            </a:extLst>
          </p:cNvPr>
          <p:cNvSpPr txBox="1"/>
          <p:nvPr/>
        </p:nvSpPr>
        <p:spPr>
          <a:xfrm>
            <a:off x="1814227" y="3931551"/>
            <a:ext cx="9339547" cy="230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Presentation Financial</a:t>
            </a:r>
            <a:b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</a:b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Results H1 2023</a:t>
            </a:r>
          </a:p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-</a:t>
            </a:r>
            <a:r>
              <a:rPr lang="ro-RO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August 2023</a:t>
            </a:r>
            <a:r>
              <a:rPr lang="ro-RO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-</a:t>
            </a:r>
          </a:p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endParaRPr lang="en-US" sz="3200" b="1">
              <a:solidFill>
                <a:schemeClr val="bg1"/>
              </a:solidFill>
              <a:latin typeface="Montserrat" panose="000005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30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20097EF-6348-3F1C-E53B-1AEE6B19F589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221357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Financial Results in H1 2023</a:t>
            </a:r>
          </a:p>
        </p:txBody>
      </p:sp>
      <p:graphicFrame>
        <p:nvGraphicFramePr>
          <p:cNvPr id="2" name="Google Shape;261;p6">
            <a:extLst>
              <a:ext uri="{FF2B5EF4-FFF2-40B4-BE49-F238E27FC236}">
                <a16:creationId xmlns:a16="http://schemas.microsoft.com/office/drawing/2014/main" id="{1957302C-DECB-26D0-AE24-E6BF3C42C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873200"/>
              </p:ext>
            </p:extLst>
          </p:nvPr>
        </p:nvGraphicFramePr>
        <p:xfrm>
          <a:off x="5734050" y="1378798"/>
          <a:ext cx="5943727" cy="423424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3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3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RON m.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H1. 2023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H1. 2022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Variation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Revenues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1,122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           961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        17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Cost of goods sold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(822)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 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(699)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18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35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Gross Profit</a:t>
                      </a:r>
                    </a:p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       226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         197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15%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3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EBITDA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70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59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   17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Net Financial Result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6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      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    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123%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Profit before tax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52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37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  40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Income tax expense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(10)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(5)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    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117%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Profit for the year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42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 32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    29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348472-F880-8737-65CE-58C78A9226D6}"/>
              </a:ext>
            </a:extLst>
          </p:cNvPr>
          <p:cNvSpPr txBox="1"/>
          <p:nvPr/>
        </p:nvSpPr>
        <p:spPr>
          <a:xfrm>
            <a:off x="103794" y="1563233"/>
            <a:ext cx="4844032" cy="4396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595959"/>
              </a:buClr>
              <a:buSzPts val="1600"/>
            </a:pPr>
            <a:r>
              <a:rPr lang="en-US" sz="1400" b="1">
                <a:solidFill>
                  <a:schemeClr val="bg1"/>
                </a:solidFill>
                <a:latin typeface="Montserrat" panose="00000500000000000000" pitchFamily="50" charset="0"/>
              </a:rPr>
              <a:t>                           H1 2023 vs. H1 2022</a:t>
            </a:r>
          </a:p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Total r</a:t>
            </a:r>
            <a:r>
              <a:rPr lang="en-GB" sz="1200" err="1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evenue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s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increased by approx. 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17% compared to the same period in 2022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,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reaching RON 1,122m.</a:t>
            </a:r>
            <a:endParaRPr lang="ro-RO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ro-RO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The achieved results were primarily supported by the growth in revenues from the distribution business segment, which accounts for over 90% of the company's turnover.</a:t>
            </a:r>
          </a:p>
          <a:p>
            <a:pPr algn="just"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highlight>
                <a:srgbClr val="FFFF00"/>
              </a:highlight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The gross margin from goods sold increased by approximately RON 29m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Net profit of the company increased by 29%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,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to RON 42m.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br>
              <a:rPr lang="en-GB" sz="1200" b="1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</a:br>
            <a:endParaRPr lang="en-GB" sz="1200" b="1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34736-8BAF-D20E-A4CB-64189B218143}"/>
              </a:ext>
            </a:extLst>
          </p:cNvPr>
          <p:cNvSpPr/>
          <p:nvPr/>
        </p:nvSpPr>
        <p:spPr>
          <a:xfrm>
            <a:off x="0" y="61566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1F515908-D1D9-AB28-C058-5A5745766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161C0E1-93D4-7EB8-5976-273F8C06353C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10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93A28D-EDE0-FF8E-6BF2-0CB96F348769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02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Sales by segments </a:t>
            </a:r>
            <a:r>
              <a:rPr lang="en-GB" sz="3200" b="1" spc="-5" err="1">
                <a:latin typeface="Montserrat" panose="00000500000000000000" pitchFamily="50" charset="0"/>
                <a:sym typeface="Arial"/>
              </a:rPr>
              <a:t>i</a:t>
            </a:r>
            <a:r>
              <a:rPr lang="ro-RO" sz="3200" b="1" spc="-5">
                <a:latin typeface="Montserrat" panose="00000500000000000000" pitchFamily="50" charset="0"/>
                <a:sym typeface="Arial"/>
              </a:rPr>
              <a:t>n </a:t>
            </a:r>
            <a:r>
              <a:rPr lang="en-GB" sz="3200" b="1" spc="-5">
                <a:latin typeface="Montserrat" panose="00000500000000000000" pitchFamily="50" charset="0"/>
                <a:sym typeface="Arial"/>
              </a:rPr>
              <a:t>H</a:t>
            </a:r>
            <a:r>
              <a:rPr lang="ro-RO" sz="3200" b="1" spc="-5">
                <a:latin typeface="Montserrat" panose="00000500000000000000" pitchFamily="50" charset="0"/>
                <a:sym typeface="Arial"/>
              </a:rPr>
              <a:t>1 2023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7E12A-CBB7-098F-3C43-B72E623A67B3}"/>
              </a:ext>
            </a:extLst>
          </p:cNvPr>
          <p:cNvSpPr txBox="1"/>
          <p:nvPr/>
        </p:nvSpPr>
        <p:spPr>
          <a:xfrm>
            <a:off x="7069803" y="1608206"/>
            <a:ext cx="4444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>
                <a:latin typeface="Work Sans" pitchFamily="2" charset="0"/>
                <a:cs typeface="Arial"/>
              </a:rPr>
              <a:t>Distribution revenues growth of 17%</a:t>
            </a:r>
            <a:r>
              <a:rPr lang="en-GB" sz="1200">
                <a:latin typeface="Work Sans" pitchFamily="2" charset="0"/>
                <a:cs typeface="Arial"/>
              </a:rPr>
              <a:t> in</a:t>
            </a:r>
            <a:r>
              <a:rPr lang="ro-RO" sz="1200">
                <a:latin typeface="Work Sans" pitchFamily="2" charset="0"/>
                <a:cs typeface="Arial"/>
              </a:rPr>
              <a:t> </a:t>
            </a:r>
            <a:r>
              <a:rPr lang="en-GB" sz="1200">
                <a:latin typeface="Work Sans" pitchFamily="2" charset="0"/>
                <a:cs typeface="Arial"/>
              </a:rPr>
              <a:t>the first semester of 2023 compared to the same period in 2022, this is mainly attributed to the organic growth of this business line across </a:t>
            </a:r>
            <a:r>
              <a:rPr lang="ro-RO" sz="1200">
                <a:latin typeface="Work Sans" pitchFamily="2" charset="0"/>
                <a:cs typeface="Arial"/>
              </a:rPr>
              <a:t>the</a:t>
            </a:r>
            <a:r>
              <a:rPr lang="en-GB" sz="1200">
                <a:latin typeface="Work Sans" pitchFamily="2" charset="0"/>
                <a:cs typeface="Arial"/>
              </a:rPr>
              <a:t> three sales channels: traditional by 30%; </a:t>
            </a:r>
            <a:r>
              <a:rPr lang="en-GB" sz="1200" err="1">
                <a:latin typeface="Work Sans" pitchFamily="2" charset="0"/>
                <a:cs typeface="Arial"/>
              </a:rPr>
              <a:t>HoReCa</a:t>
            </a:r>
            <a:r>
              <a:rPr lang="en-GB" sz="1200">
                <a:latin typeface="Work Sans" pitchFamily="2" charset="0"/>
                <a:cs typeface="Arial"/>
              </a:rPr>
              <a:t> by 23%, and gas stations and convenience stores by 21%.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674DA-3259-68BD-5AC1-B83540E95530}"/>
              </a:ext>
            </a:extLst>
          </p:cNvPr>
          <p:cNvSpPr txBox="1"/>
          <p:nvPr/>
        </p:nvSpPr>
        <p:spPr>
          <a:xfrm>
            <a:off x="7069803" y="3491666"/>
            <a:ext cx="4373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Work Sans" panose="00000500000000000000" pitchFamily="50" charset="0"/>
                <a:cs typeface="Arial"/>
              </a:rPr>
              <a:t>Revenues from logistics services increased by 27% </a:t>
            </a:r>
            <a:r>
              <a:rPr lang="en-GB" sz="1200" dirty="0">
                <a:latin typeface="Work Sans" panose="00000500000000000000" pitchFamily="50" charset="0"/>
                <a:cs typeface="Arial"/>
              </a:rPr>
              <a:t>compared to H1 2022 as a result of tariff indexing and the increase in volumes for existing clients, and the new </a:t>
            </a:r>
            <a:r>
              <a:rPr lang="en-GB" sz="1200">
                <a:latin typeface="Work Sans" panose="00000500000000000000" pitchFamily="50" charset="0"/>
                <a:cs typeface="Arial"/>
              </a:rPr>
              <a:t>client Hama.</a:t>
            </a:r>
            <a:endParaRPr lang="en-GB" sz="1200">
              <a:latin typeface="Work Sans" pitchFamily="2" charset="0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E48E6-A961-AD3F-2926-826A7775947B}"/>
              </a:ext>
            </a:extLst>
          </p:cNvPr>
          <p:cNvSpPr txBox="1"/>
          <p:nvPr/>
        </p:nvSpPr>
        <p:spPr>
          <a:xfrm>
            <a:off x="7140143" y="5006617"/>
            <a:ext cx="4444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latin typeface="Work Sans" pitchFamily="2" charset="0"/>
                <a:cs typeface="Arial"/>
                <a:sym typeface="Arial"/>
              </a:rPr>
              <a:t>1% </a:t>
            </a:r>
            <a:r>
              <a:rPr lang="ro-RO" sz="1200" b="1" dirty="0">
                <a:latin typeface="Work Sans" pitchFamily="2" charset="0"/>
                <a:cs typeface="Arial"/>
                <a:sym typeface="Arial"/>
              </a:rPr>
              <a:t>revenue</a:t>
            </a:r>
            <a:r>
              <a:rPr lang="fr-FR" sz="1200" b="1" dirty="0">
                <a:latin typeface="Work Sans" pitchFamily="2" charset="0"/>
                <a:cs typeface="Arial"/>
                <a:sym typeface="Arial"/>
              </a:rPr>
              <a:t> </a:t>
            </a:r>
            <a:r>
              <a:rPr lang="fr-FR" sz="1200" b="1" dirty="0" err="1">
                <a:latin typeface="Work Sans" pitchFamily="2" charset="0"/>
                <a:cs typeface="Arial"/>
                <a:sym typeface="Arial"/>
              </a:rPr>
              <a:t>growth</a:t>
            </a:r>
            <a:r>
              <a:rPr lang="fr-FR" sz="1200" b="1" dirty="0">
                <a:latin typeface="Work Sans" pitchFamily="2" charset="0"/>
                <a:cs typeface="Arial"/>
                <a:sym typeface="Arial"/>
              </a:rPr>
              <a:t> </a:t>
            </a: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in the context of the decrease in fuel prices that led to downward adjustments of tariffs.</a:t>
            </a:r>
            <a:endParaRPr lang="en-GB" sz="1300" b="1" dirty="0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13F103-DFD6-9676-BB0C-614B70467FA0}"/>
              </a:ext>
            </a:extLst>
          </p:cNvPr>
          <p:cNvSpPr/>
          <p:nvPr/>
        </p:nvSpPr>
        <p:spPr>
          <a:xfrm>
            <a:off x="7105315" y="1094970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DISTRIBUTION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35489C-9E48-3805-8B53-1F6D6AD971B8}"/>
              </a:ext>
            </a:extLst>
          </p:cNvPr>
          <p:cNvSpPr/>
          <p:nvPr/>
        </p:nvSpPr>
        <p:spPr>
          <a:xfrm>
            <a:off x="7105315" y="2975591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2" charset="0"/>
                <a:cs typeface="Arial"/>
                <a:sym typeface="Arial"/>
              </a:rPr>
              <a:t>LOGISTICS</a:t>
            </a:r>
            <a:endParaRPr lang="en-GB" b="1">
              <a:solidFill>
                <a:schemeClr val="tx1"/>
              </a:solidFill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5B9B3B-7DA9-319E-F583-ED8159E42C60}"/>
              </a:ext>
            </a:extLst>
          </p:cNvPr>
          <p:cNvSpPr/>
          <p:nvPr/>
        </p:nvSpPr>
        <p:spPr>
          <a:xfrm>
            <a:off x="7105315" y="4435953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tx1"/>
                </a:solidFill>
                <a:latin typeface="Montserrat" panose="00000500000000000000" pitchFamily="2" charset="0"/>
                <a:cs typeface="Arial"/>
                <a:sym typeface="Arial"/>
              </a:rPr>
              <a:t>TRANSPORT</a:t>
            </a:r>
            <a:endParaRPr lang="en-GB" b="1">
              <a:solidFill>
                <a:schemeClr val="tx1"/>
              </a:solidFill>
              <a:latin typeface="Montserrat" panose="00000500000000000000" pitchFamily="2" charset="0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990664-998D-0BC5-6241-B6F8C46AAEFB}"/>
              </a:ext>
            </a:extLst>
          </p:cNvPr>
          <p:cNvGrpSpPr/>
          <p:nvPr/>
        </p:nvGrpSpPr>
        <p:grpSpPr>
          <a:xfrm>
            <a:off x="4649499" y="1446749"/>
            <a:ext cx="1219261" cy="1179895"/>
            <a:chOff x="7213006" y="2528117"/>
            <a:chExt cx="1865637" cy="1865637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51ED80B-C536-446B-468A-75E45159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4331D3F-AC64-2CB0-39AF-B210D1691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83C5A0-B4C4-E43E-5A43-EBD36AF0FB68}"/>
              </a:ext>
            </a:extLst>
          </p:cNvPr>
          <p:cNvSpPr txBox="1"/>
          <p:nvPr/>
        </p:nvSpPr>
        <p:spPr>
          <a:xfrm>
            <a:off x="4794969" y="1829509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ro-RO" sz="1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>
                <a:latin typeface="Work Sans" panose="00000500000000000000" pitchFamily="50" charset="0"/>
                <a:ea typeface="Arial"/>
                <a:cs typeface="Arial"/>
                <a:sym typeface="Arial"/>
              </a:rPr>
              <a:t>17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BEC32-4A44-CF24-F098-F7D78C9B6458}"/>
              </a:ext>
            </a:extLst>
          </p:cNvPr>
          <p:cNvGrpSpPr/>
          <p:nvPr/>
        </p:nvGrpSpPr>
        <p:grpSpPr>
          <a:xfrm>
            <a:off x="4649499" y="4005001"/>
            <a:ext cx="1219261" cy="1179895"/>
            <a:chOff x="7213006" y="2528117"/>
            <a:chExt cx="1865637" cy="1865637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02732E9-8428-3C81-CA97-40DD0BDD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5C43E92-9A0C-C7FC-2218-66D22D8C4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57826E-580F-40B4-36E4-A9BC4A51DB81}"/>
              </a:ext>
            </a:extLst>
          </p:cNvPr>
          <p:cNvGrpSpPr/>
          <p:nvPr/>
        </p:nvGrpSpPr>
        <p:grpSpPr>
          <a:xfrm>
            <a:off x="4621042" y="2254747"/>
            <a:ext cx="1219261" cy="1179895"/>
            <a:chOff x="7213006" y="2528117"/>
            <a:chExt cx="1865637" cy="1865637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6A76A53-E4E9-802E-33AD-1AC8247F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872CF6D-4F32-CE1E-FF36-DFB398ABD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05285B-B160-E815-2A0F-A4189E6583CA}"/>
              </a:ext>
            </a:extLst>
          </p:cNvPr>
          <p:cNvSpPr txBox="1"/>
          <p:nvPr/>
        </p:nvSpPr>
        <p:spPr>
          <a:xfrm>
            <a:off x="4788011" y="2677988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GB" b="1">
                <a:latin typeface="Work Sans" panose="00000500000000000000" pitchFamily="50" charset="0"/>
                <a:cs typeface="Arial"/>
                <a:sym typeface="Arial"/>
              </a:rPr>
              <a:t>17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39EE0-327E-0E14-54D3-CE56F2655A06}"/>
              </a:ext>
            </a:extLst>
          </p:cNvPr>
          <p:cNvGrpSpPr/>
          <p:nvPr/>
        </p:nvGrpSpPr>
        <p:grpSpPr>
          <a:xfrm>
            <a:off x="4640920" y="3148009"/>
            <a:ext cx="1219261" cy="1179895"/>
            <a:chOff x="7213006" y="2528117"/>
            <a:chExt cx="1865637" cy="1865637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DC96249-D5F6-F6B9-536B-ED91EFAF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2CF60BF-FF64-AFB3-9EBB-7C3F68F5E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8C8C08-E9B9-F5B7-D71C-627B426AA286}"/>
              </a:ext>
            </a:extLst>
          </p:cNvPr>
          <p:cNvSpPr txBox="1"/>
          <p:nvPr/>
        </p:nvSpPr>
        <p:spPr>
          <a:xfrm>
            <a:off x="4892359" y="4424102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b="1">
                <a:latin typeface="Work Sans" panose="00000500000000000000" pitchFamily="50" charset="0"/>
                <a:cs typeface="Arial"/>
                <a:sym typeface="Arial"/>
              </a:rPr>
              <a:t>1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C35D69-6598-63DF-2157-05FB7E53C9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/>
            <a:fld id="{81D60167-4931-47E6-BA6A-407CBD079E47}" type="slidenum">
              <a:rPr lang="en-GB" sz="1000" spc="-5">
                <a:latin typeface="Arial"/>
                <a:cs typeface="Arial"/>
              </a:rPr>
              <a:pPr marL="38100" algn="r"/>
              <a:t>11</a:t>
            </a:fld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B8707-4EE5-E423-3A46-8ABCFFACF35F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A823E1F1-E0C4-4FF7-674A-7C80330C9D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79ED162D-C759-2CA0-F84F-51A11D36C2A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11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449694A8-FBE7-EA01-6216-1591AFEE6E99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A8684-E5FF-ED28-F84F-B264F7E7D358}"/>
              </a:ext>
            </a:extLst>
          </p:cNvPr>
          <p:cNvSpPr txBox="1"/>
          <p:nvPr/>
        </p:nvSpPr>
        <p:spPr>
          <a:xfrm>
            <a:off x="4802003" y="3531283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GB" b="1">
                <a:latin typeface="Work Sans" panose="00000500000000000000" pitchFamily="50" charset="0"/>
                <a:cs typeface="Arial"/>
                <a:sym typeface="Arial"/>
              </a:rPr>
              <a:t>27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63FBD91-B7C6-9F8B-FB03-529A3DAC9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55147"/>
              </p:ext>
            </p:extLst>
          </p:nvPr>
        </p:nvGraphicFramePr>
        <p:xfrm>
          <a:off x="151555" y="1316285"/>
          <a:ext cx="5282006" cy="390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FB39CC2-47EA-79B3-0EC8-B18DE8B827B8}"/>
              </a:ext>
            </a:extLst>
          </p:cNvPr>
          <p:cNvSpPr txBox="1"/>
          <p:nvPr/>
        </p:nvSpPr>
        <p:spPr>
          <a:xfrm>
            <a:off x="1248507" y="1060073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>
                <a:effectLst/>
                <a:latin typeface="Work Sans" pitchFamily="2" charset="0"/>
              </a:rPr>
              <a:t>Sales </a:t>
            </a:r>
            <a:r>
              <a:rPr lang="en-GB" sz="1100" b="1">
                <a:latin typeface="Work Sans" pitchFamily="2" charset="0"/>
              </a:rPr>
              <a:t>revenue</a:t>
            </a:r>
            <a:r>
              <a:rPr lang="en-GB" sz="1100" b="1" i="0">
                <a:effectLst/>
                <a:latin typeface="Work Sans" pitchFamily="2" charset="0"/>
              </a:rPr>
              <a:t>, RON</a:t>
            </a:r>
            <a:r>
              <a:rPr lang="en-GB" sz="1100" b="1">
                <a:latin typeface="Work Sans" pitchFamily="2" charset="0"/>
              </a:rPr>
              <a:t> m.</a:t>
            </a:r>
          </a:p>
        </p:txBody>
      </p:sp>
    </p:spTree>
    <p:extLst>
      <p:ext uri="{BB962C8B-B14F-4D97-AF65-F5344CB8AC3E}">
        <p14:creationId xmlns:p14="http://schemas.microsoft.com/office/powerpoint/2010/main" val="421375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11A41B4-1F06-42AF-AC7A-53B22F5AB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708664"/>
              </p:ext>
            </p:extLst>
          </p:nvPr>
        </p:nvGraphicFramePr>
        <p:xfrm>
          <a:off x="5596523" y="1913666"/>
          <a:ext cx="6919444" cy="368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7" y="261209"/>
            <a:ext cx="6467892" cy="8996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Sales by channel in H1 2023 </a:t>
            </a:r>
            <a:endParaRPr lang="en-US" sz="3200" b="1" spc="-5">
              <a:latin typeface="Montserrat" panose="00000500000000000000" pitchFamily="50" charset="0"/>
            </a:endParaRP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  <a:sym typeface="Arial"/>
              </a:rPr>
              <a:t>	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C35D69-6598-63DF-2157-05FB7E53C9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/>
            <a:fld id="{81D60167-4931-47E6-BA6A-407CBD079E47}" type="slidenum">
              <a:rPr lang="en-GB" sz="1000" spc="-5">
                <a:latin typeface="Arial"/>
                <a:cs typeface="Arial"/>
              </a:rPr>
              <a:pPr marL="38100" algn="r"/>
              <a:t>12</a:t>
            </a:fld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B8707-4EE5-E423-3A46-8ABCFFACF35F}"/>
              </a:ext>
            </a:extLst>
          </p:cNvPr>
          <p:cNvSpPr/>
          <p:nvPr/>
        </p:nvSpPr>
        <p:spPr>
          <a:xfrm>
            <a:off x="0" y="6172612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A823E1F1-E0C4-4FF7-674A-7C80330C9D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0DD5F09-CCC1-9049-5087-D36F2562BE84}"/>
              </a:ext>
            </a:extLst>
          </p:cNvPr>
          <p:cNvSpPr txBox="1"/>
          <p:nvPr/>
        </p:nvSpPr>
        <p:spPr>
          <a:xfrm>
            <a:off x="10117017" y="4243935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Work Sans" panose="00000500000000000000" pitchFamily="50" charset="0"/>
                <a:cs typeface="Arial"/>
              </a:rPr>
              <a:t>(6)%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DCFA25-6208-A972-8555-D240A6C73DF0}"/>
              </a:ext>
            </a:extLst>
          </p:cNvPr>
          <p:cNvSpPr txBox="1"/>
          <p:nvPr/>
        </p:nvSpPr>
        <p:spPr>
          <a:xfrm>
            <a:off x="9708727" y="2861029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+21%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CFC9A37-0FDF-9CD4-DCBE-F5AE08AE6388}"/>
              </a:ext>
            </a:extLst>
          </p:cNvPr>
          <p:cNvSpPr/>
          <p:nvPr/>
        </p:nvSpPr>
        <p:spPr>
          <a:xfrm>
            <a:off x="4094015" y="5288234"/>
            <a:ext cx="1369551" cy="3095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Work Sans" panose="00000500000000000000" pitchFamily="50" charset="0"/>
                <a:cs typeface="Arial"/>
              </a:rPr>
              <a:t>Total: 1,045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0F38B56-1070-3B76-BE12-0306C2887197}"/>
              </a:ext>
            </a:extLst>
          </p:cNvPr>
          <p:cNvSpPr/>
          <p:nvPr/>
        </p:nvSpPr>
        <p:spPr>
          <a:xfrm>
            <a:off x="463410" y="1072481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Revenues by channel H1 2023, RON m.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F785249-41F9-E307-26B9-BECD14247B3D}"/>
              </a:ext>
            </a:extLst>
          </p:cNvPr>
          <p:cNvSpPr/>
          <p:nvPr/>
        </p:nvSpPr>
        <p:spPr>
          <a:xfrm>
            <a:off x="5983551" y="1072481"/>
            <a:ext cx="5246702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Revenues by channel H1 2022 vs. H1</a:t>
            </a:r>
            <a:r>
              <a:rPr lang="ro-RO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it-IT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2023, RON m.</a:t>
            </a:r>
            <a:r>
              <a:rPr lang="ro-RO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it-IT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2D51B-71B7-9434-8D08-B44FA205DC25}"/>
              </a:ext>
            </a:extLst>
          </p:cNvPr>
          <p:cNvSpPr txBox="1"/>
          <p:nvPr/>
        </p:nvSpPr>
        <p:spPr>
          <a:xfrm>
            <a:off x="11065099" y="4818944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9E2E4-4CC5-1A2D-8E5E-AB112FE48869}"/>
              </a:ext>
            </a:extLst>
          </p:cNvPr>
          <p:cNvSpPr txBox="1"/>
          <p:nvPr/>
        </p:nvSpPr>
        <p:spPr>
          <a:xfrm>
            <a:off x="9547630" y="3555333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+23%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AD096-C61A-34DF-E95C-ED2F03C24624}"/>
              </a:ext>
            </a:extLst>
          </p:cNvPr>
          <p:cNvSpPr txBox="1"/>
          <p:nvPr/>
        </p:nvSpPr>
        <p:spPr>
          <a:xfrm>
            <a:off x="9172235" y="2241841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+9%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EA01BCA7-60F8-BB14-CEFD-E3CB88A1DCF0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12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E8EB117-2D3C-73E3-BDDD-7EC29DF6EB54}"/>
              </a:ext>
            </a:extLst>
          </p:cNvPr>
          <p:cNvSpPr txBox="1"/>
          <p:nvPr/>
        </p:nvSpPr>
        <p:spPr>
          <a:xfrm>
            <a:off x="538707" y="6528045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11" name="Chart 10" descr="Chart type: Pie. '9L.2022'&#10;&#10;Description automatically generated">
            <a:extLst>
              <a:ext uri="{FF2B5EF4-FFF2-40B4-BE49-F238E27FC236}">
                <a16:creationId xmlns:a16="http://schemas.microsoft.com/office/drawing/2014/main" id="{EC50A6AC-B641-44D4-89D7-D06C209CA83C}"/>
              </a:ext>
              <a:ext uri="{147F2762-F138-4A5C-976F-8EAC2B608ADB}">
                <a16:predDERef xmlns:a16="http://schemas.microsoft.com/office/drawing/2014/main" pred="{9853732F-8C55-4772-93B8-30C1196A1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304401"/>
              </p:ext>
            </p:extLst>
          </p:nvPr>
        </p:nvGraphicFramePr>
        <p:xfrm>
          <a:off x="-449987" y="1414544"/>
          <a:ext cx="6655514" cy="41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678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 err="1">
                <a:latin typeface="Montserrat" panose="00000500000000000000" pitchFamily="50" charset="0"/>
                <a:sym typeface="Arial"/>
              </a:rPr>
              <a:t>Opex</a:t>
            </a:r>
            <a:r>
              <a:rPr lang="en-GB" sz="3200" b="1" spc="-5">
                <a:latin typeface="Montserrat" panose="00000500000000000000" pitchFamily="50" charset="0"/>
                <a:sym typeface="Arial"/>
              </a:rPr>
              <a:t> and D&amp;A expense in H1 2023  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97B93-169E-7799-41E9-3F89D52F54E3}"/>
              </a:ext>
            </a:extLst>
          </p:cNvPr>
          <p:cNvSpPr txBox="1"/>
          <p:nvPr/>
        </p:nvSpPr>
        <p:spPr>
          <a:xfrm>
            <a:off x="8377296" y="2708094"/>
            <a:ext cx="3197268" cy="339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latin typeface="Work Sans" panose="00000500000000000000" pitchFamily="50" charset="0"/>
                <a:cs typeface="Arial"/>
                <a:sym typeface="Arial"/>
              </a:rPr>
              <a:t>Operating expenses before depreciation increased by RON 28m.</a:t>
            </a:r>
          </a:p>
          <a:p>
            <a:pPr marL="0" lvl="1" algn="just">
              <a:lnSpc>
                <a:spcPct val="120000"/>
              </a:lnSpc>
              <a:buClr>
                <a:srgbClr val="595959"/>
              </a:buClr>
              <a:buSzPts val="1600"/>
            </a:pPr>
            <a:endParaRPr lang="en-GB" sz="1200"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latin typeface="Work Sans" panose="00000500000000000000" pitchFamily="50" charset="0"/>
                <a:cs typeface="Arial"/>
                <a:sym typeface="Arial"/>
              </a:rPr>
              <a:t>The biggest increases were determined by the increase in expenses with employee benefits by RON 18m.</a:t>
            </a:r>
            <a:r>
              <a:rPr lang="ro-RO" sz="1200">
                <a:latin typeface="Work Sans" panose="00000500000000000000" pitchFamily="50" charset="0"/>
                <a:cs typeface="Arial"/>
                <a:sym typeface="Arial"/>
              </a:rPr>
              <a:t>,</a:t>
            </a:r>
            <a:r>
              <a:rPr lang="en-GB" sz="1200">
                <a:latin typeface="Work Sans" panose="00000500000000000000" pitchFamily="50" charset="0"/>
                <a:cs typeface="Arial"/>
                <a:sym typeface="Arial"/>
              </a:rPr>
              <a:t> approximately 16% (+18% increase in average employee cost / -2% staff </a:t>
            </a:r>
            <a:r>
              <a:rPr lang="ro-RO" sz="1200">
                <a:latin typeface="Work Sans" panose="00000500000000000000" pitchFamily="50" charset="0"/>
                <a:cs typeface="Arial"/>
                <a:sym typeface="Arial"/>
              </a:rPr>
              <a:t>effect</a:t>
            </a:r>
            <a:r>
              <a:rPr lang="en-GB" sz="1200">
                <a:latin typeface="Work Sans" panose="00000500000000000000" pitchFamily="50" charset="0"/>
                <a:cs typeface="Arial"/>
                <a:sym typeface="Arial"/>
              </a:rPr>
              <a:t>).</a:t>
            </a:r>
          </a:p>
          <a:p>
            <a:pPr marL="0" lvl="1" algn="just">
              <a:lnSpc>
                <a:spcPct val="120000"/>
              </a:lnSpc>
              <a:buClr>
                <a:srgbClr val="595959"/>
              </a:buClr>
              <a:buSzPts val="1600"/>
            </a:pPr>
            <a:endParaRPr lang="en-GB" sz="1200"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latin typeface="Work Sans" panose="00000500000000000000" pitchFamily="50" charset="0"/>
                <a:cs typeface="Arial"/>
              </a:rPr>
              <a:t>The downward trend in fuel prices has led to corresponding cost reductions.</a:t>
            </a: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GB" sz="1200"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GB" sz="1200">
              <a:latin typeface="Work Sans" panose="00000500000000000000" pitchFamily="50" charset="0"/>
              <a:cs typeface="Arial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F96D81-0C04-23E6-F72C-6D1FEE2B2593}"/>
              </a:ext>
            </a:extLst>
          </p:cNvPr>
          <p:cNvSpPr/>
          <p:nvPr/>
        </p:nvSpPr>
        <p:spPr>
          <a:xfrm>
            <a:off x="976955" y="1024253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CAD53-1F51-272F-13C9-B3096E6B1C5C}"/>
              </a:ext>
            </a:extLst>
          </p:cNvPr>
          <p:cNvSpPr txBox="1"/>
          <p:nvPr/>
        </p:nvSpPr>
        <p:spPr>
          <a:xfrm>
            <a:off x="1070452" y="1119579"/>
            <a:ext cx="488018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GB" b="1">
                <a:latin typeface="Montserrat" panose="00000500000000000000" pitchFamily="50" charset="0"/>
              </a:rPr>
              <a:t>Operating and D&amp;A expenses, RON m. </a:t>
            </a:r>
          </a:p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it-IT" sz="1600" b="1" spc="-10"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B7F6B-50B1-B5AA-3880-8F6A7ECFDAFE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61C04C64-B75B-82D4-80C3-C9CC0B2088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6F014B6-2915-F008-4E39-9ADE1FDF025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13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E89D555-4F92-668A-08B0-EF25A86945CD}"/>
              </a:ext>
            </a:extLst>
          </p:cNvPr>
          <p:cNvSpPr txBox="1"/>
          <p:nvPr/>
        </p:nvSpPr>
        <p:spPr>
          <a:xfrm>
            <a:off x="555896" y="65301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738FD-058F-9DF4-239F-179B6D2705C7}"/>
              </a:ext>
            </a:extLst>
          </p:cNvPr>
          <p:cNvSpPr/>
          <p:nvPr/>
        </p:nvSpPr>
        <p:spPr>
          <a:xfrm>
            <a:off x="8434611" y="1968919"/>
            <a:ext cx="2981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buClr>
                <a:srgbClr val="595959"/>
              </a:buClr>
              <a:buSzPts val="1600"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50" charset="0"/>
              </a:rPr>
              <a:t>    H1 2023 vs. H1 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AE0F90-72E0-EE34-186D-BC31829A3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34739"/>
              </p:ext>
            </p:extLst>
          </p:nvPr>
        </p:nvGraphicFramePr>
        <p:xfrm>
          <a:off x="-785950" y="1622897"/>
          <a:ext cx="9086679" cy="446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82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1E99090-DE7C-E56D-2EEC-F55566816A61}"/>
              </a:ext>
            </a:extLst>
          </p:cNvPr>
          <p:cNvGrpSpPr/>
          <p:nvPr/>
        </p:nvGrpSpPr>
        <p:grpSpPr>
          <a:xfrm>
            <a:off x="9810895" y="931819"/>
            <a:ext cx="1219261" cy="1179895"/>
            <a:chOff x="7213006" y="2528117"/>
            <a:chExt cx="1865637" cy="1865637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88D426-7647-1E9C-4402-9F9A5B50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DA3DDDC-CF93-184D-2A59-A3A14D366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DC0F3462-A71E-6390-CE19-D573781002AE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4684643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Evolution of Liquidity Indicators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7" name="Google Shape;306;p9">
            <a:extLst>
              <a:ext uri="{FF2B5EF4-FFF2-40B4-BE49-F238E27FC236}">
                <a16:creationId xmlns:a16="http://schemas.microsoft.com/office/drawing/2014/main" id="{B266497B-EF86-350F-3A40-911E20F44E4D}"/>
              </a:ext>
            </a:extLst>
          </p:cNvPr>
          <p:cNvSpPr txBox="1"/>
          <p:nvPr/>
        </p:nvSpPr>
        <p:spPr>
          <a:xfrm>
            <a:off x="9907122" y="1337441"/>
            <a:ext cx="95035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 </a:t>
            </a:r>
            <a:r>
              <a:rPr lang="en-GB" b="1">
                <a:solidFill>
                  <a:srgbClr val="FF0000"/>
                </a:solidFill>
                <a:latin typeface="Work Sans" pitchFamily="2" charset="0"/>
                <a:cs typeface="Arial"/>
                <a:sym typeface="Arial"/>
              </a:rPr>
              <a:t>(1)</a:t>
            </a:r>
            <a:r>
              <a:rPr lang="en-US" b="1">
                <a:solidFill>
                  <a:srgbClr val="FF0000"/>
                </a:solidFill>
                <a:latin typeface="Work Sans" pitchFamily="2" charset="0"/>
                <a:cs typeface="Arial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E3033-0734-CFE5-B9F6-F0A7468EB136}"/>
              </a:ext>
            </a:extLst>
          </p:cNvPr>
          <p:cNvSpPr txBox="1"/>
          <p:nvPr/>
        </p:nvSpPr>
        <p:spPr>
          <a:xfrm>
            <a:off x="440691" y="2181251"/>
            <a:ext cx="3516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Days of Inventory (DIO) increased primarily due to the growth of stocks for </a:t>
            </a:r>
            <a:r>
              <a:rPr lang="ro-RO" sz="1200">
                <a:solidFill>
                  <a:schemeClr val="bg1"/>
                </a:solidFill>
                <a:latin typeface="Work Sans" pitchFamily="2" charset="0"/>
                <a:cs typeface="Arial"/>
              </a:rPr>
              <a:t>the 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channels </a:t>
            </a:r>
            <a:r>
              <a:rPr lang="ro-RO" sz="1200">
                <a:solidFill>
                  <a:schemeClr val="bg1"/>
                </a:solidFill>
                <a:latin typeface="Work Sans" pitchFamily="2" charset="0"/>
                <a:cs typeface="Arial"/>
              </a:rPr>
              <a:t>with 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intensified growth (</a:t>
            </a:r>
            <a:r>
              <a:rPr lang="en-GB" sz="1200" err="1">
                <a:solidFill>
                  <a:schemeClr val="bg1"/>
                </a:solidFill>
                <a:latin typeface="Work Sans" pitchFamily="2" charset="0"/>
                <a:cs typeface="Arial"/>
              </a:rPr>
              <a:t>HoReCa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 and Gas Stations), as well as for the introduction of 275 new products.</a:t>
            </a:r>
          </a:p>
          <a:p>
            <a:pPr algn="just"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Days Sales Outstanding (DSO) registered a decrease as a result of the decrease in exposure on the organized retail channel.</a:t>
            </a:r>
          </a:p>
          <a:p>
            <a:pPr algn="just"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highlight>
                <a:srgbClr val="808000"/>
              </a:highlight>
              <a:latin typeface="Work Sans" pitchFamily="2" charset="0"/>
              <a:cs typeface="Arial"/>
            </a:endParaRPr>
          </a:p>
          <a:p>
            <a:pPr algn="just"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highlight>
                <a:srgbClr val="808000"/>
              </a:highlight>
              <a:latin typeface="Work Sans" pitchFamily="2" charset="0"/>
              <a:cs typeface="Arial"/>
            </a:endParaRPr>
          </a:p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Days Payable Outstanding (DPO)</a:t>
            </a:r>
            <a:r>
              <a:rPr lang="ro-RO" sz="1200">
                <a:solidFill>
                  <a:schemeClr val="bg1"/>
                </a:solidFill>
                <a:latin typeface="Work Sans" pitchFamily="2" charset="0"/>
                <a:cs typeface="Arial"/>
              </a:rPr>
              <a:t> remained 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  <a:cs typeface="Arial"/>
              </a:rPr>
              <a:t>relatively constant.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DAC34-14B8-4176-32CD-61228B1A933A}"/>
              </a:ext>
            </a:extLst>
          </p:cNvPr>
          <p:cNvGrpSpPr/>
          <p:nvPr/>
        </p:nvGrpSpPr>
        <p:grpSpPr>
          <a:xfrm>
            <a:off x="6161249" y="931819"/>
            <a:ext cx="1219261" cy="1179895"/>
            <a:chOff x="7213006" y="2528117"/>
            <a:chExt cx="1865637" cy="186563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5EE7F57-ADAE-E928-BDEF-D60BE6B8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9620D0E-176A-0AB9-12F8-7ED4BB174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35CFFA-B560-AFFA-D040-4564AFC0EFA9}"/>
              </a:ext>
            </a:extLst>
          </p:cNvPr>
          <p:cNvSpPr txBox="1"/>
          <p:nvPr/>
        </p:nvSpPr>
        <p:spPr>
          <a:xfrm>
            <a:off x="6402936" y="1316147"/>
            <a:ext cx="88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23</a:t>
            </a:r>
            <a:r>
              <a:rPr lang="ro-RO" sz="1800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%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33643A-DEE7-2915-A927-B4A572FECE40}"/>
              </a:ext>
            </a:extLst>
          </p:cNvPr>
          <p:cNvGrpSpPr/>
          <p:nvPr/>
        </p:nvGrpSpPr>
        <p:grpSpPr>
          <a:xfrm>
            <a:off x="7986072" y="931819"/>
            <a:ext cx="1219261" cy="1179895"/>
            <a:chOff x="7213006" y="2528117"/>
            <a:chExt cx="1865637" cy="1865637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CA5752D-008E-F889-CB87-FCD39B4C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95F1D47-3703-53CC-ED4D-A693C963D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Google Shape;305;p9">
            <a:extLst>
              <a:ext uri="{FF2B5EF4-FFF2-40B4-BE49-F238E27FC236}">
                <a16:creationId xmlns:a16="http://schemas.microsoft.com/office/drawing/2014/main" id="{845B52BE-55C3-044C-5E0D-9A300BE8E6D2}"/>
              </a:ext>
            </a:extLst>
          </p:cNvPr>
          <p:cNvSpPr txBox="1"/>
          <p:nvPr/>
        </p:nvSpPr>
        <p:spPr>
          <a:xfrm>
            <a:off x="8102771" y="1345128"/>
            <a:ext cx="95035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8B60C"/>
                </a:solidFill>
                <a:latin typeface="Work Sans" pitchFamily="2" charset="0"/>
                <a:ea typeface="Arial"/>
                <a:cs typeface="Arial"/>
                <a:sym typeface="Arial"/>
              </a:rPr>
              <a:t> 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(</a:t>
            </a:r>
            <a:r>
              <a:rPr lang="en-GB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8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)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cs typeface="Arial"/>
                <a:sym typeface="Arial"/>
              </a:rPr>
              <a:t>%</a:t>
            </a:r>
            <a:endParaRPr b="1">
              <a:solidFill>
                <a:srgbClr val="FF0000"/>
              </a:solidFill>
              <a:latin typeface="Work Sans" pitchFamily="2" charset="0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12320-5FBC-E959-EC1D-6B4871C83593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270E52D2-496C-BDEB-9CFD-69BFE41F1F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CE687560-EFA5-5569-8E42-F2E4CDC1B044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14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680375B-3B56-1D89-26E6-A9537856BB72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58915E-30B9-4AC5-8417-68B2A9B58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68514"/>
              </p:ext>
            </p:extLst>
          </p:nvPr>
        </p:nvGraphicFramePr>
        <p:xfrm>
          <a:off x="5006310" y="2098788"/>
          <a:ext cx="6744999" cy="323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44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20097EF-6348-3F1C-E53B-1AEE6B19F589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221357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Main elements of the Balance Sheet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graphicFrame>
        <p:nvGraphicFramePr>
          <p:cNvPr id="2" name="Google Shape;261;p6">
            <a:extLst>
              <a:ext uri="{FF2B5EF4-FFF2-40B4-BE49-F238E27FC236}">
                <a16:creationId xmlns:a16="http://schemas.microsoft.com/office/drawing/2014/main" id="{1957302C-DECB-26D0-AE24-E6BF3C42C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204439"/>
              </p:ext>
            </p:extLst>
          </p:nvPr>
        </p:nvGraphicFramePr>
        <p:xfrm>
          <a:off x="5734050" y="1316147"/>
          <a:ext cx="5943727" cy="430243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3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4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RON 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 err="1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Iun</a:t>
                      </a:r>
                      <a:r>
                        <a:rPr lang="ro-RO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.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 30, 2023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Dec</a:t>
                      </a:r>
                      <a:r>
                        <a:rPr lang="ro-RO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.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 31, 2022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Variation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7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Non-current assets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289,284,193 </a:t>
                      </a:r>
                      <a:endParaRPr lang="en-GB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234,879,109 </a:t>
                      </a:r>
                      <a:endParaRPr lang="en-GB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23%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Tangible and intangible assets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233,474,608 </a:t>
                      </a:r>
                      <a:endParaRPr lang="en-US" sz="1200" b="0" u="none" strike="noStrike" cap="none">
                        <a:solidFill>
                          <a:schemeClr val="tx1"/>
                        </a:solidFill>
                        <a:latin typeface="Work Sans" pitchFamily="2" charset="0"/>
                        <a:cs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 178,112,582 </a:t>
                      </a:r>
                      <a:endParaRPr lang="en-US" sz="1200" b="0" u="none" strike="noStrike" cap="none">
                        <a:solidFill>
                          <a:schemeClr val="tx1"/>
                        </a:solidFill>
                        <a:latin typeface="Work Sans" pitchFamily="2" charset="0"/>
                        <a:cs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31%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Current assets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613,090,026 </a:t>
                      </a:r>
                      <a:endParaRPr lang="en-GB" sz="1200" b="1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619,003,214 </a:t>
                      </a:r>
                      <a:endParaRPr lang="en-GB" sz="1200" b="1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(1)%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Inventories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196,351,843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158,430,373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24</a:t>
                      </a:r>
                      <a:r>
                        <a:rPr lang="en-US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Trade receivables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230,856,788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247,816,687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(7)%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assets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902,374,219 </a:t>
                      </a:r>
                      <a:endParaRPr lang="en-GB" sz="1200" b="1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853,882,323 </a:t>
                      </a:r>
                      <a:endParaRPr lang="en-GB" sz="1200" b="1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6%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equity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477,051,476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483,821,517 </a:t>
                      </a:r>
                      <a:endParaRPr lang="en-GB" sz="1200" b="0" u="none" strike="noStrike" kern="1200" cap="none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(1)%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Liabilities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425,322,743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370,060,806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15%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equity and liabilities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902,374,219 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853,882,323 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  <a:latin typeface="Work Sans" pitchFamily="2" charset="0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6%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348472-F880-8737-65CE-58C78A9226D6}"/>
              </a:ext>
            </a:extLst>
          </p:cNvPr>
          <p:cNvSpPr txBox="1"/>
          <p:nvPr/>
        </p:nvSpPr>
        <p:spPr>
          <a:xfrm>
            <a:off x="260391" y="2130704"/>
            <a:ext cx="4460288" cy="2808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Non-current assets increased by RON 68m. primarily due to the extension of operational leasing contracts with an impact on Right of Use assets.</a:t>
            </a:r>
            <a:endParaRPr lang="ro-RO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Current assets decreased by approximately RON 6m.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it-IT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Equity decreased by RON 6.8m. following the dividends paid amounting to RON 49m.</a:t>
            </a: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GB" sz="1200"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34736-8BAF-D20E-A4CB-64189B218143}"/>
              </a:ext>
            </a:extLst>
          </p:cNvPr>
          <p:cNvSpPr/>
          <p:nvPr/>
        </p:nvSpPr>
        <p:spPr>
          <a:xfrm>
            <a:off x="0" y="61566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1F515908-D1D9-AB28-C058-5A5745766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C141E06-05FB-2AD6-2AA2-1793DDF9348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15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C8F76A4-E1E3-9E7D-2BF5-6CB328C3234B}"/>
              </a:ext>
            </a:extLst>
          </p:cNvPr>
          <p:cNvSpPr txBox="1"/>
          <p:nvPr/>
        </p:nvSpPr>
        <p:spPr>
          <a:xfrm>
            <a:off x="545466" y="652934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2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835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Evolution of Own Brands – significant growth </a:t>
            </a:r>
            <a:r>
              <a:rPr lang="en-US" sz="3200" b="1" spc="-5">
                <a:latin typeface="Montserrat" panose="00000500000000000000" pitchFamily="50" charset="0"/>
                <a:sym typeface="Arial"/>
              </a:rPr>
              <a:t>(+38%)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B47502-20A8-C696-26AE-8CDB7C64DD1D}"/>
              </a:ext>
            </a:extLst>
          </p:cNvPr>
          <p:cNvSpPr/>
          <p:nvPr/>
        </p:nvSpPr>
        <p:spPr>
          <a:xfrm>
            <a:off x="5944376" y="842260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5A0036-3DD9-E182-4C86-BEC6B4492563}"/>
              </a:ext>
            </a:extLst>
          </p:cNvPr>
          <p:cNvSpPr/>
          <p:nvPr/>
        </p:nvSpPr>
        <p:spPr>
          <a:xfrm>
            <a:off x="6015637" y="3573551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b="1">
                <a:solidFill>
                  <a:schemeClr val="tx1"/>
                </a:solidFill>
                <a:latin typeface="Montserrat" panose="00000500000000000000" pitchFamily="50" charset="0"/>
              </a:rPr>
              <a:t>Own Brands</a:t>
            </a:r>
            <a:r>
              <a:rPr lang="ro-RO" sz="1500" b="1">
                <a:solidFill>
                  <a:schemeClr val="tx1"/>
                </a:solidFill>
                <a:latin typeface="Montserrat" panose="00000500000000000000" pitchFamily="50" charset="0"/>
              </a:rPr>
              <a:t>,</a:t>
            </a:r>
            <a:r>
              <a:rPr lang="en-GB" sz="1500" b="1">
                <a:solidFill>
                  <a:schemeClr val="tx1"/>
                </a:solidFill>
                <a:latin typeface="Montserrat" panose="00000500000000000000" pitchFamily="50" charset="0"/>
              </a:rPr>
              <a:t> by value H1 2022 vs. H1 2023 ( RON m.)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860D81-2AD4-5A74-3CB5-D9AFC93F2788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550575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Work Sans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Work Sans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Work Sans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Work Sans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The revenues related to the own brands, </a:t>
            </a:r>
            <a:r>
              <a:rPr lang="en-GB" sz="1200" b="1" dirty="0" err="1">
                <a:solidFill>
                  <a:schemeClr val="bg1"/>
                </a:solidFill>
                <a:latin typeface="Work Sans" pitchFamily="2" charset="0"/>
              </a:rPr>
              <a:t>Gradena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, </a:t>
            </a:r>
            <a:r>
              <a:rPr lang="en-GB" sz="1200" b="1" dirty="0">
                <a:solidFill>
                  <a:schemeClr val="bg1"/>
                </a:solidFill>
                <a:latin typeface="Work Sans" pitchFamily="2" charset="0"/>
              </a:rPr>
              <a:t>La </a:t>
            </a:r>
            <a:r>
              <a:rPr lang="en-GB" sz="1200" b="1" dirty="0" err="1">
                <a:solidFill>
                  <a:schemeClr val="bg1"/>
                </a:solidFill>
                <a:latin typeface="Work Sans" pitchFamily="2" charset="0"/>
              </a:rPr>
              <a:t>Masă</a:t>
            </a:r>
            <a:r>
              <a:rPr lang="en-GB" sz="1200" b="1" dirty="0">
                <a:solidFill>
                  <a:schemeClr val="bg1"/>
                </a:solidFill>
                <a:latin typeface="Work Sans" pitchFamily="2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and </a:t>
            </a:r>
            <a:r>
              <a:rPr lang="en-GB" sz="1200" b="1" dirty="0" err="1">
                <a:solidFill>
                  <a:schemeClr val="bg1"/>
                </a:solidFill>
                <a:latin typeface="Work Sans" pitchFamily="2" charset="0"/>
              </a:rPr>
              <a:t>Yachtis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, had an advance of </a:t>
            </a:r>
            <a:r>
              <a:rPr lang="ro-RO" sz="1200" b="1" dirty="0">
                <a:solidFill>
                  <a:schemeClr val="bg1"/>
                </a:solidFill>
                <a:latin typeface="Work Sans" pitchFamily="2" charset="0"/>
              </a:rPr>
              <a:t>38</a:t>
            </a:r>
            <a:r>
              <a:rPr lang="en-GB" sz="1200" b="1" dirty="0">
                <a:solidFill>
                  <a:schemeClr val="bg1"/>
                </a:solidFill>
                <a:latin typeface="Work Sans" pitchFamily="2" charset="0"/>
              </a:rPr>
              <a:t>%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 in </a:t>
            </a:r>
            <a:r>
              <a:rPr lang="ro-RO" sz="1200" dirty="0">
                <a:solidFill>
                  <a:schemeClr val="bg1"/>
                </a:solidFill>
                <a:latin typeface="Work Sans" pitchFamily="2" charset="0"/>
              </a:rPr>
              <a:t>H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1 2023, up to RON </a:t>
            </a:r>
            <a:r>
              <a:rPr lang="ro-RO" sz="1200" dirty="0">
                <a:solidFill>
                  <a:schemeClr val="bg1"/>
                </a:solidFill>
                <a:latin typeface="Work Sans" pitchFamily="2" charset="0"/>
              </a:rPr>
              <a:t>39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 m.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Work Sans" pitchFamily="2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highlight>
                  <a:srgbClr val="808000"/>
                </a:highlight>
                <a:latin typeface="Work Sans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highlight>
                  <a:srgbClr val="808000"/>
                </a:highlight>
                <a:latin typeface="Work Sans" pitchFamily="2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LaMas</a:t>
            </a:r>
            <a:r>
              <a:rPr lang="ro-RO" sz="1200" b="1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ă</a:t>
            </a: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 brand</a:t>
            </a:r>
            <a:r>
              <a:rPr lang="en-US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 (ready meals)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, which currently includes </a:t>
            </a:r>
            <a:r>
              <a:rPr lang="en-GB" sz="1200" b="1" dirty="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14 types of products, is available in new specially designed packaging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, gradually, starting from July 2022, and the products can also be found in Retail, starting with the fourth quarter of 2022.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highlight>
                <a:srgbClr val="808000"/>
              </a:highlight>
              <a:latin typeface="Work Sans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The extension of the </a:t>
            </a:r>
            <a:r>
              <a:rPr lang="en-GB" sz="1200" b="1" dirty="0" err="1">
                <a:solidFill>
                  <a:schemeClr val="bg1"/>
                </a:solidFill>
                <a:latin typeface="Work Sans" pitchFamily="2" charset="0"/>
              </a:rPr>
              <a:t>Gradena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</a:rPr>
              <a:t> brand (frozen fruits and vegetables) with 8 new products in 2023. We are planning to launch a TV campaign in the fourth quarter of 2023 to increase visibility and strengthen the brand's positioning strategy.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Work Sans" pitchFamily="2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The </a:t>
            </a:r>
            <a:r>
              <a:rPr lang="en-GB" sz="1200" dirty="0" err="1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Yachtis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brand (frozen fish and seafood products) has launched a total of 14 products in H1 2023.</a:t>
            </a:r>
            <a:endParaRPr lang="en-GB" sz="1200" dirty="0">
              <a:solidFill>
                <a:schemeClr val="bg1"/>
              </a:solidFill>
              <a:latin typeface="Work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A98D5-1EF5-A7BE-984D-034824429C56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69D6A7F9-A0F1-5BFB-F498-3BD6B63AF6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3C10CE-FC6F-EBD3-0825-7C58ADC4CC66}"/>
              </a:ext>
            </a:extLst>
          </p:cNvPr>
          <p:cNvSpPr txBox="1"/>
          <p:nvPr/>
        </p:nvSpPr>
        <p:spPr>
          <a:xfrm>
            <a:off x="5944375" y="819760"/>
            <a:ext cx="51190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Arial "/>
                <a:ea typeface="+mn-ea"/>
                <a:cs typeface="+mn-cs"/>
              </a:defRPr>
            </a:pPr>
            <a:r>
              <a:rPr lang="en-GB" sz="1500" b="1">
                <a:latin typeface="Montserrat" panose="00000500000000000000" pitchFamily="50" charset="0"/>
              </a:rPr>
              <a:t>Own Brands</a:t>
            </a:r>
            <a:r>
              <a:rPr lang="ro-RO" sz="1500" b="1">
                <a:latin typeface="Montserrat" panose="00000500000000000000" pitchFamily="50" charset="0"/>
              </a:rPr>
              <a:t>,</a:t>
            </a:r>
            <a:r>
              <a:rPr lang="en-GB" sz="1500" b="1">
                <a:latin typeface="Montserrat" panose="00000500000000000000" pitchFamily="50" charset="0"/>
              </a:rPr>
              <a:t> by volume H1 2022 vs. H1 2023 ('000 KG)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EA48DDA6-498B-6F2F-AB5B-BC45F135E81E}"/>
              </a:ext>
            </a:extLst>
          </p:cNvPr>
          <p:cNvSpPr txBox="1">
            <a:spLocks/>
          </p:cNvSpPr>
          <p:nvPr/>
        </p:nvSpPr>
        <p:spPr>
          <a:xfrm>
            <a:off x="147620" y="64628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16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A2EFD-D82E-5B8C-B419-6E434110FE89}"/>
              </a:ext>
            </a:extLst>
          </p:cNvPr>
          <p:cNvSpPr txBox="1"/>
          <p:nvPr/>
        </p:nvSpPr>
        <p:spPr>
          <a:xfrm>
            <a:off x="6757373" y="1184240"/>
            <a:ext cx="950672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30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9E58FD3-DFFC-61FD-B9F9-B6525847F4F4}"/>
              </a:ext>
            </a:extLst>
          </p:cNvPr>
          <p:cNvSpPr txBox="1"/>
          <p:nvPr/>
        </p:nvSpPr>
        <p:spPr>
          <a:xfrm>
            <a:off x="545466" y="6498046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8A04B2D-F6BC-41EB-B05D-2632E5084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824556"/>
              </p:ext>
            </p:extLst>
          </p:nvPr>
        </p:nvGraphicFramePr>
        <p:xfrm>
          <a:off x="6044110" y="1273352"/>
          <a:ext cx="4926845" cy="241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FB4D43-9789-09BC-5D97-D427450F9097}"/>
              </a:ext>
            </a:extLst>
          </p:cNvPr>
          <p:cNvSpPr txBox="1"/>
          <p:nvPr/>
        </p:nvSpPr>
        <p:spPr>
          <a:xfrm>
            <a:off x="8352362" y="1655310"/>
            <a:ext cx="950672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4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D4F17A2-6DF0-41B5-96EB-B29F41EBD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12352"/>
              </p:ext>
            </p:extLst>
          </p:nvPr>
        </p:nvGraphicFramePr>
        <p:xfrm>
          <a:off x="6044110" y="3648368"/>
          <a:ext cx="5243217" cy="249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764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97031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latin typeface="Work Sans" panose="00000500000000000000" pitchFamily="50" charset="0"/>
              </a:rPr>
              <a:t>Analysis of the results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|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Margin optimization and Own Brands growth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Work Sans" panose="00000500000000000000" pitchFamily="50" charset="0"/>
              </a:rPr>
              <a:t>Markets and ESG details</a:t>
            </a:r>
          </a:p>
          <a:p>
            <a:r>
              <a:rPr lang="en-GB" b="1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endParaRPr lang="en-US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02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0CAADF46-3DD7-2B9A-9EFD-0949ACBFD9EB}"/>
              </a:ext>
            </a:extLst>
          </p:cNvPr>
          <p:cNvSpPr/>
          <p:nvPr/>
        </p:nvSpPr>
        <p:spPr>
          <a:xfrm>
            <a:off x="6234755" y="1534698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D306078-4609-3027-5DCC-C1B3A68C6183}"/>
              </a:ext>
            </a:extLst>
          </p:cNvPr>
          <p:cNvSpPr/>
          <p:nvPr/>
        </p:nvSpPr>
        <p:spPr>
          <a:xfrm>
            <a:off x="482488" y="1540954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0645048" cy="79752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FMCG and </a:t>
            </a:r>
            <a:r>
              <a:rPr lang="en-GB" sz="3200" b="1" spc="-5" err="1">
                <a:latin typeface="Montserrat" panose="00000500000000000000" pitchFamily="50" charset="0"/>
              </a:rPr>
              <a:t>HoReCA</a:t>
            </a:r>
            <a:r>
              <a:rPr lang="en-GB" sz="3200" b="1" spc="-5">
                <a:latin typeface="Montserrat" panose="00000500000000000000" pitchFamily="50" charset="0"/>
              </a:rPr>
              <a:t> distribution market grew 34% </a:t>
            </a:r>
            <a:r>
              <a:rPr lang="en-GB" sz="2000" spc="-5">
                <a:latin typeface="Montserrat" panose="00000500000000000000" pitchFamily="50" charset="0"/>
              </a:rPr>
              <a:t>in the last 5Y reaching EUR 3.7b/RON 18b in 2021 (+8% Y/Y)</a:t>
            </a:r>
          </a:p>
        </p:txBody>
      </p:sp>
      <p:sp>
        <p:nvSpPr>
          <p:cNvPr id="10" name="object 65">
            <a:extLst>
              <a:ext uri="{FF2B5EF4-FFF2-40B4-BE49-F238E27FC236}">
                <a16:creationId xmlns:a16="http://schemas.microsoft.com/office/drawing/2014/main" id="{283F28BB-A086-1AF8-09C4-CED81F4B8C84}"/>
              </a:ext>
            </a:extLst>
          </p:cNvPr>
          <p:cNvSpPr txBox="1"/>
          <p:nvPr/>
        </p:nvSpPr>
        <p:spPr>
          <a:xfrm>
            <a:off x="674914" y="1641928"/>
            <a:ext cx="4926619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US" sz="1500" b="1">
                <a:latin typeface="Montserrat" panose="00000500000000000000" pitchFamily="50" charset="0"/>
              </a:rPr>
              <a:t>Romania: FMCG &amp; </a:t>
            </a:r>
            <a:r>
              <a:rPr lang="en-US" sz="1500" b="1" err="1">
                <a:latin typeface="Montserrat" panose="00000500000000000000" pitchFamily="50" charset="0"/>
              </a:rPr>
              <a:t>HoReCA</a:t>
            </a:r>
            <a:r>
              <a:rPr lang="en-US" sz="1500" b="1">
                <a:latin typeface="Montserrat" panose="00000500000000000000" pitchFamily="50" charset="0"/>
              </a:rPr>
              <a:t> distribution market</a:t>
            </a:r>
            <a:r>
              <a:rPr lang="en-US" sz="1600" b="1" spc="7" baseline="26455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lang="en-US" sz="1500" b="1">
              <a:latin typeface="Montserrat" panose="000005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6EB15-62EA-65D2-0832-74255991035E}"/>
              </a:ext>
            </a:extLst>
          </p:cNvPr>
          <p:cNvSpPr/>
          <p:nvPr/>
        </p:nvSpPr>
        <p:spPr>
          <a:xfrm>
            <a:off x="0" y="6134732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863376D3-5A95-3871-7989-409F1D5D10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2604" y="6252604"/>
            <a:ext cx="1707876" cy="605396"/>
          </a:xfrm>
          <a:prstGeom prst="rect">
            <a:avLst/>
          </a:prstGeom>
        </p:spPr>
      </p:pic>
      <p:sp>
        <p:nvSpPr>
          <p:cNvPr id="2" name="object 65">
            <a:extLst>
              <a:ext uri="{FF2B5EF4-FFF2-40B4-BE49-F238E27FC236}">
                <a16:creationId xmlns:a16="http://schemas.microsoft.com/office/drawing/2014/main" id="{BF5FD708-E329-9B2E-908E-CEA6C4D7C3D2}"/>
              </a:ext>
            </a:extLst>
          </p:cNvPr>
          <p:cNvSpPr txBox="1"/>
          <p:nvPr/>
        </p:nvSpPr>
        <p:spPr>
          <a:xfrm>
            <a:off x="6533322" y="1521671"/>
            <a:ext cx="4820478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US" sz="1500" b="1">
                <a:latin typeface="Montserrat" panose="00000500000000000000" pitchFamily="50" charset="0"/>
              </a:rPr>
              <a:t>Romania: FMCG &amp; </a:t>
            </a:r>
            <a:r>
              <a:rPr lang="en-US" sz="1500" b="1" err="1">
                <a:latin typeface="Montserrat" panose="00000500000000000000" pitchFamily="50" charset="0"/>
              </a:rPr>
              <a:t>HoReCA</a:t>
            </a:r>
            <a:r>
              <a:rPr lang="en-US" sz="1500" b="1">
                <a:latin typeface="Montserrat" panose="00000500000000000000" pitchFamily="50" charset="0"/>
              </a:rPr>
              <a:t> distribution market concentration</a:t>
            </a:r>
            <a:r>
              <a:rPr lang="en-US" sz="1400" b="1" spc="7" baseline="26455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lang="en-US" sz="1500" b="1">
              <a:latin typeface="Montserrat" panose="00000500000000000000" pitchFamily="50" charset="0"/>
            </a:endParaRPr>
          </a:p>
        </p:txBody>
      </p:sp>
      <p:sp>
        <p:nvSpPr>
          <p:cNvPr id="9" name="object 66">
            <a:extLst>
              <a:ext uri="{FF2B5EF4-FFF2-40B4-BE49-F238E27FC236}">
                <a16:creationId xmlns:a16="http://schemas.microsoft.com/office/drawing/2014/main" id="{72AB94E0-4D6F-0F7B-11E8-FDDD1E36A15A}"/>
              </a:ext>
            </a:extLst>
          </p:cNvPr>
          <p:cNvSpPr txBox="1"/>
          <p:nvPr/>
        </p:nvSpPr>
        <p:spPr>
          <a:xfrm>
            <a:off x="545465" y="5798997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1000" i="1" spc="15" baseline="25641">
                <a:latin typeface="Work Sans" pitchFamily="2" charset="0"/>
                <a:cs typeface="Arial"/>
              </a:rPr>
              <a:t>1 </a:t>
            </a:r>
            <a:r>
              <a:rPr lang="en-GB" sz="1000" i="1" spc="-5">
                <a:latin typeface="Work Sans" pitchFamily="2" charset="0"/>
                <a:cs typeface="Arial"/>
              </a:rPr>
              <a:t>Source: </a:t>
            </a:r>
            <a:r>
              <a:rPr lang="en-GB" sz="1000" i="1" spc="-5" err="1">
                <a:latin typeface="Work Sans" pitchFamily="2" charset="0"/>
                <a:cs typeface="Arial"/>
              </a:rPr>
              <a:t>KeysFin</a:t>
            </a:r>
            <a:r>
              <a:rPr lang="en-GB" sz="1000" i="1" spc="-5">
                <a:latin typeface="Work Sans" pitchFamily="2" charset="0"/>
                <a:cs typeface="Arial"/>
              </a:rPr>
              <a:t>; EMIS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 i="1" spc="-5">
              <a:latin typeface="Work Sans" pitchFamily="2" charset="0"/>
              <a:cs typeface="Arial"/>
            </a:endParaRP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4F8B0DC-8592-1416-A983-ED6B4048D277}"/>
              </a:ext>
            </a:extLst>
          </p:cNvPr>
          <p:cNvSpPr txBox="1">
            <a:spLocks/>
          </p:cNvSpPr>
          <p:nvPr/>
        </p:nvSpPr>
        <p:spPr>
          <a:xfrm>
            <a:off x="196797" y="64647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18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3AADDB4-18B0-E9B7-C1DF-897EB983AE4C}"/>
              </a:ext>
            </a:extLst>
          </p:cNvPr>
          <p:cNvSpPr txBox="1"/>
          <p:nvPr/>
        </p:nvSpPr>
        <p:spPr>
          <a:xfrm>
            <a:off x="567388" y="6506461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420CFDF-D1A7-827B-7D60-851756443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9689"/>
              </p:ext>
            </p:extLst>
          </p:nvPr>
        </p:nvGraphicFramePr>
        <p:xfrm>
          <a:off x="6533322" y="2632529"/>
          <a:ext cx="4224338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55BE2AD-7D3A-1951-D644-86531C1C4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86821"/>
              </p:ext>
            </p:extLst>
          </p:nvPr>
        </p:nvGraphicFramePr>
        <p:xfrm>
          <a:off x="482488" y="2406178"/>
          <a:ext cx="490537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627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86164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FMCG and </a:t>
            </a:r>
            <a:r>
              <a:rPr lang="en-US" sz="3200" b="1" spc="-5" err="1">
                <a:latin typeface="Montserrat" panose="00000500000000000000" pitchFamily="50" charset="0"/>
              </a:rPr>
              <a:t>HoReCa</a:t>
            </a:r>
            <a:r>
              <a:rPr lang="en-US" sz="3200" b="1" spc="-5">
                <a:latin typeface="Montserrat" panose="00000500000000000000" pitchFamily="50" charset="0"/>
              </a:rPr>
              <a:t> distribution market I </a:t>
            </a:r>
            <a:r>
              <a:rPr lang="en-US" sz="2000" spc="-5">
                <a:latin typeface="Montserrat" panose="00000500000000000000" pitchFamily="50" charset="0"/>
              </a:rPr>
              <a:t>Top players</a:t>
            </a:r>
            <a:endParaRPr lang="en-US" sz="2000">
              <a:latin typeface="Montserrat" panose="00000500000000000000" pitchFamily="50" charset="0"/>
            </a:endParaRP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endParaRPr lang="en-US" sz="2000" spc="-5">
              <a:latin typeface="Montserrat" panose="00000500000000000000" pitchFamily="50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3B8495E-9A24-A487-6BE4-034FB9E1BDBF}"/>
              </a:ext>
            </a:extLst>
          </p:cNvPr>
          <p:cNvSpPr txBox="1"/>
          <p:nvPr/>
        </p:nvSpPr>
        <p:spPr>
          <a:xfrm>
            <a:off x="409122" y="4228338"/>
            <a:ext cx="3854536" cy="112594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" algn="just">
              <a:lnSpc>
                <a:spcPct val="105000"/>
              </a:lnSpc>
              <a:spcBef>
                <a:spcPts val="100"/>
              </a:spcBef>
            </a:pPr>
            <a:r>
              <a:rPr lang="en-GB" sz="1200" b="1">
                <a:latin typeface="Work Sans" panose="00000500000000000000" pitchFamily="50" charset="0"/>
                <a:cs typeface="Arial"/>
              </a:rPr>
              <a:t>Well positioned to capture growth opportunities both organically and through acquisitions within a fragmented distribution market where the Top 5 players, out of 130 companies in total, weigh 45% by sales.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CE8EC91-DB97-414D-AB76-DE18FF95817D}"/>
              </a:ext>
            </a:extLst>
          </p:cNvPr>
          <p:cNvSpPr txBox="1">
            <a:spLocks/>
          </p:cNvSpPr>
          <p:nvPr/>
        </p:nvSpPr>
        <p:spPr>
          <a:xfrm>
            <a:off x="1636453" y="1936392"/>
            <a:ext cx="597927" cy="219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100" b="1">
                <a:latin typeface="Work Sans" panose="00000500000000000000" pitchFamily="50" charset="0"/>
                <a:cs typeface="Arial"/>
              </a:rPr>
              <a:t>10%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E397131-0A92-4BE1-0E03-C04A65534C3F}"/>
              </a:ext>
            </a:extLst>
          </p:cNvPr>
          <p:cNvSpPr txBox="1">
            <a:spLocks/>
          </p:cNvSpPr>
          <p:nvPr/>
        </p:nvSpPr>
        <p:spPr>
          <a:xfrm>
            <a:off x="6722292" y="4875929"/>
            <a:ext cx="654903" cy="298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100" b="1">
                <a:latin typeface="Work Sans" panose="00000500000000000000" pitchFamily="50" charset="0"/>
                <a:cs typeface="Arial"/>
              </a:rPr>
              <a:t>5.2%</a:t>
            </a:r>
          </a:p>
        </p:txBody>
      </p:sp>
      <p:sp>
        <p:nvSpPr>
          <p:cNvPr id="51" name="object 66">
            <a:extLst>
              <a:ext uri="{FF2B5EF4-FFF2-40B4-BE49-F238E27FC236}">
                <a16:creationId xmlns:a16="http://schemas.microsoft.com/office/drawing/2014/main" id="{BA5806B1-4E33-3089-9BE5-3055C366ED19}"/>
              </a:ext>
            </a:extLst>
          </p:cNvPr>
          <p:cNvSpPr txBox="1"/>
          <p:nvPr/>
        </p:nvSpPr>
        <p:spPr>
          <a:xfrm>
            <a:off x="248132" y="5807732"/>
            <a:ext cx="370706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lang="en-GB" sz="975" i="1" spc="15" baseline="25641">
                <a:latin typeface="Arial"/>
                <a:cs typeface="Arial"/>
              </a:rPr>
              <a:t>1 </a:t>
            </a:r>
            <a:r>
              <a:rPr lang="en-GB" sz="1000" i="1" spc="-5">
                <a:latin typeface="Work Sans" pitchFamily="2" charset="0"/>
                <a:cs typeface="Arial"/>
              </a:rPr>
              <a:t>Source: </a:t>
            </a:r>
            <a:r>
              <a:rPr lang="en-GB" sz="1000" i="1" spc="-5" err="1">
                <a:latin typeface="Work Sans" pitchFamily="2" charset="0"/>
                <a:cs typeface="Arial"/>
              </a:rPr>
              <a:t>KeysFin</a:t>
            </a:r>
            <a:r>
              <a:rPr lang="en-GB" sz="1000" i="1" spc="-5">
                <a:latin typeface="Work Sans" pitchFamily="2" charset="0"/>
                <a:cs typeface="Arial"/>
              </a:rPr>
              <a:t>; EMIS; * RAS individual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sz="1000" i="1" spc="-5">
              <a:latin typeface="Work Sans" pitchFamily="2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CF47A-BF78-B43C-0F34-76BDFF9B73E2}"/>
              </a:ext>
            </a:extLst>
          </p:cNvPr>
          <p:cNvSpPr/>
          <p:nvPr/>
        </p:nvSpPr>
        <p:spPr>
          <a:xfrm>
            <a:off x="0" y="6135779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40D7ED4E-8418-B30A-B529-2583F7F89B65}"/>
              </a:ext>
            </a:extLst>
          </p:cNvPr>
          <p:cNvSpPr txBox="1">
            <a:spLocks/>
          </p:cNvSpPr>
          <p:nvPr/>
        </p:nvSpPr>
        <p:spPr>
          <a:xfrm>
            <a:off x="977986" y="3662113"/>
            <a:ext cx="2766958" cy="30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>
                <a:latin typeface="Work Sans" panose="00000500000000000000" pitchFamily="50" charset="0"/>
                <a:cs typeface="Arial"/>
              </a:rPr>
              <a:t>New accounts by </a:t>
            </a:r>
            <a:r>
              <a:rPr lang="en-GB" sz="1200" b="1">
                <a:latin typeface="Work Sans" panose="00000500000000000000" pitchFamily="50" charset="0"/>
                <a:cs typeface="Arial"/>
              </a:rPr>
              <a:t>Top players by market share</a:t>
            </a:r>
            <a:r>
              <a:rPr lang="en-GB" sz="1200" b="1" baseline="30000">
                <a:latin typeface="Work Sans" panose="00000500000000000000" pitchFamily="50" charset="0"/>
                <a:cs typeface="Arial"/>
              </a:rPr>
              <a:t>1</a:t>
            </a:r>
            <a:r>
              <a:rPr lang="en-GB" sz="1200" b="1">
                <a:latin typeface="Work Sans" panose="00000500000000000000" pitchFamily="50" charset="0"/>
                <a:cs typeface="Arial"/>
              </a:rPr>
              <a:t>* </a:t>
            </a:r>
            <a:r>
              <a:rPr lang="en-GB" sz="1200">
                <a:latin typeface="Work Sans" panose="00000500000000000000" pitchFamily="50" charset="0"/>
                <a:cs typeface="Arial"/>
              </a:rPr>
              <a:t>(2021)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200">
              <a:latin typeface="Raleway" panose="020B0503030101060003" pitchFamily="34" charset="0"/>
            </a:endParaRPr>
          </a:p>
        </p:txBody>
      </p:sp>
      <p:pic>
        <p:nvPicPr>
          <p:cNvPr id="196" name="object 2">
            <a:extLst>
              <a:ext uri="{FF2B5EF4-FFF2-40B4-BE49-F238E27FC236}">
                <a16:creationId xmlns:a16="http://schemas.microsoft.com/office/drawing/2014/main" id="{5AB8C713-83C2-902C-A6F2-4B1EA11F8A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5C0F8B40-0912-0AD4-2620-D166E37D0887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19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1C2E02B8-35ED-D6FF-C9D5-48512CA04E91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2B6DC-94EF-62A8-9F6E-B1354918C363}"/>
              </a:ext>
            </a:extLst>
          </p:cNvPr>
          <p:cNvGrpSpPr/>
          <p:nvPr/>
        </p:nvGrpSpPr>
        <p:grpSpPr>
          <a:xfrm>
            <a:off x="409122" y="833862"/>
            <a:ext cx="7950636" cy="2581520"/>
            <a:chOff x="395891" y="752465"/>
            <a:chExt cx="9532095" cy="3123359"/>
          </a:xfrm>
        </p:grpSpPr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8C0A1163-F07B-3361-E3D3-AAF91E9FF0A8}"/>
                </a:ext>
              </a:extLst>
            </p:cNvPr>
            <p:cNvSpPr>
              <a:spLocks/>
            </p:cNvSpPr>
            <p:nvPr/>
          </p:nvSpPr>
          <p:spPr bwMode="auto">
            <a:xfrm rot="11825908">
              <a:off x="2374996" y="752465"/>
              <a:ext cx="1542846" cy="1560332"/>
            </a:xfrm>
            <a:custGeom>
              <a:avLst/>
              <a:gdLst>
                <a:gd name="T0" fmla="*/ 505 w 573"/>
                <a:gd name="T1" fmla="*/ 107 h 579"/>
                <a:gd name="T2" fmla="*/ 505 w 573"/>
                <a:gd name="T3" fmla="*/ 0 h 579"/>
                <a:gd name="T4" fmla="*/ 438 w 573"/>
                <a:gd name="T5" fmla="*/ 49 h 579"/>
                <a:gd name="T6" fmla="*/ 287 w 573"/>
                <a:gd name="T7" fmla="*/ 6 h 579"/>
                <a:gd name="T8" fmla="*/ 0 w 573"/>
                <a:gd name="T9" fmla="*/ 292 h 579"/>
                <a:gd name="T10" fmla="*/ 287 w 573"/>
                <a:gd name="T11" fmla="*/ 579 h 579"/>
                <a:gd name="T12" fmla="*/ 573 w 573"/>
                <a:gd name="T13" fmla="*/ 292 h 579"/>
                <a:gd name="T14" fmla="*/ 505 w 573"/>
                <a:gd name="T15" fmla="*/ 10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579">
                  <a:moveTo>
                    <a:pt x="505" y="107"/>
                  </a:moveTo>
                  <a:cubicBezTo>
                    <a:pt x="505" y="0"/>
                    <a:pt x="505" y="0"/>
                    <a:pt x="505" y="0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394" y="21"/>
                    <a:pt x="342" y="6"/>
                    <a:pt x="287" y="6"/>
                  </a:cubicBezTo>
                  <a:cubicBezTo>
                    <a:pt x="128" y="6"/>
                    <a:pt x="0" y="134"/>
                    <a:pt x="0" y="292"/>
                  </a:cubicBezTo>
                  <a:cubicBezTo>
                    <a:pt x="0" y="451"/>
                    <a:pt x="128" y="579"/>
                    <a:pt x="287" y="579"/>
                  </a:cubicBezTo>
                  <a:cubicBezTo>
                    <a:pt x="445" y="579"/>
                    <a:pt x="573" y="451"/>
                    <a:pt x="573" y="292"/>
                  </a:cubicBezTo>
                  <a:cubicBezTo>
                    <a:pt x="573" y="222"/>
                    <a:pt x="548" y="157"/>
                    <a:pt x="505" y="107"/>
                  </a:cubicBezTo>
                  <a:close/>
                </a:path>
              </a:pathLst>
            </a:custGeom>
            <a:gradFill>
              <a:gsLst>
                <a:gs pos="0">
                  <a:srgbClr val="FBA659"/>
                </a:gs>
                <a:gs pos="79000">
                  <a:srgbClr val="F8C45C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215DC25-ECC1-90FF-386E-70BEC788947C}"/>
                </a:ext>
              </a:extLst>
            </p:cNvPr>
            <p:cNvGrpSpPr/>
            <p:nvPr/>
          </p:nvGrpSpPr>
          <p:grpSpPr>
            <a:xfrm>
              <a:off x="395891" y="878298"/>
              <a:ext cx="9532095" cy="2997526"/>
              <a:chOff x="928688" y="3834869"/>
              <a:chExt cx="5643169" cy="2522349"/>
            </a:xfrm>
          </p:grpSpPr>
          <p:sp>
            <p:nvSpPr>
              <p:cNvPr id="195" name="Rectangle 25">
                <a:extLst>
                  <a:ext uri="{FF2B5EF4-FFF2-40B4-BE49-F238E27FC236}">
                    <a16:creationId xmlns:a16="http://schemas.microsoft.com/office/drawing/2014/main" id="{D52E9CE8-128B-7D83-DB37-5EEB6E6C3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929" y="6113183"/>
                <a:ext cx="4877317" cy="52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38">
                <a:extLst>
                  <a:ext uri="{FF2B5EF4-FFF2-40B4-BE49-F238E27FC236}">
                    <a16:creationId xmlns:a16="http://schemas.microsoft.com/office/drawing/2014/main" id="{6E3242D2-3A6A-8635-7830-120D62B5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282" y="4203299"/>
                <a:ext cx="412507" cy="1901251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3,755</a:t>
                </a:r>
              </a:p>
            </p:txBody>
          </p:sp>
          <p:sp>
            <p:nvSpPr>
              <p:cNvPr id="198" name="Rectangle 39">
                <a:extLst>
                  <a:ext uri="{FF2B5EF4-FFF2-40B4-BE49-F238E27FC236}">
                    <a16:creationId xmlns:a16="http://schemas.microsoft.com/office/drawing/2014/main" id="{A6A87FF9-B535-741A-1648-1188EDD5F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243" y="5157535"/>
                <a:ext cx="414786" cy="947014"/>
              </a:xfrm>
              <a:prstGeom prst="rect">
                <a:avLst/>
              </a:prstGeom>
              <a:gradFill>
                <a:gsLst>
                  <a:gs pos="0">
                    <a:srgbClr val="FBA659"/>
                  </a:gs>
                  <a:gs pos="79000">
                    <a:srgbClr val="F8C45C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latin typeface="Work Sans" pitchFamily="2" charset="0"/>
                  </a:rPr>
                  <a:t>1,888</a:t>
                </a:r>
              </a:p>
            </p:txBody>
          </p:sp>
          <p:sp>
            <p:nvSpPr>
              <p:cNvPr id="199" name="Rectangle 40">
                <a:extLst>
                  <a:ext uri="{FF2B5EF4-FFF2-40B4-BE49-F238E27FC236}">
                    <a16:creationId xmlns:a16="http://schemas.microsoft.com/office/drawing/2014/main" id="{F1602BB2-ACF7-B68F-6240-4B8D5D162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668" y="5537767"/>
                <a:ext cx="396673" cy="566782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1,025</a:t>
                </a:r>
              </a:p>
            </p:txBody>
          </p:sp>
          <p:sp>
            <p:nvSpPr>
              <p:cNvPr id="200" name="Rectangle 41">
                <a:extLst>
                  <a:ext uri="{FF2B5EF4-FFF2-40B4-BE49-F238E27FC236}">
                    <a16:creationId xmlns:a16="http://schemas.microsoft.com/office/drawing/2014/main" id="{D76C7149-DE49-828D-7FCA-CD54675B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932" y="5629464"/>
                <a:ext cx="322512" cy="475084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851</a:t>
                </a:r>
              </a:p>
            </p:txBody>
          </p:sp>
          <p:sp>
            <p:nvSpPr>
              <p:cNvPr id="201" name="Rectangle 42">
                <a:extLst>
                  <a:ext uri="{FF2B5EF4-FFF2-40B4-BE49-F238E27FC236}">
                    <a16:creationId xmlns:a16="http://schemas.microsoft.com/office/drawing/2014/main" id="{6373A952-32B3-9DCD-01DB-CA291D908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585" y="5812141"/>
                <a:ext cx="322512" cy="292408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646</a:t>
                </a:r>
              </a:p>
            </p:txBody>
          </p:sp>
          <p:sp>
            <p:nvSpPr>
              <p:cNvPr id="202" name="Rectangle 43">
                <a:extLst>
                  <a:ext uri="{FF2B5EF4-FFF2-40B4-BE49-F238E27FC236}">
                    <a16:creationId xmlns:a16="http://schemas.microsoft.com/office/drawing/2014/main" id="{29A81058-3437-23BB-57BB-B9B57C14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7135" y="5823362"/>
                <a:ext cx="322512" cy="280777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633</a:t>
                </a:r>
              </a:p>
            </p:txBody>
          </p:sp>
          <p:sp>
            <p:nvSpPr>
              <p:cNvPr id="203" name="Subtitle 2">
                <a:extLst>
                  <a:ext uri="{FF2B5EF4-FFF2-40B4-BE49-F238E27FC236}">
                    <a16:creationId xmlns:a16="http://schemas.microsoft.com/office/drawing/2014/main" id="{FE055C81-9613-B3C8-87F6-0D3C1EE1C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3992999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4000</a:t>
                </a:r>
              </a:p>
            </p:txBody>
          </p:sp>
          <p:sp>
            <p:nvSpPr>
              <p:cNvPr id="204" name="Subtitle 2">
                <a:extLst>
                  <a:ext uri="{FF2B5EF4-FFF2-40B4-BE49-F238E27FC236}">
                    <a16:creationId xmlns:a16="http://schemas.microsoft.com/office/drawing/2014/main" id="{E0A8CBCE-0D1C-5D45-E447-0EE4E45586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4211849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3600</a:t>
                </a:r>
              </a:p>
            </p:txBody>
          </p:sp>
          <p:sp>
            <p:nvSpPr>
              <p:cNvPr id="205" name="Subtitle 2">
                <a:extLst>
                  <a:ext uri="{FF2B5EF4-FFF2-40B4-BE49-F238E27FC236}">
                    <a16:creationId xmlns:a16="http://schemas.microsoft.com/office/drawing/2014/main" id="{FC6EFE82-ADF4-E3C4-EAC3-311F755DC5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4433610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3200</a:t>
                </a:r>
              </a:p>
            </p:txBody>
          </p:sp>
          <p:sp>
            <p:nvSpPr>
              <p:cNvPr id="206" name="Subtitle 2">
                <a:extLst>
                  <a:ext uri="{FF2B5EF4-FFF2-40B4-BE49-F238E27FC236}">
                    <a16:creationId xmlns:a16="http://schemas.microsoft.com/office/drawing/2014/main" id="{C723E6CF-5C81-1F09-87B5-6948819627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4660625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2800</a:t>
                </a:r>
              </a:p>
            </p:txBody>
          </p:sp>
          <p:sp>
            <p:nvSpPr>
              <p:cNvPr id="207" name="Subtitle 2">
                <a:extLst>
                  <a:ext uri="{FF2B5EF4-FFF2-40B4-BE49-F238E27FC236}">
                    <a16:creationId xmlns:a16="http://schemas.microsoft.com/office/drawing/2014/main" id="{23850762-5CCF-252B-9571-4B3ED8B437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4882238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2400</a:t>
                </a:r>
              </a:p>
            </p:txBody>
          </p:sp>
          <p:sp>
            <p:nvSpPr>
              <p:cNvPr id="208" name="Subtitle 2">
                <a:extLst>
                  <a:ext uri="{FF2B5EF4-FFF2-40B4-BE49-F238E27FC236}">
                    <a16:creationId xmlns:a16="http://schemas.microsoft.com/office/drawing/2014/main" id="{C53B23D5-EDD6-9F6A-F55B-E0C94C203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5105763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1600</a:t>
                </a:r>
              </a:p>
            </p:txBody>
          </p:sp>
          <p:sp>
            <p:nvSpPr>
              <p:cNvPr id="209" name="Subtitle 2">
                <a:extLst>
                  <a:ext uri="{FF2B5EF4-FFF2-40B4-BE49-F238E27FC236}">
                    <a16:creationId xmlns:a16="http://schemas.microsoft.com/office/drawing/2014/main" id="{8CE0B832-E8F1-8DC6-0B79-B89053D52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5329393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1200</a:t>
                </a:r>
              </a:p>
            </p:txBody>
          </p:sp>
          <p:sp>
            <p:nvSpPr>
              <p:cNvPr id="210" name="Subtitle 2">
                <a:extLst>
                  <a:ext uri="{FF2B5EF4-FFF2-40B4-BE49-F238E27FC236}">
                    <a16:creationId xmlns:a16="http://schemas.microsoft.com/office/drawing/2014/main" id="{8C383654-924B-AB3F-B21F-9AD3B374A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5554736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800</a:t>
                </a:r>
              </a:p>
            </p:txBody>
          </p:sp>
          <p:sp>
            <p:nvSpPr>
              <p:cNvPr id="211" name="Subtitle 2">
                <a:extLst>
                  <a:ext uri="{FF2B5EF4-FFF2-40B4-BE49-F238E27FC236}">
                    <a16:creationId xmlns:a16="http://schemas.microsoft.com/office/drawing/2014/main" id="{B9EA91C2-665A-DEE4-BB61-867E0FF4D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88" y="5776198"/>
                <a:ext cx="33284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Work Sans" pitchFamily="2" charset="0"/>
                  </a:rPr>
                  <a:t>400</a:t>
                </a:r>
              </a:p>
            </p:txBody>
          </p:sp>
          <p:sp>
            <p:nvSpPr>
              <p:cNvPr id="212" name="Subtitle 2">
                <a:extLst>
                  <a:ext uri="{FF2B5EF4-FFF2-40B4-BE49-F238E27FC236}">
                    <a16:creationId xmlns:a16="http://schemas.microsoft.com/office/drawing/2014/main" id="{2B657763-56F8-7954-DCB3-0ACC8AE769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218" y="5995160"/>
                <a:ext cx="273315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900">
                    <a:latin typeface="Raleway" panose="020B0503030101060003" pitchFamily="34" charset="0"/>
                  </a:rPr>
                  <a:t>0</a:t>
                </a:r>
              </a:p>
            </p:txBody>
          </p:sp>
          <p:sp>
            <p:nvSpPr>
              <p:cNvPr id="213" name="Subtitle 2">
                <a:extLst>
                  <a:ext uri="{FF2B5EF4-FFF2-40B4-BE49-F238E27FC236}">
                    <a16:creationId xmlns:a16="http://schemas.microsoft.com/office/drawing/2014/main" id="{5812FCB9-C2E1-D3BD-853A-1EBE52D06F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0019" y="6116084"/>
                <a:ext cx="508598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</a:rPr>
                  <a:t>Interbrands</a:t>
                </a:r>
                <a:r>
                  <a:rPr lang="en-US" sz="600" b="1">
                    <a:latin typeface="Raleway" panose="020B0503030101060003" pitchFamily="34" charset="0"/>
                  </a:rPr>
                  <a:t> Marketing &amp; Distribution</a:t>
                </a:r>
              </a:p>
            </p:txBody>
          </p:sp>
          <p:sp>
            <p:nvSpPr>
              <p:cNvPr id="214" name="Subtitle 2">
                <a:extLst>
                  <a:ext uri="{FF2B5EF4-FFF2-40B4-BE49-F238E27FC236}">
                    <a16:creationId xmlns:a16="http://schemas.microsoft.com/office/drawing/2014/main" id="{543A6E47-A272-39A7-2C20-D05E37C09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622" y="6111417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Aquila Part Prod Com</a:t>
                </a:r>
              </a:p>
            </p:txBody>
          </p:sp>
          <p:sp>
            <p:nvSpPr>
              <p:cNvPr id="216" name="Subtitle 2">
                <a:extLst>
                  <a:ext uri="{FF2B5EF4-FFF2-40B4-BE49-F238E27FC236}">
                    <a16:creationId xmlns:a16="http://schemas.microsoft.com/office/drawing/2014/main" id="{D79AE253-832A-C2CF-CE55-1EBE7AF4F1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7900" y="6111417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</a:rPr>
                  <a:t>Luzan</a:t>
                </a:r>
                <a:r>
                  <a:rPr lang="en-US" sz="600" b="1">
                    <a:latin typeface="Raleway" panose="020B0503030101060003" pitchFamily="34" charset="0"/>
                  </a:rPr>
                  <a:t> Logistic</a:t>
                </a:r>
              </a:p>
            </p:txBody>
          </p:sp>
          <p:sp>
            <p:nvSpPr>
              <p:cNvPr id="217" name="Subtitle 2">
                <a:extLst>
                  <a:ext uri="{FF2B5EF4-FFF2-40B4-BE49-F238E27FC236}">
                    <a16:creationId xmlns:a16="http://schemas.microsoft.com/office/drawing/2014/main" id="{1190BEAD-C42F-DC50-953C-A54E06C547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9340" y="612848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Punctual </a:t>
                </a:r>
                <a:r>
                  <a:rPr lang="en-US" sz="600" b="1" err="1">
                    <a:latin typeface="Raleway" panose="020B0503030101060003" pitchFamily="34" charset="0"/>
                  </a:rPr>
                  <a:t>Comimpex</a:t>
                </a:r>
                <a:endParaRPr lang="en-US" sz="600" b="1">
                  <a:latin typeface="Raleway" panose="020B0503030101060003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6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0" name="Subtitle 2">
                <a:extLst>
                  <a:ext uri="{FF2B5EF4-FFF2-40B4-BE49-F238E27FC236}">
                    <a16:creationId xmlns:a16="http://schemas.microsoft.com/office/drawing/2014/main" id="{CB2699A7-5B33-BF89-55E1-F131C6D734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8241" y="6127259"/>
                <a:ext cx="492864" cy="1849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Marathon Distribution Group</a:t>
                </a:r>
              </a:p>
            </p:txBody>
          </p:sp>
          <p:sp>
            <p:nvSpPr>
              <p:cNvPr id="241" name="Subtitle 2">
                <a:extLst>
                  <a:ext uri="{FF2B5EF4-FFF2-40B4-BE49-F238E27FC236}">
                    <a16:creationId xmlns:a16="http://schemas.microsoft.com/office/drawing/2014/main" id="{6A10B3D5-5BDD-26F2-198E-79543BDABD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3994" y="612848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</a:rPr>
                  <a:t>Macromex</a:t>
                </a:r>
                <a:endParaRPr lang="en-US" sz="6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2" name="Rectangle 43">
                <a:extLst>
                  <a:ext uri="{FF2B5EF4-FFF2-40B4-BE49-F238E27FC236}">
                    <a16:creationId xmlns:a16="http://schemas.microsoft.com/office/drawing/2014/main" id="{E3EF76FC-C43F-9836-BC22-F0D160C3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337" y="5836988"/>
                <a:ext cx="322512" cy="267149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575</a:t>
                </a:r>
              </a:p>
            </p:txBody>
          </p:sp>
          <p:sp>
            <p:nvSpPr>
              <p:cNvPr id="243" name="Subtitle 2">
                <a:extLst>
                  <a:ext uri="{FF2B5EF4-FFF2-40B4-BE49-F238E27FC236}">
                    <a16:creationId xmlns:a16="http://schemas.microsoft.com/office/drawing/2014/main" id="{B1B4894F-E02F-5CB5-4088-26E1B18979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5196" y="612848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Simba Invest</a:t>
                </a:r>
              </a:p>
            </p:txBody>
          </p:sp>
          <p:sp>
            <p:nvSpPr>
              <p:cNvPr id="244" name="Rectangle 43">
                <a:extLst>
                  <a:ext uri="{FF2B5EF4-FFF2-40B4-BE49-F238E27FC236}">
                    <a16:creationId xmlns:a16="http://schemas.microsoft.com/office/drawing/2014/main" id="{306B9BDE-476A-2744-C454-E862E55F5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660" y="5847408"/>
                <a:ext cx="322512" cy="256669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565</a:t>
                </a:r>
              </a:p>
            </p:txBody>
          </p:sp>
          <p:sp>
            <p:nvSpPr>
              <p:cNvPr id="245" name="Subtitle 2">
                <a:extLst>
                  <a:ext uri="{FF2B5EF4-FFF2-40B4-BE49-F238E27FC236}">
                    <a16:creationId xmlns:a16="http://schemas.microsoft.com/office/drawing/2014/main" id="{D2A8E970-F3EF-37AB-EFA1-C05AD10A14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9669" y="612848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M </a:t>
                </a:r>
                <a:r>
                  <a:rPr lang="en-US" sz="600" b="1" err="1">
                    <a:latin typeface="Raleway" panose="020B0503030101060003" pitchFamily="34" charset="0"/>
                  </a:rPr>
                  <a:t>Tabac</a:t>
                </a:r>
                <a:endParaRPr lang="en-US" sz="6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6" name="Rectangle 43">
                <a:extLst>
                  <a:ext uri="{FF2B5EF4-FFF2-40B4-BE49-F238E27FC236}">
                    <a16:creationId xmlns:a16="http://schemas.microsoft.com/office/drawing/2014/main" id="{32664CAB-B490-05B4-02C1-50E59A29A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091" y="5877891"/>
                <a:ext cx="322512" cy="226247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452</a:t>
                </a:r>
              </a:p>
            </p:txBody>
          </p:sp>
          <p:sp>
            <p:nvSpPr>
              <p:cNvPr id="247" name="Subtitle 2">
                <a:extLst>
                  <a:ext uri="{FF2B5EF4-FFF2-40B4-BE49-F238E27FC236}">
                    <a16:creationId xmlns:a16="http://schemas.microsoft.com/office/drawing/2014/main" id="{F3013CF8-C9C8-43E0-3A48-54151CF399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2219" y="6115260"/>
                <a:ext cx="464894" cy="206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</a:rPr>
                  <a:t>DRIM Daniel Distribution</a:t>
                </a:r>
              </a:p>
            </p:txBody>
          </p:sp>
          <p:sp>
            <p:nvSpPr>
              <p:cNvPr id="248" name="Rectangle 43">
                <a:extLst>
                  <a:ext uri="{FF2B5EF4-FFF2-40B4-BE49-F238E27FC236}">
                    <a16:creationId xmlns:a16="http://schemas.microsoft.com/office/drawing/2014/main" id="{433EEA86-BCD0-2206-1E70-886C165B4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846" y="5870987"/>
                <a:ext cx="322512" cy="233151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Work Sans" pitchFamily="2" charset="0"/>
                  </a:rPr>
                  <a:t>488</a:t>
                </a:r>
              </a:p>
            </p:txBody>
          </p:sp>
          <p:sp>
            <p:nvSpPr>
              <p:cNvPr id="250" name="Subtitle 2">
                <a:extLst>
                  <a:ext uri="{FF2B5EF4-FFF2-40B4-BE49-F238E27FC236}">
                    <a16:creationId xmlns:a16="http://schemas.microsoft.com/office/drawing/2014/main" id="{4F67FF7D-E10D-E9F2-F06F-43F003317B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4974" y="612848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</a:rPr>
                  <a:t>Licurici</a:t>
                </a:r>
                <a:r>
                  <a:rPr lang="en-US" sz="600" b="1">
                    <a:latin typeface="Raleway" panose="020B0503030101060003" pitchFamily="34" charset="0"/>
                  </a:rPr>
                  <a:t> Impex</a:t>
                </a:r>
              </a:p>
            </p:txBody>
          </p:sp>
          <p:sp>
            <p:nvSpPr>
              <p:cNvPr id="251" name="Subtitle 2">
                <a:extLst>
                  <a:ext uri="{FF2B5EF4-FFF2-40B4-BE49-F238E27FC236}">
                    <a16:creationId xmlns:a16="http://schemas.microsoft.com/office/drawing/2014/main" id="{2EDD1CE0-02F7-02E5-A50C-75B417F865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533" y="3834869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21%</a:t>
                </a:r>
              </a:p>
            </p:txBody>
          </p:sp>
          <p:sp>
            <p:nvSpPr>
              <p:cNvPr id="260" name="Subtitle 2">
                <a:extLst>
                  <a:ext uri="{FF2B5EF4-FFF2-40B4-BE49-F238E27FC236}">
                    <a16:creationId xmlns:a16="http://schemas.microsoft.com/office/drawing/2014/main" id="{7DECA34C-109E-6EFE-0AA7-7E97576100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7900" y="5223168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6%</a:t>
                </a:r>
              </a:p>
            </p:txBody>
          </p:sp>
          <p:sp>
            <p:nvSpPr>
              <p:cNvPr id="261" name="Subtitle 2">
                <a:extLst>
                  <a:ext uri="{FF2B5EF4-FFF2-40B4-BE49-F238E27FC236}">
                    <a16:creationId xmlns:a16="http://schemas.microsoft.com/office/drawing/2014/main" id="{F7D0948C-1F15-1890-C26A-DED639C027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6862" y="5302884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5%</a:t>
                </a:r>
              </a:p>
            </p:txBody>
          </p:sp>
          <p:sp>
            <p:nvSpPr>
              <p:cNvPr id="262" name="Subtitle 2">
                <a:extLst>
                  <a:ext uri="{FF2B5EF4-FFF2-40B4-BE49-F238E27FC236}">
                    <a16:creationId xmlns:a16="http://schemas.microsoft.com/office/drawing/2014/main" id="{E16A5CE6-8C69-6D7E-FBDB-046970CD6F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7709" y="5477986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4%</a:t>
                </a:r>
              </a:p>
            </p:txBody>
          </p:sp>
          <p:sp>
            <p:nvSpPr>
              <p:cNvPr id="263" name="Subtitle 2">
                <a:extLst>
                  <a:ext uri="{FF2B5EF4-FFF2-40B4-BE49-F238E27FC236}">
                    <a16:creationId xmlns:a16="http://schemas.microsoft.com/office/drawing/2014/main" id="{639E4569-D345-A69B-5209-3A2BFB5D8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8142" y="5478184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4%</a:t>
                </a:r>
              </a:p>
            </p:txBody>
          </p:sp>
          <p:sp>
            <p:nvSpPr>
              <p:cNvPr id="264" name="Subtitle 2">
                <a:extLst>
                  <a:ext uri="{FF2B5EF4-FFF2-40B4-BE49-F238E27FC236}">
                    <a16:creationId xmlns:a16="http://schemas.microsoft.com/office/drawing/2014/main" id="{4BB2942B-28AA-D257-59B2-8FA95F005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1898" y="5477986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3%</a:t>
                </a:r>
              </a:p>
            </p:txBody>
          </p:sp>
          <p:sp>
            <p:nvSpPr>
              <p:cNvPr id="265" name="Subtitle 2">
                <a:extLst>
                  <a:ext uri="{FF2B5EF4-FFF2-40B4-BE49-F238E27FC236}">
                    <a16:creationId xmlns:a16="http://schemas.microsoft.com/office/drawing/2014/main" id="{7F807A6C-CC25-421F-6D5D-537F5BA2B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788" y="5483900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3%</a:t>
                </a:r>
              </a:p>
            </p:txBody>
          </p:sp>
          <p:sp>
            <p:nvSpPr>
              <p:cNvPr id="266" name="Subtitle 2">
                <a:extLst>
                  <a:ext uri="{FF2B5EF4-FFF2-40B4-BE49-F238E27FC236}">
                    <a16:creationId xmlns:a16="http://schemas.microsoft.com/office/drawing/2014/main" id="{C1FFBE61-73A0-BA41-2F05-1576EB120A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2219" y="550022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3%</a:t>
                </a:r>
              </a:p>
            </p:txBody>
          </p:sp>
          <p:sp>
            <p:nvSpPr>
              <p:cNvPr id="267" name="Subtitle 2">
                <a:extLst>
                  <a:ext uri="{FF2B5EF4-FFF2-40B4-BE49-F238E27FC236}">
                    <a16:creationId xmlns:a16="http://schemas.microsoft.com/office/drawing/2014/main" id="{60475F39-4560-2E2F-1037-FFEA3EA1B5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2115" y="5495066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2%</a:t>
                </a:r>
              </a:p>
            </p:txBody>
          </p:sp>
          <p:sp>
            <p:nvSpPr>
              <p:cNvPr id="268" name="Subtitle 2">
                <a:extLst>
                  <a:ext uri="{FF2B5EF4-FFF2-40B4-BE49-F238E27FC236}">
                    <a16:creationId xmlns:a16="http://schemas.microsoft.com/office/drawing/2014/main" id="{9C4BE7D1-1061-67D4-83DF-805EDD0AC3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601" y="6014406"/>
                <a:ext cx="106116" cy="161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900">
                    <a:latin typeface="Raleway" panose="020B0503030101060003" pitchFamily="34" charset="0"/>
                  </a:rPr>
                  <a:t>0</a:t>
                </a:r>
              </a:p>
            </p:txBody>
          </p:sp>
          <p:sp>
            <p:nvSpPr>
              <p:cNvPr id="269" name="Subtitle 2">
                <a:extLst>
                  <a:ext uri="{FF2B5EF4-FFF2-40B4-BE49-F238E27FC236}">
                    <a16:creationId xmlns:a16="http://schemas.microsoft.com/office/drawing/2014/main" id="{7594B3A1-F05D-0641-ABB2-54CF04BE03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7283" y="5467933"/>
                <a:ext cx="404574" cy="1899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00">
                    <a:latin typeface="Work Sans" pitchFamily="2" charset="0"/>
                  </a:rPr>
                  <a:t>0.05</a:t>
                </a:r>
              </a:p>
            </p:txBody>
          </p:sp>
          <p:sp>
            <p:nvSpPr>
              <p:cNvPr id="270" name="Subtitle 2">
                <a:extLst>
                  <a:ext uri="{FF2B5EF4-FFF2-40B4-BE49-F238E27FC236}">
                    <a16:creationId xmlns:a16="http://schemas.microsoft.com/office/drawing/2014/main" id="{C427E4EE-F12A-ED31-A160-50E00DC44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8881" y="5147934"/>
                <a:ext cx="274533" cy="177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00">
                    <a:latin typeface="Work Sans" pitchFamily="2" charset="0"/>
                  </a:rPr>
                  <a:t>0.1</a:t>
                </a:r>
              </a:p>
            </p:txBody>
          </p:sp>
          <p:sp>
            <p:nvSpPr>
              <p:cNvPr id="271" name="Subtitle 2">
                <a:extLst>
                  <a:ext uri="{FF2B5EF4-FFF2-40B4-BE49-F238E27FC236}">
                    <a16:creationId xmlns:a16="http://schemas.microsoft.com/office/drawing/2014/main" id="{3CF8D62A-4405-E1E7-413F-0695DFC14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8881" y="4755699"/>
                <a:ext cx="336806" cy="161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00">
                    <a:latin typeface="Work Sans" pitchFamily="2" charset="0"/>
                  </a:rPr>
                  <a:t>0.15</a:t>
                </a:r>
              </a:p>
            </p:txBody>
          </p:sp>
          <p:sp>
            <p:nvSpPr>
              <p:cNvPr id="272" name="Subtitle 2">
                <a:extLst>
                  <a:ext uri="{FF2B5EF4-FFF2-40B4-BE49-F238E27FC236}">
                    <a16:creationId xmlns:a16="http://schemas.microsoft.com/office/drawing/2014/main" id="{B3135C7B-E66D-3A02-081C-5BC9FE6BD8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8881" y="4363463"/>
                <a:ext cx="277377" cy="161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00">
                    <a:latin typeface="Work Sans" pitchFamily="2" charset="0"/>
                  </a:rPr>
                  <a:t>0.2</a:t>
                </a:r>
              </a:p>
            </p:txBody>
          </p:sp>
          <p:sp>
            <p:nvSpPr>
              <p:cNvPr id="273" name="Subtitle 2">
                <a:extLst>
                  <a:ext uri="{FF2B5EF4-FFF2-40B4-BE49-F238E27FC236}">
                    <a16:creationId xmlns:a16="http://schemas.microsoft.com/office/drawing/2014/main" id="{62E90D4C-351E-2ACA-5815-586B9AC33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7283" y="3984980"/>
                <a:ext cx="336806" cy="156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100">
                    <a:latin typeface="Work Sans" pitchFamily="2" charset="0"/>
                  </a:rPr>
                  <a:t>0.25</a:t>
                </a:r>
              </a:p>
            </p:txBody>
          </p:sp>
          <p:sp>
            <p:nvSpPr>
              <p:cNvPr id="274" name="Subtitle 2">
                <a:extLst>
                  <a:ext uri="{FF2B5EF4-FFF2-40B4-BE49-F238E27FC236}">
                    <a16:creationId xmlns:a16="http://schemas.microsoft.com/office/drawing/2014/main" id="{20E25EAA-B3B7-EDB5-38E2-8D915597A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731" y="4107365"/>
                <a:ext cx="962806" cy="475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200" b="1">
                    <a:latin typeface="Work Sans" panose="00000500000000000000" pitchFamily="50" charset="0"/>
                    <a:cs typeface="Arial"/>
                  </a:rPr>
                  <a:t> The second largest payer</a:t>
                </a:r>
                <a:endParaRPr lang="en-US" sz="1200" b="1">
                  <a:latin typeface="Work Sans" panose="00000500000000000000" pitchFamily="50" charset="0"/>
                  <a:cs typeface="Arial"/>
                </a:endParaRPr>
              </a:p>
            </p:txBody>
          </p: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63A15E4-7C81-EEDD-14E4-E2C4C2EF0657}"/>
              </a:ext>
            </a:extLst>
          </p:cNvPr>
          <p:cNvGrpSpPr/>
          <p:nvPr/>
        </p:nvGrpSpPr>
        <p:grpSpPr>
          <a:xfrm>
            <a:off x="5464901" y="3557093"/>
            <a:ext cx="6526057" cy="2334739"/>
            <a:chOff x="728102" y="623395"/>
            <a:chExt cx="8360682" cy="2975806"/>
          </a:xfrm>
        </p:grpSpPr>
        <p:sp>
          <p:nvSpPr>
            <p:cNvPr id="276" name="Freeform 8">
              <a:extLst>
                <a:ext uri="{FF2B5EF4-FFF2-40B4-BE49-F238E27FC236}">
                  <a16:creationId xmlns:a16="http://schemas.microsoft.com/office/drawing/2014/main" id="{D2E00CFA-0CFD-08F2-55CC-99AFF58547F0}"/>
                </a:ext>
              </a:extLst>
            </p:cNvPr>
            <p:cNvSpPr>
              <a:spLocks/>
            </p:cNvSpPr>
            <p:nvPr/>
          </p:nvSpPr>
          <p:spPr bwMode="auto">
            <a:xfrm rot="10959706">
              <a:off x="2720978" y="1024804"/>
              <a:ext cx="2202456" cy="1340094"/>
            </a:xfrm>
            <a:custGeom>
              <a:avLst/>
              <a:gdLst>
                <a:gd name="T0" fmla="*/ 505 w 573"/>
                <a:gd name="T1" fmla="*/ 107 h 579"/>
                <a:gd name="T2" fmla="*/ 505 w 573"/>
                <a:gd name="T3" fmla="*/ 0 h 579"/>
                <a:gd name="T4" fmla="*/ 438 w 573"/>
                <a:gd name="T5" fmla="*/ 49 h 579"/>
                <a:gd name="T6" fmla="*/ 287 w 573"/>
                <a:gd name="T7" fmla="*/ 6 h 579"/>
                <a:gd name="T8" fmla="*/ 0 w 573"/>
                <a:gd name="T9" fmla="*/ 292 h 579"/>
                <a:gd name="T10" fmla="*/ 287 w 573"/>
                <a:gd name="T11" fmla="*/ 579 h 579"/>
                <a:gd name="T12" fmla="*/ 573 w 573"/>
                <a:gd name="T13" fmla="*/ 292 h 579"/>
                <a:gd name="T14" fmla="*/ 505 w 573"/>
                <a:gd name="T15" fmla="*/ 10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579">
                  <a:moveTo>
                    <a:pt x="505" y="107"/>
                  </a:moveTo>
                  <a:cubicBezTo>
                    <a:pt x="505" y="0"/>
                    <a:pt x="505" y="0"/>
                    <a:pt x="505" y="0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394" y="21"/>
                    <a:pt x="342" y="6"/>
                    <a:pt x="287" y="6"/>
                  </a:cubicBezTo>
                  <a:cubicBezTo>
                    <a:pt x="128" y="6"/>
                    <a:pt x="0" y="134"/>
                    <a:pt x="0" y="292"/>
                  </a:cubicBezTo>
                  <a:cubicBezTo>
                    <a:pt x="0" y="451"/>
                    <a:pt x="128" y="579"/>
                    <a:pt x="287" y="579"/>
                  </a:cubicBezTo>
                  <a:cubicBezTo>
                    <a:pt x="445" y="579"/>
                    <a:pt x="573" y="451"/>
                    <a:pt x="573" y="292"/>
                  </a:cubicBezTo>
                  <a:cubicBezTo>
                    <a:pt x="573" y="222"/>
                    <a:pt x="548" y="157"/>
                    <a:pt x="505" y="107"/>
                  </a:cubicBezTo>
                  <a:close/>
                </a:path>
              </a:pathLst>
            </a:custGeom>
            <a:gradFill>
              <a:gsLst>
                <a:gs pos="0">
                  <a:srgbClr val="FBA659"/>
                </a:gs>
                <a:gs pos="79000">
                  <a:srgbClr val="F8C45C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7FC9098B-6DBA-CFA7-5829-C86A1AF2E313}"/>
                </a:ext>
              </a:extLst>
            </p:cNvPr>
            <p:cNvGrpSpPr/>
            <p:nvPr/>
          </p:nvGrpSpPr>
          <p:grpSpPr>
            <a:xfrm>
              <a:off x="728102" y="623395"/>
              <a:ext cx="8360682" cy="2975806"/>
              <a:chOff x="1229059" y="3863500"/>
              <a:chExt cx="4949672" cy="2504125"/>
            </a:xfrm>
          </p:grpSpPr>
          <p:sp>
            <p:nvSpPr>
              <p:cNvPr id="278" name="Subtitle 2">
                <a:extLst>
                  <a:ext uri="{FF2B5EF4-FFF2-40B4-BE49-F238E27FC236}">
                    <a16:creationId xmlns:a16="http://schemas.microsoft.com/office/drawing/2014/main" id="{E892567E-E154-0A47-854B-E3BAB3FF68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8249" y="4614487"/>
                <a:ext cx="1963281" cy="318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30480" indent="0">
                  <a:lnSpc>
                    <a:spcPts val="1730"/>
                  </a:lnSpc>
                  <a:spcBef>
                    <a:spcPts val="310"/>
                  </a:spcBef>
                  <a:buNone/>
                </a:pPr>
                <a:r>
                  <a:rPr lang="en-GB" sz="1200" b="1">
                    <a:latin typeface="Work Sans" panose="00000500000000000000" pitchFamily="50" charset="0"/>
                    <a:cs typeface="Arial"/>
                  </a:rPr>
                  <a:t>Top players by EBITDA margin</a:t>
                </a:r>
                <a:r>
                  <a:rPr lang="en-GB" sz="1200" b="1" baseline="30000">
                    <a:latin typeface="Work Sans" panose="00000500000000000000" pitchFamily="50" charset="0"/>
                    <a:cs typeface="Arial"/>
                  </a:rPr>
                  <a:t>1</a:t>
                </a:r>
                <a:r>
                  <a:rPr lang="en-GB" sz="1200" b="1">
                    <a:latin typeface="Work Sans" panose="00000500000000000000" pitchFamily="50" charset="0"/>
                    <a:cs typeface="Arial"/>
                  </a:rPr>
                  <a:t>* </a:t>
                </a:r>
                <a:r>
                  <a:rPr lang="en-GB" sz="1200">
                    <a:latin typeface="Work Sans" panose="00000500000000000000" pitchFamily="50" charset="0"/>
                    <a:cs typeface="Arial"/>
                  </a:rPr>
                  <a:t>(2021)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1200">
                  <a:latin typeface="Raleway" panose="020B0503030101060003" pitchFamily="34" charset="0"/>
                </a:endParaRPr>
              </a:p>
            </p:txBody>
          </p:sp>
          <p:sp>
            <p:nvSpPr>
              <p:cNvPr id="279" name="Rectangle 25">
                <a:extLst>
                  <a:ext uri="{FF2B5EF4-FFF2-40B4-BE49-F238E27FC236}">
                    <a16:creationId xmlns:a16="http://schemas.microsoft.com/office/drawing/2014/main" id="{BA4FD867-1B9E-8503-5AD9-934EBF2A3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929" y="6113183"/>
                <a:ext cx="4877317" cy="52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38">
                <a:extLst>
                  <a:ext uri="{FF2B5EF4-FFF2-40B4-BE49-F238E27FC236}">
                    <a16:creationId xmlns:a16="http://schemas.microsoft.com/office/drawing/2014/main" id="{92F1A632-7627-DE58-29CB-DA1AF6FCA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231" y="4203299"/>
                <a:ext cx="322512" cy="1901251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1" name="Rectangle 39">
                <a:extLst>
                  <a:ext uri="{FF2B5EF4-FFF2-40B4-BE49-F238E27FC236}">
                    <a16:creationId xmlns:a16="http://schemas.microsoft.com/office/drawing/2014/main" id="{A348B91A-FF69-E1D5-7091-73C775D2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494" y="5157535"/>
                <a:ext cx="322512" cy="947014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2" name="Rectangle 40">
                <a:extLst>
                  <a:ext uri="{FF2B5EF4-FFF2-40B4-BE49-F238E27FC236}">
                    <a16:creationId xmlns:a16="http://schemas.microsoft.com/office/drawing/2014/main" id="{6F42C18B-04C8-65D6-09E8-6030F9602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400" y="5537767"/>
                <a:ext cx="322512" cy="566782"/>
              </a:xfrm>
              <a:prstGeom prst="rect">
                <a:avLst/>
              </a:prstGeom>
              <a:gradFill>
                <a:gsLst>
                  <a:gs pos="0">
                    <a:srgbClr val="FBA659"/>
                  </a:gs>
                  <a:gs pos="79000">
                    <a:srgbClr val="F8C45C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3" name="Rectangle 41">
                <a:extLst>
                  <a:ext uri="{FF2B5EF4-FFF2-40B4-BE49-F238E27FC236}">
                    <a16:creationId xmlns:a16="http://schemas.microsoft.com/office/drawing/2014/main" id="{43FBC6FB-8676-088A-673B-A1CC6DBA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5663" y="5629464"/>
                <a:ext cx="322512" cy="475084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4" name="Rectangle 42">
                <a:extLst>
                  <a:ext uri="{FF2B5EF4-FFF2-40B4-BE49-F238E27FC236}">
                    <a16:creationId xmlns:a16="http://schemas.microsoft.com/office/drawing/2014/main" id="{17D3C824-5964-5338-0317-7CE46D8F0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316" y="5812141"/>
                <a:ext cx="322512" cy="292408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5" name="Rectangle 43">
                <a:extLst>
                  <a:ext uri="{FF2B5EF4-FFF2-40B4-BE49-F238E27FC236}">
                    <a16:creationId xmlns:a16="http://schemas.microsoft.com/office/drawing/2014/main" id="{06AB81A3-64DC-AAD5-739D-F4AAAD34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4866" y="5823362"/>
                <a:ext cx="322512" cy="280777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6" name="Subtitle 2">
                <a:extLst>
                  <a:ext uri="{FF2B5EF4-FFF2-40B4-BE49-F238E27FC236}">
                    <a16:creationId xmlns:a16="http://schemas.microsoft.com/office/drawing/2014/main" id="{1078FBDB-AE0F-6880-B461-B12052D56A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059" y="6138892"/>
                <a:ext cx="435995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Marathon Distribution Group</a:t>
                </a:r>
              </a:p>
            </p:txBody>
          </p:sp>
          <p:sp>
            <p:nvSpPr>
              <p:cNvPr id="287" name="Subtitle 2">
                <a:extLst>
                  <a:ext uri="{FF2B5EF4-FFF2-40B4-BE49-F238E27FC236}">
                    <a16:creationId xmlns:a16="http://schemas.microsoft.com/office/drawing/2014/main" id="{3F5A3E09-7F43-5104-5D9A-3E42D933F5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622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Macromex</a:t>
                </a:r>
                <a:endParaRPr lang="en-US" sz="600" b="1">
                  <a:latin typeface="Raleway" panose="020B0503030101060003" pitchFamily="34" charset="0"/>
                  <a:cs typeface="Raavi" panose="020B0502040204020203" pitchFamily="34" charset="0"/>
                </a:endParaRPr>
              </a:p>
            </p:txBody>
          </p:sp>
          <p:sp>
            <p:nvSpPr>
              <p:cNvPr id="288" name="Subtitle 2">
                <a:extLst>
                  <a:ext uri="{FF2B5EF4-FFF2-40B4-BE49-F238E27FC236}">
                    <a16:creationId xmlns:a16="http://schemas.microsoft.com/office/drawing/2014/main" id="{36308498-3EF2-EB41-139F-A66021A9A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7900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Aquila Part PROD COM</a:t>
                </a:r>
              </a:p>
            </p:txBody>
          </p:sp>
          <p:sp>
            <p:nvSpPr>
              <p:cNvPr id="289" name="Subtitle 2">
                <a:extLst>
                  <a:ext uri="{FF2B5EF4-FFF2-40B4-BE49-F238E27FC236}">
                    <a16:creationId xmlns:a16="http://schemas.microsoft.com/office/drawing/2014/main" id="{67ED5F79-AF51-D536-3E07-68B816572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9340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M </a:t>
                </a: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Tabac</a:t>
                </a:r>
                <a:endParaRPr lang="en-US" sz="600" b="1">
                  <a:latin typeface="Raleway" panose="020B0503030101060003" pitchFamily="34" charset="0"/>
                  <a:cs typeface="Raavi" panose="020B0502040204020203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600" b="1">
                  <a:latin typeface="Raleway" panose="020B0503030101060003" pitchFamily="34" charset="0"/>
                  <a:cs typeface="Raavi" panose="020B0502040204020203" pitchFamily="34" charset="0"/>
                </a:endParaRPr>
              </a:p>
            </p:txBody>
          </p:sp>
          <p:sp>
            <p:nvSpPr>
              <p:cNvPr id="290" name="Subtitle 2">
                <a:extLst>
                  <a:ext uri="{FF2B5EF4-FFF2-40B4-BE49-F238E27FC236}">
                    <a16:creationId xmlns:a16="http://schemas.microsoft.com/office/drawing/2014/main" id="{81FF36BD-5B0F-9B81-3EDF-7B22E357C7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3759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Licurici</a:t>
                </a: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 Impex</a:t>
                </a:r>
              </a:p>
            </p:txBody>
          </p:sp>
          <p:sp>
            <p:nvSpPr>
              <p:cNvPr id="291" name="Subtitle 2">
                <a:extLst>
                  <a:ext uri="{FF2B5EF4-FFF2-40B4-BE49-F238E27FC236}">
                    <a16:creationId xmlns:a16="http://schemas.microsoft.com/office/drawing/2014/main" id="{8D4A5C4F-298D-A07B-0EAD-BB475122D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3994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Simba Invest</a:t>
                </a:r>
              </a:p>
            </p:txBody>
          </p:sp>
          <p:sp>
            <p:nvSpPr>
              <p:cNvPr id="292" name="Rectangle 43">
                <a:extLst>
                  <a:ext uri="{FF2B5EF4-FFF2-40B4-BE49-F238E27FC236}">
                    <a16:creationId xmlns:a16="http://schemas.microsoft.com/office/drawing/2014/main" id="{583EA0FD-569A-2803-435D-2545CFF97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068" y="5836988"/>
                <a:ext cx="322512" cy="267149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3" name="Subtitle 2">
                <a:extLst>
                  <a:ext uri="{FF2B5EF4-FFF2-40B4-BE49-F238E27FC236}">
                    <a16:creationId xmlns:a16="http://schemas.microsoft.com/office/drawing/2014/main" id="{B82F3BDC-7F85-76E5-5EA4-D07518B97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5196" y="6138892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Luzan</a:t>
                </a: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 Logistic</a:t>
                </a:r>
              </a:p>
            </p:txBody>
          </p:sp>
          <p:sp>
            <p:nvSpPr>
              <p:cNvPr id="294" name="Rectangle 43">
                <a:extLst>
                  <a:ext uri="{FF2B5EF4-FFF2-40B4-BE49-F238E27FC236}">
                    <a16:creationId xmlns:a16="http://schemas.microsoft.com/office/drawing/2014/main" id="{50D541E5-48FB-686B-0A18-CB2250469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660" y="5847408"/>
                <a:ext cx="322512" cy="256669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5" name="Subtitle 2">
                <a:extLst>
                  <a:ext uri="{FF2B5EF4-FFF2-40B4-BE49-F238E27FC236}">
                    <a16:creationId xmlns:a16="http://schemas.microsoft.com/office/drawing/2014/main" id="{AA093F36-E761-06AD-66FF-BB99529A5F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9668" y="6138892"/>
                <a:ext cx="459163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Punctual </a:t>
                </a: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Comimpex</a:t>
                </a:r>
                <a:endParaRPr lang="en-US" sz="600" b="1">
                  <a:latin typeface="Raleway" panose="020B0503030101060003" pitchFamily="34" charset="0"/>
                  <a:cs typeface="Raavi" panose="020B0502040204020203" pitchFamily="34" charset="0"/>
                </a:endParaRPr>
              </a:p>
            </p:txBody>
          </p:sp>
          <p:sp>
            <p:nvSpPr>
              <p:cNvPr id="296" name="Rectangle 43">
                <a:extLst>
                  <a:ext uri="{FF2B5EF4-FFF2-40B4-BE49-F238E27FC236}">
                    <a16:creationId xmlns:a16="http://schemas.microsoft.com/office/drawing/2014/main" id="{8DC90A28-60C0-2BBA-175C-D7182169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091" y="5877891"/>
                <a:ext cx="322512" cy="226247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7" name="Subtitle 2">
                <a:extLst>
                  <a:ext uri="{FF2B5EF4-FFF2-40B4-BE49-F238E27FC236}">
                    <a16:creationId xmlns:a16="http://schemas.microsoft.com/office/drawing/2014/main" id="{C16D2B11-4EFF-EE9D-3673-C76ECB8196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2219" y="6138892"/>
                <a:ext cx="513757" cy="1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DRIM Daniel Distribution</a:t>
                </a:r>
              </a:p>
            </p:txBody>
          </p:sp>
          <p:sp>
            <p:nvSpPr>
              <p:cNvPr id="298" name="Rectangle 43">
                <a:extLst>
                  <a:ext uri="{FF2B5EF4-FFF2-40B4-BE49-F238E27FC236}">
                    <a16:creationId xmlns:a16="http://schemas.microsoft.com/office/drawing/2014/main" id="{61677B1E-F7CF-2475-2D2B-F11DDFEA0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846" y="5870987"/>
                <a:ext cx="322512" cy="233151"/>
              </a:xfrm>
              <a:prstGeom prst="rect">
                <a:avLst/>
              </a:prstGeom>
              <a:solidFill>
                <a:srgbClr val="2F6E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9" name="Subtitle 2">
                <a:extLst>
                  <a:ext uri="{FF2B5EF4-FFF2-40B4-BE49-F238E27FC236}">
                    <a16:creationId xmlns:a16="http://schemas.microsoft.com/office/drawing/2014/main" id="{5FFB0C02-FE4A-C168-0284-51D2001A47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4974" y="6138892"/>
                <a:ext cx="513757" cy="22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Interbrands</a:t>
                </a:r>
                <a:r>
                  <a:rPr lang="en-US" sz="600" b="1">
                    <a:latin typeface="Raleway" panose="020B0503030101060003" pitchFamily="34" charset="0"/>
                    <a:cs typeface="Raavi" panose="020B0502040204020203" pitchFamily="34" charset="0"/>
                  </a:rPr>
                  <a:t> Marketing &amp; </a:t>
                </a:r>
                <a:r>
                  <a:rPr lang="en-US" sz="600" b="1" err="1">
                    <a:latin typeface="Raleway" panose="020B0503030101060003" pitchFamily="34" charset="0"/>
                    <a:cs typeface="Raavi" panose="020B0502040204020203" pitchFamily="34" charset="0"/>
                  </a:rPr>
                  <a:t>Dstribution</a:t>
                </a:r>
                <a:endParaRPr lang="en-US" sz="600" b="1">
                  <a:latin typeface="Raleway" panose="020B0503030101060003" pitchFamily="34" charset="0"/>
                  <a:cs typeface="Raavi" panose="020B0502040204020203" pitchFamily="34" charset="0"/>
                </a:endParaRPr>
              </a:p>
            </p:txBody>
          </p:sp>
          <p:sp>
            <p:nvSpPr>
              <p:cNvPr id="300" name="Subtitle 2">
                <a:extLst>
                  <a:ext uri="{FF2B5EF4-FFF2-40B4-BE49-F238E27FC236}">
                    <a16:creationId xmlns:a16="http://schemas.microsoft.com/office/drawing/2014/main" id="{C0F8E3B8-5040-BADA-E1C4-0AF7F62E54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359" y="3863500"/>
                <a:ext cx="476584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7.4%</a:t>
                </a:r>
              </a:p>
            </p:txBody>
          </p:sp>
          <p:sp>
            <p:nvSpPr>
              <p:cNvPr id="301" name="Subtitle 2">
                <a:extLst>
                  <a:ext uri="{FF2B5EF4-FFF2-40B4-BE49-F238E27FC236}">
                    <a16:creationId xmlns:a16="http://schemas.microsoft.com/office/drawing/2014/main" id="{677E0F65-08AA-5EEF-02B8-88B71637F3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621" y="4879017"/>
                <a:ext cx="501087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6.5%</a:t>
                </a:r>
              </a:p>
            </p:txBody>
          </p:sp>
          <p:sp>
            <p:nvSpPr>
              <p:cNvPr id="302" name="Subtitle 2">
                <a:extLst>
                  <a:ext uri="{FF2B5EF4-FFF2-40B4-BE49-F238E27FC236}">
                    <a16:creationId xmlns:a16="http://schemas.microsoft.com/office/drawing/2014/main" id="{DF12D488-18C0-0BB7-D676-1732B7CE4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9005" y="5327572"/>
                <a:ext cx="496710" cy="210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indent="0" algn="ctr" defTabSz="91440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/>
                  <a:t>3.2%</a:t>
                </a:r>
              </a:p>
            </p:txBody>
          </p:sp>
          <p:sp>
            <p:nvSpPr>
              <p:cNvPr id="303" name="Subtitle 2">
                <a:extLst>
                  <a:ext uri="{FF2B5EF4-FFF2-40B4-BE49-F238E27FC236}">
                    <a16:creationId xmlns:a16="http://schemas.microsoft.com/office/drawing/2014/main" id="{05A688BD-68B0-03F0-9DAF-1CF03FCEE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3444" y="5515097"/>
                <a:ext cx="469905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2.9%</a:t>
                </a:r>
              </a:p>
            </p:txBody>
          </p:sp>
          <p:sp>
            <p:nvSpPr>
              <p:cNvPr id="304" name="Subtitle 2">
                <a:extLst>
                  <a:ext uri="{FF2B5EF4-FFF2-40B4-BE49-F238E27FC236}">
                    <a16:creationId xmlns:a16="http://schemas.microsoft.com/office/drawing/2014/main" id="{ADBCFEFD-80C0-0A77-F7EF-BF756635EC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3992" y="5515097"/>
                <a:ext cx="462620" cy="2373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2.4</a:t>
                </a:r>
                <a:r>
                  <a:rPr lang="en-US" sz="1200" b="1">
                    <a:latin typeface="Raleway" panose="020B0503030101060003" pitchFamily="34" charset="0"/>
                  </a:rPr>
                  <a:t>%</a:t>
                </a:r>
              </a:p>
            </p:txBody>
          </p:sp>
          <p:sp>
            <p:nvSpPr>
              <p:cNvPr id="305" name="Subtitle 2">
                <a:extLst>
                  <a:ext uri="{FF2B5EF4-FFF2-40B4-BE49-F238E27FC236}">
                    <a16:creationId xmlns:a16="http://schemas.microsoft.com/office/drawing/2014/main" id="{76F1D83D-2AEA-7581-4F2A-4C4BF9D930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5196" y="5515098"/>
                <a:ext cx="462620" cy="207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2.2</a:t>
                </a:r>
                <a:r>
                  <a:rPr lang="en-US" sz="1200" b="1">
                    <a:latin typeface="Raleway" panose="020B0503030101060003" pitchFamily="34" charset="0"/>
                  </a:rPr>
                  <a:t>%</a:t>
                </a:r>
              </a:p>
            </p:txBody>
          </p:sp>
          <p:sp>
            <p:nvSpPr>
              <p:cNvPr id="306" name="Subtitle 2">
                <a:extLst>
                  <a:ext uri="{FF2B5EF4-FFF2-40B4-BE49-F238E27FC236}">
                    <a16:creationId xmlns:a16="http://schemas.microsoft.com/office/drawing/2014/main" id="{AD185E7A-D866-C3A0-8860-75210D64A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788" y="5515096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1.9</a:t>
                </a:r>
                <a:r>
                  <a:rPr lang="en-US" sz="1200" b="1">
                    <a:latin typeface="Raleway" panose="020B0503030101060003" pitchFamily="34" charset="0"/>
                  </a:rPr>
                  <a:t>%</a:t>
                </a:r>
              </a:p>
            </p:txBody>
          </p:sp>
          <p:sp>
            <p:nvSpPr>
              <p:cNvPr id="307" name="Subtitle 2">
                <a:extLst>
                  <a:ext uri="{FF2B5EF4-FFF2-40B4-BE49-F238E27FC236}">
                    <a16:creationId xmlns:a16="http://schemas.microsoft.com/office/drawing/2014/main" id="{A5DEDCA7-7A48-BD95-CDD6-54502591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2219" y="5519455"/>
                <a:ext cx="424256" cy="228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1.6</a:t>
                </a:r>
                <a:r>
                  <a:rPr lang="en-US" sz="1200" b="1">
                    <a:latin typeface="Raleway" panose="020B0503030101060003" pitchFamily="34" charset="0"/>
                  </a:rPr>
                  <a:t>%</a:t>
                </a:r>
              </a:p>
            </p:txBody>
          </p:sp>
          <p:sp>
            <p:nvSpPr>
              <p:cNvPr id="308" name="Subtitle 2">
                <a:extLst>
                  <a:ext uri="{FF2B5EF4-FFF2-40B4-BE49-F238E27FC236}">
                    <a16:creationId xmlns:a16="http://schemas.microsoft.com/office/drawing/2014/main" id="{BD698274-237A-8A79-AC77-E5745C59C3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5976" y="5515096"/>
                <a:ext cx="486270" cy="2373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>
                    <a:solidFill>
                      <a:srgbClr val="011627"/>
                    </a:solidFill>
                    <a:latin typeface="Work Sans" panose="00000500000000000000" pitchFamily="50" charset="0"/>
                    <a:cs typeface="Arial"/>
                  </a:rPr>
                  <a:t>0.9</a:t>
                </a:r>
                <a:r>
                  <a:rPr lang="en-US" sz="1200" b="1">
                    <a:latin typeface="Raleway" panose="020B0503030101060003" pitchFamily="34" charset="0"/>
                  </a:rPr>
                  <a:t>%</a:t>
                </a:r>
              </a:p>
            </p:txBody>
          </p:sp>
          <p:sp>
            <p:nvSpPr>
              <p:cNvPr id="309" name="Subtitle 2">
                <a:extLst>
                  <a:ext uri="{FF2B5EF4-FFF2-40B4-BE49-F238E27FC236}">
                    <a16:creationId xmlns:a16="http://schemas.microsoft.com/office/drawing/2014/main" id="{81221FC0-8F80-C5BB-8B33-A159BD2ECD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253" y="4463061"/>
                <a:ext cx="1320686" cy="676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30480" indent="0" algn="ctr">
                  <a:lnSpc>
                    <a:spcPct val="100000"/>
                  </a:lnSpc>
                  <a:spcBef>
                    <a:spcPts val="310"/>
                  </a:spcBef>
                  <a:buNone/>
                </a:pPr>
                <a:r>
                  <a:rPr lang="en-GB" sz="1200" b="1">
                    <a:latin typeface="Work Sans" panose="00000500000000000000" pitchFamily="50" charset="0"/>
                    <a:cs typeface="Arial"/>
                  </a:rPr>
                  <a:t> Significantly above Top 10 players’ median of 2.7%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1000">
                  <a:latin typeface="Raleway" panose="020B050303010106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1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69331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latin typeface="Work Sans" panose="00000500000000000000" pitchFamily="50" charset="0"/>
              </a:rPr>
              <a:t>Analysis of the results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|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Margin optimization and Own Brands growth</a:t>
            </a:r>
            <a:endParaRPr lang="ro-RO">
              <a:latin typeface="Work Sans" panose="00000500000000000000" pitchFamily="50" charset="0"/>
            </a:endParaRPr>
          </a:p>
          <a:p>
            <a:endParaRPr lang="ro-RO">
              <a:latin typeface="Work Sans" panose="00000500000000000000" pitchFamily="50" charset="0"/>
            </a:endParaRPr>
          </a:p>
          <a:p>
            <a:r>
              <a:rPr lang="ro-RO">
                <a:latin typeface="Work Sans" panose="00000500000000000000" pitchFamily="50" charset="0"/>
              </a:rPr>
              <a:t>4.  </a:t>
            </a:r>
            <a:r>
              <a:rPr lang="en-GB">
                <a:latin typeface="Work Sans" panose="00000500000000000000" pitchFamily="50" charset="0"/>
              </a:rPr>
              <a:t>Markets and ESG details</a:t>
            </a:r>
          </a:p>
          <a:p>
            <a:r>
              <a:rPr lang="en-GB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endParaRPr lang="en-US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89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EDE571-0264-C050-C1F8-A033EB167580}"/>
              </a:ext>
            </a:extLst>
          </p:cNvPr>
          <p:cNvSpPr/>
          <p:nvPr/>
        </p:nvSpPr>
        <p:spPr>
          <a:xfrm>
            <a:off x="1399257" y="131753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545920" cy="86164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Exposure to a large addressable market | </a:t>
            </a: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2000" spc="-5">
                <a:latin typeface="Montserrat" panose="00000500000000000000" pitchFamily="50" charset="0"/>
              </a:rPr>
              <a:t>FMCG &amp; </a:t>
            </a:r>
            <a:r>
              <a:rPr lang="en-GB" sz="2000" spc="-5" err="1">
                <a:latin typeface="Montserrat" panose="00000500000000000000" pitchFamily="50" charset="0"/>
              </a:rPr>
              <a:t>HoReCa</a:t>
            </a:r>
            <a:r>
              <a:rPr lang="en-GB" sz="2000" spc="-5">
                <a:latin typeface="Montserrat" panose="00000500000000000000" pitchFamily="50" charset="0"/>
              </a:rPr>
              <a:t> markets expected to expand at 5Y GAGR of 5% (cumulated)</a:t>
            </a:r>
            <a:endParaRPr lang="en-US" sz="2000" spc="-5">
              <a:latin typeface="Montserrat" panose="00000500000000000000" pitchFamily="50" charset="0"/>
            </a:endParaRPr>
          </a:p>
        </p:txBody>
      </p:sp>
      <p:sp>
        <p:nvSpPr>
          <p:cNvPr id="10" name="object 65">
            <a:extLst>
              <a:ext uri="{FF2B5EF4-FFF2-40B4-BE49-F238E27FC236}">
                <a16:creationId xmlns:a16="http://schemas.microsoft.com/office/drawing/2014/main" id="{283F28BB-A086-1AF8-09C4-CED81F4B8C84}"/>
              </a:ext>
            </a:extLst>
          </p:cNvPr>
          <p:cNvSpPr txBox="1"/>
          <p:nvPr/>
        </p:nvSpPr>
        <p:spPr>
          <a:xfrm>
            <a:off x="1424488" y="1323933"/>
            <a:ext cx="4064825" cy="40908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30480" algn="ctr" defTabSz="914400">
              <a:spcBef>
                <a:spcPts val="1000"/>
              </a:spcBef>
            </a:pPr>
            <a:r>
              <a:rPr lang="en-GB" sz="1200" b="1">
                <a:latin typeface="Montserrat" panose="00000500000000000000" pitchFamily="50" charset="0"/>
              </a:rPr>
              <a:t>Modern and Traditional Trade to advance at 5Y CAGR of +5.5% and -0.2% respectively, by </a:t>
            </a:r>
            <a:r>
              <a:rPr lang="en-US" sz="1200" b="1">
                <a:latin typeface="Montserrat" panose="00000500000000000000" pitchFamily="50" charset="0"/>
              </a:rPr>
              <a:t>2026</a:t>
            </a:r>
            <a:r>
              <a:rPr lang="en-US" sz="1200" b="1" baseline="30000">
                <a:latin typeface="Montserrat" panose="00000500000000000000" pitchFamily="50" charset="0"/>
              </a:rPr>
              <a:t>1</a:t>
            </a:r>
            <a:r>
              <a:rPr lang="en-US" sz="1200" b="1">
                <a:latin typeface="Montserrat" panose="00000500000000000000" pitchFamily="50" charset="0"/>
              </a:rPr>
              <a:t> </a:t>
            </a:r>
            <a:endParaRPr lang="en-GB" sz="1200" b="1">
              <a:latin typeface="Montserrat" panose="00000500000000000000" pitchFamily="50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DBBD6-9EF8-006F-8289-795CA97A72DD}"/>
              </a:ext>
            </a:extLst>
          </p:cNvPr>
          <p:cNvSpPr/>
          <p:nvPr/>
        </p:nvSpPr>
        <p:spPr>
          <a:xfrm>
            <a:off x="6504079" y="3504920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1A9D9D43-92E7-8E9A-2CD2-AC0BF252D60D}"/>
              </a:ext>
            </a:extLst>
          </p:cNvPr>
          <p:cNvSpPr txBox="1"/>
          <p:nvPr/>
        </p:nvSpPr>
        <p:spPr>
          <a:xfrm>
            <a:off x="6583477" y="3576931"/>
            <a:ext cx="3956491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30480" algn="ctr" defTabSz="914400">
              <a:spcBef>
                <a:spcPts val="1000"/>
              </a:spcBef>
            </a:pPr>
            <a:r>
              <a:rPr lang="en-US" sz="1200" b="1" err="1">
                <a:latin typeface="Montserrat" panose="00000500000000000000" pitchFamily="50" charset="0"/>
              </a:rPr>
              <a:t>HoReCA</a:t>
            </a:r>
            <a:r>
              <a:rPr lang="en-US" sz="1200" b="1">
                <a:latin typeface="Montserrat" panose="00000500000000000000" pitchFamily="50" charset="0"/>
              </a:rPr>
              <a:t> to advance at 5Y CAGR of +13% by 2026</a:t>
            </a:r>
            <a:r>
              <a:rPr lang="en-US" sz="1200" b="1" baseline="30000">
                <a:latin typeface="Montserrat" panose="00000500000000000000" pitchFamily="50" charset="0"/>
              </a:rPr>
              <a:t>1</a:t>
            </a:r>
            <a:endParaRPr lang="en-US" sz="1200" b="1">
              <a:latin typeface="Montserrat" panose="00000500000000000000" pitchFamily="50" charset="0"/>
            </a:endParaRPr>
          </a:p>
        </p:txBody>
      </p:sp>
      <p:sp>
        <p:nvSpPr>
          <p:cNvPr id="15" name="object 66">
            <a:extLst>
              <a:ext uri="{FF2B5EF4-FFF2-40B4-BE49-F238E27FC236}">
                <a16:creationId xmlns:a16="http://schemas.microsoft.com/office/drawing/2014/main" id="{41576D1F-88B6-FD0A-43A0-3F834467BC5B}"/>
              </a:ext>
            </a:extLst>
          </p:cNvPr>
          <p:cNvSpPr txBox="1"/>
          <p:nvPr/>
        </p:nvSpPr>
        <p:spPr>
          <a:xfrm>
            <a:off x="406758" y="5879651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lang="en-GB" sz="975" i="1" spc="15" baseline="25641">
                <a:latin typeface="Work Sans" pitchFamily="2" charset="0"/>
                <a:cs typeface="Arial"/>
              </a:rPr>
              <a:t>1 </a:t>
            </a:r>
            <a:r>
              <a:rPr lang="en-GB" sz="975" i="1" spc="15" baseline="25641">
                <a:latin typeface="Arial"/>
                <a:cs typeface="Arial"/>
              </a:rPr>
              <a:t> </a:t>
            </a:r>
            <a:r>
              <a:rPr lang="en-GB" sz="1000" i="1" spc="-5">
                <a:latin typeface="Work Sans" pitchFamily="2" charset="0"/>
                <a:cs typeface="Arial"/>
              </a:rPr>
              <a:t>Source: Euromonitor </a:t>
            </a:r>
            <a:r>
              <a:rPr lang="en-GB" sz="1000" i="1" spc="-5" err="1">
                <a:latin typeface="Work Sans" pitchFamily="2" charset="0"/>
                <a:cs typeface="Arial"/>
              </a:rPr>
              <a:t>Internațional</a:t>
            </a:r>
            <a:endParaRPr lang="en-GB" sz="1000" i="1" spc="-5">
              <a:latin typeface="Work Sans" pitchFamily="2" charset="0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>
              <a:latin typeface="Work Sans" pitchFamily="2" charset="0"/>
              <a:cs typeface="Arial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12008"/>
              </p:ext>
            </p:extLst>
          </p:nvPr>
        </p:nvGraphicFramePr>
        <p:xfrm>
          <a:off x="4773335" y="3749366"/>
          <a:ext cx="7209131" cy="242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BB2D6A-5361-2050-7D48-A2013B9E656D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8752894E-F759-4A2E-9528-9E7ACE4F8F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388723"/>
              </p:ext>
            </p:extLst>
          </p:nvPr>
        </p:nvGraphicFramePr>
        <p:xfrm>
          <a:off x="61191" y="1895414"/>
          <a:ext cx="6791417" cy="202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D4A483-74C4-5AA8-58B8-04B4F4F71451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20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528F46F-1C77-388D-F63F-0677AEBD2A4B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96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EDE571-0264-C050-C1F8-A033EB167580}"/>
              </a:ext>
            </a:extLst>
          </p:cNvPr>
          <p:cNvSpPr/>
          <p:nvPr/>
        </p:nvSpPr>
        <p:spPr>
          <a:xfrm>
            <a:off x="776405" y="180990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459188" y="255679"/>
            <a:ext cx="11270994" cy="79752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Convenience stores, Discounters and Supermarkets </a:t>
            </a:r>
            <a:r>
              <a:rPr lang="ro-RO" sz="2000" spc="-5">
                <a:latin typeface="Montserrat" panose="00000500000000000000" pitchFamily="50" charset="0"/>
              </a:rPr>
              <a:t>expected to </a:t>
            </a:r>
            <a:r>
              <a:rPr lang="en-GB" sz="2000" spc="-5">
                <a:latin typeface="Montserrat" panose="00000500000000000000" pitchFamily="50" charset="0"/>
              </a:rPr>
              <a:t>out</a:t>
            </a:r>
            <a:r>
              <a:rPr lang="ro-RO" sz="2000" spc="-5">
                <a:latin typeface="Montserrat" panose="00000500000000000000" pitchFamily="50" charset="0"/>
              </a:rPr>
              <a:t>perfom within Modern Trade</a:t>
            </a:r>
            <a:endParaRPr lang="en-US" sz="2000" spc="-5">
              <a:latin typeface="Montserrat" panose="00000500000000000000" pitchFamily="50" charset="0"/>
            </a:endParaRPr>
          </a:p>
        </p:txBody>
      </p:sp>
      <p:sp>
        <p:nvSpPr>
          <p:cNvPr id="4" name="object 65">
            <a:extLst>
              <a:ext uri="{FF2B5EF4-FFF2-40B4-BE49-F238E27FC236}">
                <a16:creationId xmlns:a16="http://schemas.microsoft.com/office/drawing/2014/main" id="{2A6CD80D-8215-0809-D8F6-1C906FA3AF97}"/>
              </a:ext>
            </a:extLst>
          </p:cNvPr>
          <p:cNvSpPr txBox="1"/>
          <p:nvPr/>
        </p:nvSpPr>
        <p:spPr>
          <a:xfrm>
            <a:off x="1101025" y="1911716"/>
            <a:ext cx="5497286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GB" sz="1500" b="1">
                <a:latin typeface="Montserrat" panose="00000500000000000000" pitchFamily="50" charset="0"/>
              </a:rPr>
              <a:t>Modern Trade by segments </a:t>
            </a:r>
            <a:r>
              <a:rPr lang="en-GB" sz="1500" b="1" baseline="30000">
                <a:latin typeface="Montserrat" panose="00000500000000000000" pitchFamily="50" charset="0"/>
              </a:rPr>
              <a:t>1</a:t>
            </a:r>
            <a:r>
              <a:rPr lang="en-GB" sz="1500" b="1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7" name="object 66">
            <a:extLst>
              <a:ext uri="{FF2B5EF4-FFF2-40B4-BE49-F238E27FC236}">
                <a16:creationId xmlns:a16="http://schemas.microsoft.com/office/drawing/2014/main" id="{E592AAD3-8158-EA00-45A1-006A7A5A2412}"/>
              </a:ext>
            </a:extLst>
          </p:cNvPr>
          <p:cNvSpPr txBox="1"/>
          <p:nvPr/>
        </p:nvSpPr>
        <p:spPr>
          <a:xfrm>
            <a:off x="525116" y="5892065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975" i="1" spc="15" baseline="25641">
                <a:latin typeface="Work Sans" pitchFamily="2" charset="0"/>
                <a:cs typeface="Arial"/>
              </a:rPr>
              <a:t>1 </a:t>
            </a:r>
            <a:r>
              <a:rPr lang="en-GB" sz="1000" i="1" spc="-5">
                <a:latin typeface="Work Sans" pitchFamily="2" charset="0"/>
                <a:cs typeface="Arial"/>
              </a:rPr>
              <a:t>Source: Euromonitor </a:t>
            </a:r>
            <a:r>
              <a:rPr lang="en-GB" sz="1000" i="1" spc="-5" err="1">
                <a:latin typeface="Work Sans" pitchFamily="2" charset="0"/>
                <a:cs typeface="Arial"/>
              </a:rPr>
              <a:t>Internațional</a:t>
            </a:r>
            <a:endParaRPr lang="en-GB" sz="1000" i="1" spc="-5">
              <a:latin typeface="Work Sans" pitchFamily="2" charset="0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>
              <a:latin typeface="Work Sans" pitchFamily="2" charset="0"/>
              <a:cs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54873"/>
              </p:ext>
            </p:extLst>
          </p:nvPr>
        </p:nvGraphicFramePr>
        <p:xfrm>
          <a:off x="1190322" y="2141885"/>
          <a:ext cx="8733155" cy="27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C9C3E8-09E2-445B-4CE2-B5EBF61A3ACC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0CC02852-37A7-A1F1-2C0A-5A67C4BD86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B52C0A1-196A-8E00-4E64-7066CB6A2CD2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21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F210CFF-FD1B-7478-144E-A08761C10EAA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65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1A2500-5593-C74F-5DFD-2DB9E5198799}"/>
              </a:ext>
            </a:extLst>
          </p:cNvPr>
          <p:cNvSpPr/>
          <p:nvPr/>
        </p:nvSpPr>
        <p:spPr>
          <a:xfrm>
            <a:off x="-4014" y="6096775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4" name="object 2">
            <a:extLst>
              <a:ext uri="{FF2B5EF4-FFF2-40B4-BE49-F238E27FC236}">
                <a16:creationId xmlns:a16="http://schemas.microsoft.com/office/drawing/2014/main" id="{B89986C3-099D-04DD-429E-F12EFB011E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64402"/>
            <a:ext cx="1707876" cy="605396"/>
          </a:xfrm>
          <a:prstGeom prst="rect">
            <a:avLst/>
          </a:prstGeom>
        </p:spPr>
      </p:pic>
      <p:sp>
        <p:nvSpPr>
          <p:cNvPr id="22" name="Freeform 17">
            <a:extLst>
              <a:ext uri="{FF2B5EF4-FFF2-40B4-BE49-F238E27FC236}">
                <a16:creationId xmlns:a16="http://schemas.microsoft.com/office/drawing/2014/main" id="{D56E3577-49B2-2515-D753-47171F127CBC}"/>
              </a:ext>
            </a:extLst>
          </p:cNvPr>
          <p:cNvSpPr>
            <a:spLocks noEditPoints="1"/>
          </p:cNvSpPr>
          <p:nvPr/>
        </p:nvSpPr>
        <p:spPr bwMode="auto">
          <a:xfrm>
            <a:off x="4378040" y="3804618"/>
            <a:ext cx="168132" cy="217077"/>
          </a:xfrm>
          <a:custGeom>
            <a:avLst/>
            <a:gdLst>
              <a:gd name="T0" fmla="*/ 67 w 100"/>
              <a:gd name="T1" fmla="*/ 14 h 156"/>
              <a:gd name="T2" fmla="*/ 32 w 100"/>
              <a:gd name="T3" fmla="*/ 14 h 156"/>
              <a:gd name="T4" fmla="*/ 0 w 100"/>
              <a:gd name="T5" fmla="*/ 93 h 156"/>
              <a:gd name="T6" fmla="*/ 46 w 100"/>
              <a:gd name="T7" fmla="*/ 151 h 156"/>
              <a:gd name="T8" fmla="*/ 55 w 100"/>
              <a:gd name="T9" fmla="*/ 151 h 156"/>
              <a:gd name="T10" fmla="*/ 100 w 100"/>
              <a:gd name="T11" fmla="*/ 93 h 156"/>
              <a:gd name="T12" fmla="*/ 53 w 100"/>
              <a:gd name="T13" fmla="*/ 133 h 156"/>
              <a:gd name="T14" fmla="*/ 70 w 100"/>
              <a:gd name="T15" fmla="*/ 103 h 156"/>
              <a:gd name="T16" fmla="*/ 67 w 100"/>
              <a:gd name="T17" fmla="*/ 100 h 156"/>
              <a:gd name="T18" fmla="*/ 53 w 100"/>
              <a:gd name="T19" fmla="*/ 68 h 156"/>
              <a:gd name="T20" fmla="*/ 66 w 100"/>
              <a:gd name="T21" fmla="*/ 52 h 156"/>
              <a:gd name="T22" fmla="*/ 53 w 100"/>
              <a:gd name="T23" fmla="*/ 62 h 156"/>
              <a:gd name="T24" fmla="*/ 51 w 100"/>
              <a:gd name="T25" fmla="*/ 53 h 156"/>
              <a:gd name="T26" fmla="*/ 48 w 100"/>
              <a:gd name="T27" fmla="*/ 66 h 156"/>
              <a:gd name="T28" fmla="*/ 48 w 100"/>
              <a:gd name="T29" fmla="*/ 70 h 156"/>
              <a:gd name="T30" fmla="*/ 48 w 100"/>
              <a:gd name="T31" fmla="*/ 95 h 156"/>
              <a:gd name="T32" fmla="*/ 33 w 100"/>
              <a:gd name="T33" fmla="*/ 82 h 156"/>
              <a:gd name="T34" fmla="*/ 48 w 100"/>
              <a:gd name="T35" fmla="*/ 101 h 156"/>
              <a:gd name="T36" fmla="*/ 48 w 100"/>
              <a:gd name="T37" fmla="*/ 118 h 156"/>
              <a:gd name="T38" fmla="*/ 48 w 100"/>
              <a:gd name="T39" fmla="*/ 121 h 156"/>
              <a:gd name="T40" fmla="*/ 48 w 100"/>
              <a:gd name="T41" fmla="*/ 133 h 156"/>
              <a:gd name="T42" fmla="*/ 38 w 100"/>
              <a:gd name="T43" fmla="*/ 23 h 156"/>
              <a:gd name="T44" fmla="*/ 49 w 100"/>
              <a:gd name="T45" fmla="*/ 9 h 156"/>
              <a:gd name="T46" fmla="*/ 61 w 100"/>
              <a:gd name="T47" fmla="*/ 23 h 156"/>
              <a:gd name="T48" fmla="*/ 53 w 100"/>
              <a:gd name="T49" fmla="*/ 133 h 156"/>
              <a:gd name="T50" fmla="*/ 48 w 100"/>
              <a:gd name="T51" fmla="*/ 46 h 156"/>
              <a:gd name="T52" fmla="*/ 51 w 100"/>
              <a:gd name="T53" fmla="*/ 51 h 156"/>
              <a:gd name="T54" fmla="*/ 53 w 100"/>
              <a:gd name="T55" fmla="*/ 46 h 156"/>
              <a:gd name="T56" fmla="*/ 28 w 100"/>
              <a:gd name="T57" fmla="*/ 78 h 156"/>
              <a:gd name="T58" fmla="*/ 28 w 100"/>
              <a:gd name="T59" fmla="*/ 81 h 156"/>
              <a:gd name="T60" fmla="*/ 31 w 100"/>
              <a:gd name="T61" fmla="*/ 81 h 156"/>
              <a:gd name="T62" fmla="*/ 31 w 100"/>
              <a:gd name="T63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56">
                <a:moveTo>
                  <a:pt x="70" y="19"/>
                </a:moveTo>
                <a:cubicBezTo>
                  <a:pt x="69" y="17"/>
                  <a:pt x="68" y="15"/>
                  <a:pt x="67" y="14"/>
                </a:cubicBezTo>
                <a:cubicBezTo>
                  <a:pt x="61" y="2"/>
                  <a:pt x="53" y="0"/>
                  <a:pt x="49" y="0"/>
                </a:cubicBezTo>
                <a:cubicBezTo>
                  <a:pt x="43" y="0"/>
                  <a:pt x="37" y="5"/>
                  <a:pt x="32" y="14"/>
                </a:cubicBezTo>
                <a:cubicBezTo>
                  <a:pt x="32" y="15"/>
                  <a:pt x="31" y="17"/>
                  <a:pt x="30" y="19"/>
                </a:cubicBezTo>
                <a:cubicBezTo>
                  <a:pt x="14" y="49"/>
                  <a:pt x="0" y="79"/>
                  <a:pt x="0" y="93"/>
                </a:cubicBezTo>
                <a:cubicBezTo>
                  <a:pt x="0" y="119"/>
                  <a:pt x="20" y="141"/>
                  <a:pt x="46" y="143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6" y="153"/>
                  <a:pt x="48" y="156"/>
                  <a:pt x="51" y="156"/>
                </a:cubicBezTo>
                <a:cubicBezTo>
                  <a:pt x="53" y="156"/>
                  <a:pt x="55" y="153"/>
                  <a:pt x="55" y="151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80" y="140"/>
                  <a:pt x="100" y="119"/>
                  <a:pt x="100" y="93"/>
                </a:cubicBezTo>
                <a:cubicBezTo>
                  <a:pt x="100" y="79"/>
                  <a:pt x="85" y="49"/>
                  <a:pt x="70" y="19"/>
                </a:cubicBezTo>
                <a:close/>
                <a:moveTo>
                  <a:pt x="53" y="133"/>
                </a:moveTo>
                <a:cubicBezTo>
                  <a:pt x="53" y="120"/>
                  <a:pt x="53" y="120"/>
                  <a:pt x="53" y="12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2"/>
                  <a:pt x="71" y="100"/>
                  <a:pt x="70" y="100"/>
                </a:cubicBezTo>
                <a:cubicBezTo>
                  <a:pt x="69" y="99"/>
                  <a:pt x="67" y="99"/>
                  <a:pt x="67" y="100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3" y="68"/>
                  <a:pt x="53" y="68"/>
                  <a:pt x="53" y="68"/>
                </a:cubicBezTo>
                <a:cubicBezTo>
                  <a:pt x="66" y="55"/>
                  <a:pt x="66" y="55"/>
                  <a:pt x="66" y="55"/>
                </a:cubicBezTo>
                <a:cubicBezTo>
                  <a:pt x="67" y="54"/>
                  <a:pt x="67" y="53"/>
                  <a:pt x="66" y="52"/>
                </a:cubicBezTo>
                <a:cubicBezTo>
                  <a:pt x="65" y="51"/>
                  <a:pt x="64" y="51"/>
                  <a:pt x="63" y="5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4"/>
                  <a:pt x="52" y="53"/>
                  <a:pt x="51" y="53"/>
                </a:cubicBezTo>
                <a:cubicBezTo>
                  <a:pt x="49" y="53"/>
                  <a:pt x="48" y="54"/>
                  <a:pt x="48" y="5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7"/>
                  <a:pt x="47" y="69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95"/>
                  <a:pt x="48" y="95"/>
                  <a:pt x="48" y="95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4" y="82"/>
                  <a:pt x="33" y="82"/>
                </a:cubicBezTo>
                <a:cubicBezTo>
                  <a:pt x="32" y="83"/>
                  <a:pt x="32" y="85"/>
                  <a:pt x="33" y="8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9"/>
                  <a:pt x="47" y="120"/>
                  <a:pt x="48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27" y="133"/>
                  <a:pt x="9" y="115"/>
                  <a:pt x="9" y="93"/>
                </a:cubicBezTo>
                <a:cubicBezTo>
                  <a:pt x="9" y="80"/>
                  <a:pt x="30" y="38"/>
                  <a:pt x="38" y="23"/>
                </a:cubicBezTo>
                <a:cubicBezTo>
                  <a:pt x="39" y="21"/>
                  <a:pt x="40" y="19"/>
                  <a:pt x="41" y="18"/>
                </a:cubicBezTo>
                <a:cubicBezTo>
                  <a:pt x="43" y="12"/>
                  <a:pt x="47" y="9"/>
                  <a:pt x="49" y="9"/>
                </a:cubicBezTo>
                <a:cubicBezTo>
                  <a:pt x="52" y="9"/>
                  <a:pt x="56" y="12"/>
                  <a:pt x="58" y="18"/>
                </a:cubicBezTo>
                <a:cubicBezTo>
                  <a:pt x="59" y="19"/>
                  <a:pt x="60" y="21"/>
                  <a:pt x="61" y="23"/>
                </a:cubicBezTo>
                <a:cubicBezTo>
                  <a:pt x="70" y="40"/>
                  <a:pt x="90" y="80"/>
                  <a:pt x="90" y="93"/>
                </a:cubicBezTo>
                <a:cubicBezTo>
                  <a:pt x="90" y="114"/>
                  <a:pt x="74" y="132"/>
                  <a:pt x="53" y="133"/>
                </a:cubicBezTo>
                <a:close/>
                <a:moveTo>
                  <a:pt x="51" y="44"/>
                </a:moveTo>
                <a:cubicBezTo>
                  <a:pt x="49" y="44"/>
                  <a:pt x="48" y="45"/>
                  <a:pt x="48" y="46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50"/>
                  <a:pt x="49" y="51"/>
                  <a:pt x="51" y="51"/>
                </a:cubicBezTo>
                <a:cubicBezTo>
                  <a:pt x="52" y="51"/>
                  <a:pt x="53" y="50"/>
                  <a:pt x="53" y="49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5"/>
                  <a:pt x="52" y="44"/>
                  <a:pt x="51" y="44"/>
                </a:cubicBezTo>
                <a:close/>
                <a:moveTo>
                  <a:pt x="28" y="78"/>
                </a:moveTo>
                <a:cubicBezTo>
                  <a:pt x="28" y="78"/>
                  <a:pt x="28" y="79"/>
                  <a:pt x="28" y="79"/>
                </a:cubicBezTo>
                <a:cubicBezTo>
                  <a:pt x="28" y="80"/>
                  <a:pt x="28" y="81"/>
                  <a:pt x="28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0" y="82"/>
                  <a:pt x="31" y="82"/>
                  <a:pt x="31" y="81"/>
                </a:cubicBezTo>
                <a:cubicBezTo>
                  <a:pt x="32" y="81"/>
                  <a:pt x="32" y="80"/>
                  <a:pt x="32" y="79"/>
                </a:cubicBezTo>
                <a:cubicBezTo>
                  <a:pt x="32" y="79"/>
                  <a:pt x="32" y="78"/>
                  <a:pt x="31" y="78"/>
                </a:cubicBezTo>
                <a:cubicBezTo>
                  <a:pt x="31" y="77"/>
                  <a:pt x="29" y="77"/>
                  <a:pt x="28" y="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058334-51FF-B1E7-8FFB-F796D7A51B50}"/>
              </a:ext>
            </a:extLst>
          </p:cNvPr>
          <p:cNvSpPr txBox="1"/>
          <p:nvPr/>
        </p:nvSpPr>
        <p:spPr>
          <a:xfrm>
            <a:off x="1062181" y="3389119"/>
            <a:ext cx="4026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599A"/>
                </a:solidFill>
                <a:latin typeface="Work Sans" pitchFamily="2" charset="0"/>
                <a:cs typeface="Arial"/>
              </a:rPr>
              <a:t>The 2022-2026 Sustainability Strategy</a:t>
            </a:r>
            <a:r>
              <a:rPr lang="en-GB" sz="1200">
                <a:latin typeface="Work Sans" pitchFamily="2" charset="0"/>
                <a:cs typeface="Arial"/>
              </a:rPr>
              <a:t>, with 2021 as the reference year, was approved and published at the beginning of 2022. </a:t>
            </a:r>
            <a:endParaRPr lang="ro-RO" sz="1200">
              <a:latin typeface="Work Sans" pitchFamily="2" charset="0"/>
              <a:cs typeface="Arial"/>
            </a:endParaRPr>
          </a:p>
          <a:p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en-GB" sz="1200">
                <a:latin typeface="Work Sans" pitchFamily="2" charset="0"/>
                <a:cs typeface="Arial"/>
              </a:rPr>
              <a:t>We started implementing the strategy in the following directions:</a:t>
            </a:r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-Environment</a:t>
            </a: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</a:t>
            </a:r>
            <a:r>
              <a:rPr lang="en-GB" sz="1200">
                <a:latin typeface="Work Sans" pitchFamily="2" charset="0"/>
                <a:cs typeface="Arial"/>
              </a:rPr>
              <a:t>Employees and communities</a:t>
            </a:r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-Corporate Governance</a:t>
            </a:r>
            <a:endParaRPr lang="en-GB" sz="1200">
              <a:latin typeface="Work Sans" pitchFamily="2" charset="0"/>
              <a:cs typeface="Arial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93EAE6B5-B3E3-3573-1F72-EE5A46A51CA1}"/>
              </a:ext>
            </a:extLst>
          </p:cNvPr>
          <p:cNvSpPr>
            <a:spLocks/>
          </p:cNvSpPr>
          <p:nvPr/>
        </p:nvSpPr>
        <p:spPr bwMode="auto">
          <a:xfrm>
            <a:off x="5037396" y="3581533"/>
            <a:ext cx="1267959" cy="1161125"/>
          </a:xfrm>
          <a:custGeom>
            <a:avLst/>
            <a:gdLst>
              <a:gd name="T0" fmla="*/ 460 w 460"/>
              <a:gd name="T1" fmla="*/ 230 h 460"/>
              <a:gd name="T2" fmla="*/ 460 w 460"/>
              <a:gd name="T3" fmla="*/ 230 h 460"/>
              <a:gd name="T4" fmla="*/ 230 w 460"/>
              <a:gd name="T5" fmla="*/ 460 h 460"/>
              <a:gd name="T6" fmla="*/ 0 w 460"/>
              <a:gd name="T7" fmla="*/ 230 h 460"/>
              <a:gd name="T8" fmla="*/ 230 w 460"/>
              <a:gd name="T9" fmla="*/ 0 h 460"/>
              <a:gd name="T10" fmla="*/ 230 w 460"/>
              <a:gd name="T11" fmla="*/ 0 h 460"/>
              <a:gd name="T12" fmla="*/ 230 w 460"/>
              <a:gd name="T13" fmla="*/ 0 h 460"/>
              <a:gd name="T14" fmla="*/ 460 w 460"/>
              <a:gd name="T15" fmla="*/ 0 h 460"/>
              <a:gd name="T16" fmla="*/ 460 w 460"/>
              <a:gd name="T17" fmla="*/ 23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23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357"/>
                  <a:pt x="357" y="460"/>
                  <a:pt x="230" y="460"/>
                </a:cubicBezTo>
                <a:cubicBezTo>
                  <a:pt x="103" y="460"/>
                  <a:pt x="0" y="357"/>
                  <a:pt x="0" y="230"/>
                </a:cubicBezTo>
                <a:cubicBezTo>
                  <a:pt x="0" y="103"/>
                  <a:pt x="103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230"/>
                  <a:pt x="460" y="230"/>
                  <a:pt x="460" y="230"/>
                </a:cubicBezTo>
                <a:close/>
              </a:path>
            </a:pathLst>
          </a:cu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79CA86-0006-7ABB-E022-14F85004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98" y="3752230"/>
            <a:ext cx="821216" cy="81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2700000" algn="tl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9">
            <a:extLst>
              <a:ext uri="{FF2B5EF4-FFF2-40B4-BE49-F238E27FC236}">
                <a16:creationId xmlns:a16="http://schemas.microsoft.com/office/drawing/2014/main" id="{8A52DBB8-9C8D-D604-F397-8F5222CD22E6}"/>
              </a:ext>
            </a:extLst>
          </p:cNvPr>
          <p:cNvSpPr>
            <a:spLocks noEditPoints="1"/>
          </p:cNvSpPr>
          <p:nvPr/>
        </p:nvSpPr>
        <p:spPr bwMode="auto">
          <a:xfrm>
            <a:off x="5450098" y="3875647"/>
            <a:ext cx="448811" cy="457146"/>
          </a:xfrm>
          <a:custGeom>
            <a:avLst/>
            <a:gdLst>
              <a:gd name="T0" fmla="*/ 65 w 163"/>
              <a:gd name="T1" fmla="*/ 91 h 181"/>
              <a:gd name="T2" fmla="*/ 69 w 163"/>
              <a:gd name="T3" fmla="*/ 61 h 181"/>
              <a:gd name="T4" fmla="*/ 41 w 163"/>
              <a:gd name="T5" fmla="*/ 69 h 181"/>
              <a:gd name="T6" fmla="*/ 21 w 163"/>
              <a:gd name="T7" fmla="*/ 67 h 181"/>
              <a:gd name="T8" fmla="*/ 33 w 163"/>
              <a:gd name="T9" fmla="*/ 95 h 181"/>
              <a:gd name="T10" fmla="*/ 82 w 163"/>
              <a:gd name="T11" fmla="*/ 60 h 181"/>
              <a:gd name="T12" fmla="*/ 86 w 163"/>
              <a:gd name="T13" fmla="*/ 74 h 181"/>
              <a:gd name="T14" fmla="*/ 106 w 163"/>
              <a:gd name="T15" fmla="*/ 76 h 181"/>
              <a:gd name="T16" fmla="*/ 143 w 163"/>
              <a:gd name="T17" fmla="*/ 78 h 181"/>
              <a:gd name="T18" fmla="*/ 138 w 163"/>
              <a:gd name="T19" fmla="*/ 70 h 181"/>
              <a:gd name="T20" fmla="*/ 112 w 163"/>
              <a:gd name="T21" fmla="*/ 59 h 181"/>
              <a:gd name="T22" fmla="*/ 138 w 163"/>
              <a:gd name="T23" fmla="*/ 51 h 181"/>
              <a:gd name="T24" fmla="*/ 143 w 163"/>
              <a:gd name="T25" fmla="*/ 49 h 181"/>
              <a:gd name="T26" fmla="*/ 126 w 163"/>
              <a:gd name="T27" fmla="*/ 42 h 181"/>
              <a:gd name="T28" fmla="*/ 93 w 163"/>
              <a:gd name="T29" fmla="*/ 0 h 181"/>
              <a:gd name="T30" fmla="*/ 37 w 163"/>
              <a:gd name="T31" fmla="*/ 15 h 181"/>
              <a:gd name="T32" fmla="*/ 28 w 163"/>
              <a:gd name="T33" fmla="*/ 109 h 181"/>
              <a:gd name="T34" fmla="*/ 29 w 163"/>
              <a:gd name="T35" fmla="*/ 136 h 181"/>
              <a:gd name="T36" fmla="*/ 49 w 163"/>
              <a:gd name="T37" fmla="*/ 153 h 181"/>
              <a:gd name="T38" fmla="*/ 62 w 163"/>
              <a:gd name="T39" fmla="*/ 133 h 181"/>
              <a:gd name="T40" fmla="*/ 62 w 163"/>
              <a:gd name="T41" fmla="*/ 109 h 181"/>
              <a:gd name="T42" fmla="*/ 97 w 163"/>
              <a:gd name="T43" fmla="*/ 5 h 181"/>
              <a:gd name="T44" fmla="*/ 97 w 163"/>
              <a:gd name="T45" fmla="*/ 5 h 181"/>
              <a:gd name="T46" fmla="*/ 54 w 163"/>
              <a:gd name="T47" fmla="*/ 102 h 181"/>
              <a:gd name="T48" fmla="*/ 64 w 163"/>
              <a:gd name="T49" fmla="*/ 63 h 181"/>
              <a:gd name="T50" fmla="*/ 42 w 163"/>
              <a:gd name="T51" fmla="*/ 74 h 181"/>
              <a:gd name="T52" fmla="*/ 42 w 163"/>
              <a:gd name="T53" fmla="*/ 74 h 181"/>
              <a:gd name="T54" fmla="*/ 42 w 163"/>
              <a:gd name="T55" fmla="*/ 109 h 181"/>
              <a:gd name="T56" fmla="*/ 26 w 163"/>
              <a:gd name="T57" fmla="*/ 63 h 181"/>
              <a:gd name="T58" fmla="*/ 33 w 163"/>
              <a:gd name="T59" fmla="*/ 69 h 181"/>
              <a:gd name="T60" fmla="*/ 33 w 163"/>
              <a:gd name="T61" fmla="*/ 107 h 181"/>
              <a:gd name="T62" fmla="*/ 49 w 163"/>
              <a:gd name="T63" fmla="*/ 147 h 181"/>
              <a:gd name="T64" fmla="*/ 52 w 163"/>
              <a:gd name="T65" fmla="*/ 142 h 181"/>
              <a:gd name="T66" fmla="*/ 50 w 163"/>
              <a:gd name="T67" fmla="*/ 129 h 181"/>
              <a:gd name="T68" fmla="*/ 34 w 163"/>
              <a:gd name="T69" fmla="*/ 137 h 181"/>
              <a:gd name="T70" fmla="*/ 39 w 163"/>
              <a:gd name="T71" fmla="*/ 126 h 181"/>
              <a:gd name="T72" fmla="*/ 30 w 163"/>
              <a:gd name="T73" fmla="*/ 114 h 181"/>
              <a:gd name="T74" fmla="*/ 60 w 163"/>
              <a:gd name="T75" fmla="*/ 126 h 181"/>
              <a:gd name="T76" fmla="*/ 136 w 163"/>
              <a:gd name="T77" fmla="*/ 95 h 181"/>
              <a:gd name="T78" fmla="*/ 99 w 163"/>
              <a:gd name="T79" fmla="*/ 100 h 181"/>
              <a:gd name="T80" fmla="*/ 76 w 163"/>
              <a:gd name="T81" fmla="*/ 113 h 181"/>
              <a:gd name="T82" fmla="*/ 81 w 163"/>
              <a:gd name="T83" fmla="*/ 138 h 181"/>
              <a:gd name="T84" fmla="*/ 93 w 163"/>
              <a:gd name="T85" fmla="*/ 160 h 181"/>
              <a:gd name="T86" fmla="*/ 106 w 163"/>
              <a:gd name="T87" fmla="*/ 181 h 181"/>
              <a:gd name="T88" fmla="*/ 123 w 163"/>
              <a:gd name="T89" fmla="*/ 160 h 181"/>
              <a:gd name="T90" fmla="*/ 159 w 163"/>
              <a:gd name="T91" fmla="*/ 136 h 181"/>
              <a:gd name="T92" fmla="*/ 141 w 163"/>
              <a:gd name="T93" fmla="*/ 135 h 181"/>
              <a:gd name="T94" fmla="*/ 131 w 163"/>
              <a:gd name="T95" fmla="*/ 154 h 181"/>
              <a:gd name="T96" fmla="*/ 99 w 163"/>
              <a:gd name="T97" fmla="*/ 169 h 181"/>
              <a:gd name="T98" fmla="*/ 81 w 163"/>
              <a:gd name="T99" fmla="*/ 143 h 181"/>
              <a:gd name="T100" fmla="*/ 81 w 163"/>
              <a:gd name="T101" fmla="*/ 100 h 181"/>
              <a:gd name="T102" fmla="*/ 136 w 163"/>
              <a:gd name="T103" fmla="*/ 100 h 181"/>
              <a:gd name="T104" fmla="*/ 156 w 163"/>
              <a:gd name="T105" fmla="*/ 126 h 181"/>
              <a:gd name="T106" fmla="*/ 102 w 163"/>
              <a:gd name="T107" fmla="*/ 38 h 181"/>
              <a:gd name="T108" fmla="*/ 107 w 163"/>
              <a:gd name="T109" fmla="*/ 24 h 181"/>
              <a:gd name="T110" fmla="*/ 81 w 163"/>
              <a:gd name="T111" fmla="*/ 3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" h="181">
                <a:moveTo>
                  <a:pt x="79" y="87"/>
                </a:moveTo>
                <a:cubicBezTo>
                  <a:pt x="80" y="85"/>
                  <a:pt x="80" y="83"/>
                  <a:pt x="79" y="82"/>
                </a:cubicBezTo>
                <a:cubicBezTo>
                  <a:pt x="78" y="81"/>
                  <a:pt x="76" y="82"/>
                  <a:pt x="75" y="83"/>
                </a:cubicBezTo>
                <a:cubicBezTo>
                  <a:pt x="72" y="86"/>
                  <a:pt x="69" y="89"/>
                  <a:pt x="65" y="91"/>
                </a:cubicBezTo>
                <a:cubicBezTo>
                  <a:pt x="62" y="94"/>
                  <a:pt x="58" y="95"/>
                  <a:pt x="54" y="96"/>
                </a:cubicBezTo>
                <a:cubicBezTo>
                  <a:pt x="54" y="74"/>
                  <a:pt x="54" y="74"/>
                  <a:pt x="54" y="74"/>
                </a:cubicBezTo>
                <a:cubicBezTo>
                  <a:pt x="56" y="74"/>
                  <a:pt x="59" y="74"/>
                  <a:pt x="61" y="74"/>
                </a:cubicBezTo>
                <a:cubicBezTo>
                  <a:pt x="67" y="73"/>
                  <a:pt x="71" y="67"/>
                  <a:pt x="69" y="61"/>
                </a:cubicBezTo>
                <a:cubicBezTo>
                  <a:pt x="68" y="56"/>
                  <a:pt x="63" y="53"/>
                  <a:pt x="58" y="53"/>
                </a:cubicBezTo>
                <a:cubicBezTo>
                  <a:pt x="53" y="54"/>
                  <a:pt x="49" y="58"/>
                  <a:pt x="49" y="64"/>
                </a:cubicBezTo>
                <a:cubicBezTo>
                  <a:pt x="49" y="65"/>
                  <a:pt x="49" y="67"/>
                  <a:pt x="49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7"/>
                  <a:pt x="42" y="65"/>
                  <a:pt x="41" y="63"/>
                </a:cubicBezTo>
                <a:cubicBezTo>
                  <a:pt x="41" y="59"/>
                  <a:pt x="39" y="56"/>
                  <a:pt x="35" y="54"/>
                </a:cubicBezTo>
                <a:cubicBezTo>
                  <a:pt x="32" y="52"/>
                  <a:pt x="28" y="53"/>
                  <a:pt x="25" y="55"/>
                </a:cubicBezTo>
                <a:cubicBezTo>
                  <a:pt x="21" y="58"/>
                  <a:pt x="20" y="63"/>
                  <a:pt x="21" y="67"/>
                </a:cubicBezTo>
                <a:cubicBezTo>
                  <a:pt x="22" y="71"/>
                  <a:pt x="26" y="74"/>
                  <a:pt x="31" y="74"/>
                </a:cubicBezTo>
                <a:cubicBezTo>
                  <a:pt x="33" y="74"/>
                  <a:pt x="34" y="74"/>
                  <a:pt x="36" y="74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6"/>
                  <a:pt x="34" y="96"/>
                  <a:pt x="33" y="95"/>
                </a:cubicBezTo>
                <a:cubicBezTo>
                  <a:pt x="15" y="89"/>
                  <a:pt x="4" y="71"/>
                  <a:pt x="7" y="52"/>
                </a:cubicBezTo>
                <a:cubicBezTo>
                  <a:pt x="11" y="26"/>
                  <a:pt x="41" y="12"/>
                  <a:pt x="64" y="25"/>
                </a:cubicBezTo>
                <a:cubicBezTo>
                  <a:pt x="65" y="26"/>
                  <a:pt x="66" y="26"/>
                  <a:pt x="66" y="28"/>
                </a:cubicBezTo>
                <a:cubicBezTo>
                  <a:pt x="64" y="41"/>
                  <a:pt x="71" y="53"/>
                  <a:pt x="82" y="60"/>
                </a:cubicBezTo>
                <a:cubicBezTo>
                  <a:pt x="84" y="60"/>
                  <a:pt x="84" y="61"/>
                  <a:pt x="84" y="62"/>
                </a:cubicBezTo>
                <a:cubicBezTo>
                  <a:pt x="83" y="65"/>
                  <a:pt x="82" y="69"/>
                  <a:pt x="81" y="72"/>
                </a:cubicBezTo>
                <a:cubicBezTo>
                  <a:pt x="81" y="74"/>
                  <a:pt x="81" y="75"/>
                  <a:pt x="83" y="76"/>
                </a:cubicBezTo>
                <a:cubicBezTo>
                  <a:pt x="84" y="77"/>
                  <a:pt x="86" y="76"/>
                  <a:pt x="86" y="74"/>
                </a:cubicBezTo>
                <a:cubicBezTo>
                  <a:pt x="87" y="72"/>
                  <a:pt x="88" y="69"/>
                  <a:pt x="88" y="67"/>
                </a:cubicBezTo>
                <a:cubicBezTo>
                  <a:pt x="89" y="65"/>
                  <a:pt x="89" y="64"/>
                  <a:pt x="89" y="62"/>
                </a:cubicBezTo>
                <a:cubicBezTo>
                  <a:pt x="95" y="64"/>
                  <a:pt x="100" y="63"/>
                  <a:pt x="106" y="62"/>
                </a:cubicBezTo>
                <a:cubicBezTo>
                  <a:pt x="106" y="67"/>
                  <a:pt x="106" y="71"/>
                  <a:pt x="106" y="76"/>
                </a:cubicBezTo>
                <a:cubicBezTo>
                  <a:pt x="106" y="80"/>
                  <a:pt x="107" y="82"/>
                  <a:pt x="112" y="82"/>
                </a:cubicBezTo>
                <a:cubicBezTo>
                  <a:pt x="119" y="82"/>
                  <a:pt x="126" y="82"/>
                  <a:pt x="133" y="82"/>
                </a:cubicBezTo>
                <a:cubicBezTo>
                  <a:pt x="135" y="82"/>
                  <a:pt x="137" y="82"/>
                  <a:pt x="139" y="81"/>
                </a:cubicBezTo>
                <a:cubicBezTo>
                  <a:pt x="141" y="81"/>
                  <a:pt x="143" y="80"/>
                  <a:pt x="143" y="78"/>
                </a:cubicBezTo>
                <a:cubicBezTo>
                  <a:pt x="143" y="74"/>
                  <a:pt x="143" y="71"/>
                  <a:pt x="143" y="68"/>
                </a:cubicBezTo>
                <a:cubicBezTo>
                  <a:pt x="143" y="67"/>
                  <a:pt x="142" y="66"/>
                  <a:pt x="140" y="66"/>
                </a:cubicBezTo>
                <a:cubicBezTo>
                  <a:pt x="139" y="66"/>
                  <a:pt x="138" y="67"/>
                  <a:pt x="138" y="68"/>
                </a:cubicBezTo>
                <a:cubicBezTo>
                  <a:pt x="138" y="69"/>
                  <a:pt x="138" y="69"/>
                  <a:pt x="138" y="70"/>
                </a:cubicBezTo>
                <a:cubicBezTo>
                  <a:pt x="138" y="72"/>
                  <a:pt x="138" y="74"/>
                  <a:pt x="138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1"/>
                  <a:pt x="111" y="66"/>
                  <a:pt x="111" y="61"/>
                </a:cubicBezTo>
                <a:cubicBezTo>
                  <a:pt x="111" y="60"/>
                  <a:pt x="112" y="59"/>
                  <a:pt x="112" y="59"/>
                </a:cubicBezTo>
                <a:cubicBezTo>
                  <a:pt x="116" y="57"/>
                  <a:pt x="119" y="54"/>
                  <a:pt x="122" y="50"/>
                </a:cubicBezTo>
                <a:cubicBezTo>
                  <a:pt x="123" y="50"/>
                  <a:pt x="123" y="49"/>
                  <a:pt x="124" y="49"/>
                </a:cubicBezTo>
                <a:cubicBezTo>
                  <a:pt x="128" y="49"/>
                  <a:pt x="132" y="49"/>
                  <a:pt x="137" y="49"/>
                </a:cubicBezTo>
                <a:cubicBezTo>
                  <a:pt x="138" y="49"/>
                  <a:pt x="138" y="50"/>
                  <a:pt x="138" y="51"/>
                </a:cubicBezTo>
                <a:cubicBezTo>
                  <a:pt x="138" y="52"/>
                  <a:pt x="138" y="54"/>
                  <a:pt x="138" y="56"/>
                </a:cubicBezTo>
                <a:cubicBezTo>
                  <a:pt x="138" y="58"/>
                  <a:pt x="139" y="59"/>
                  <a:pt x="141" y="59"/>
                </a:cubicBezTo>
                <a:cubicBezTo>
                  <a:pt x="142" y="59"/>
                  <a:pt x="143" y="58"/>
                  <a:pt x="143" y="56"/>
                </a:cubicBezTo>
                <a:cubicBezTo>
                  <a:pt x="143" y="54"/>
                  <a:pt x="143" y="52"/>
                  <a:pt x="143" y="49"/>
                </a:cubicBezTo>
                <a:cubicBezTo>
                  <a:pt x="143" y="46"/>
                  <a:pt x="141" y="44"/>
                  <a:pt x="138" y="44"/>
                </a:cubicBezTo>
                <a:cubicBezTo>
                  <a:pt x="135" y="44"/>
                  <a:pt x="131" y="44"/>
                  <a:pt x="128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3"/>
                  <a:pt x="126" y="43"/>
                  <a:pt x="126" y="42"/>
                </a:cubicBezTo>
                <a:cubicBezTo>
                  <a:pt x="132" y="25"/>
                  <a:pt x="123" y="7"/>
                  <a:pt x="106" y="2"/>
                </a:cubicBezTo>
                <a:cubicBezTo>
                  <a:pt x="104" y="1"/>
                  <a:pt x="102" y="1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1" y="2"/>
                  <a:pt x="73" y="9"/>
                  <a:pt x="68" y="19"/>
                </a:cubicBezTo>
                <a:cubicBezTo>
                  <a:pt x="68" y="20"/>
                  <a:pt x="68" y="20"/>
                  <a:pt x="67" y="21"/>
                </a:cubicBezTo>
                <a:cubicBezTo>
                  <a:pt x="67" y="20"/>
                  <a:pt x="67" y="20"/>
                  <a:pt x="66" y="20"/>
                </a:cubicBezTo>
                <a:cubicBezTo>
                  <a:pt x="57" y="15"/>
                  <a:pt x="47" y="14"/>
                  <a:pt x="37" y="15"/>
                </a:cubicBezTo>
                <a:cubicBezTo>
                  <a:pt x="16" y="19"/>
                  <a:pt x="0" y="39"/>
                  <a:pt x="1" y="59"/>
                </a:cubicBezTo>
                <a:cubicBezTo>
                  <a:pt x="2" y="75"/>
                  <a:pt x="9" y="87"/>
                  <a:pt x="22" y="96"/>
                </a:cubicBezTo>
                <a:cubicBezTo>
                  <a:pt x="23" y="96"/>
                  <a:pt x="23" y="97"/>
                  <a:pt x="23" y="97"/>
                </a:cubicBezTo>
                <a:cubicBezTo>
                  <a:pt x="25" y="101"/>
                  <a:pt x="26" y="105"/>
                  <a:pt x="28" y="109"/>
                </a:cubicBezTo>
                <a:cubicBezTo>
                  <a:pt x="24" y="110"/>
                  <a:pt x="23" y="113"/>
                  <a:pt x="23" y="117"/>
                </a:cubicBezTo>
                <a:cubicBezTo>
                  <a:pt x="23" y="119"/>
                  <a:pt x="23" y="121"/>
                  <a:pt x="23" y="124"/>
                </a:cubicBezTo>
                <a:cubicBezTo>
                  <a:pt x="23" y="128"/>
                  <a:pt x="24" y="130"/>
                  <a:pt x="29" y="131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40"/>
                  <a:pt x="29" y="141"/>
                  <a:pt x="33" y="142"/>
                </a:cubicBezTo>
                <a:cubicBezTo>
                  <a:pt x="33" y="143"/>
                  <a:pt x="33" y="144"/>
                  <a:pt x="33" y="144"/>
                </a:cubicBezTo>
                <a:cubicBezTo>
                  <a:pt x="33" y="149"/>
                  <a:pt x="36" y="153"/>
                  <a:pt x="42" y="153"/>
                </a:cubicBezTo>
                <a:cubicBezTo>
                  <a:pt x="44" y="153"/>
                  <a:pt x="47" y="153"/>
                  <a:pt x="49" y="153"/>
                </a:cubicBezTo>
                <a:cubicBezTo>
                  <a:pt x="53" y="152"/>
                  <a:pt x="57" y="150"/>
                  <a:pt x="57" y="146"/>
                </a:cubicBezTo>
                <a:cubicBezTo>
                  <a:pt x="57" y="145"/>
                  <a:pt x="57" y="143"/>
                  <a:pt x="57" y="142"/>
                </a:cubicBezTo>
                <a:cubicBezTo>
                  <a:pt x="61" y="141"/>
                  <a:pt x="62" y="140"/>
                  <a:pt x="62" y="137"/>
                </a:cubicBezTo>
                <a:cubicBezTo>
                  <a:pt x="62" y="135"/>
                  <a:pt x="62" y="134"/>
                  <a:pt x="62" y="133"/>
                </a:cubicBezTo>
                <a:cubicBezTo>
                  <a:pt x="62" y="132"/>
                  <a:pt x="62" y="131"/>
                  <a:pt x="63" y="131"/>
                </a:cubicBezTo>
                <a:cubicBezTo>
                  <a:pt x="66" y="130"/>
                  <a:pt x="67" y="128"/>
                  <a:pt x="67" y="125"/>
                </a:cubicBezTo>
                <a:cubicBezTo>
                  <a:pt x="67" y="122"/>
                  <a:pt x="67" y="120"/>
                  <a:pt x="67" y="117"/>
                </a:cubicBezTo>
                <a:cubicBezTo>
                  <a:pt x="67" y="114"/>
                  <a:pt x="67" y="110"/>
                  <a:pt x="62" y="109"/>
                </a:cubicBezTo>
                <a:cubicBezTo>
                  <a:pt x="64" y="105"/>
                  <a:pt x="65" y="102"/>
                  <a:pt x="66" y="98"/>
                </a:cubicBezTo>
                <a:cubicBezTo>
                  <a:pt x="67" y="97"/>
                  <a:pt x="67" y="96"/>
                  <a:pt x="68" y="96"/>
                </a:cubicBezTo>
                <a:cubicBezTo>
                  <a:pt x="72" y="93"/>
                  <a:pt x="76" y="90"/>
                  <a:pt x="79" y="87"/>
                </a:cubicBezTo>
                <a:close/>
                <a:moveTo>
                  <a:pt x="97" y="5"/>
                </a:moveTo>
                <a:cubicBezTo>
                  <a:pt x="111" y="5"/>
                  <a:pt x="123" y="17"/>
                  <a:pt x="123" y="32"/>
                </a:cubicBezTo>
                <a:cubicBezTo>
                  <a:pt x="123" y="46"/>
                  <a:pt x="111" y="58"/>
                  <a:pt x="97" y="58"/>
                </a:cubicBezTo>
                <a:cubicBezTo>
                  <a:pt x="82" y="58"/>
                  <a:pt x="71" y="46"/>
                  <a:pt x="71" y="32"/>
                </a:cubicBezTo>
                <a:cubicBezTo>
                  <a:pt x="71" y="17"/>
                  <a:pt x="82" y="5"/>
                  <a:pt x="97" y="5"/>
                </a:cubicBezTo>
                <a:close/>
                <a:moveTo>
                  <a:pt x="60" y="100"/>
                </a:moveTo>
                <a:cubicBezTo>
                  <a:pt x="59" y="103"/>
                  <a:pt x="58" y="105"/>
                  <a:pt x="57" y="108"/>
                </a:cubicBezTo>
                <a:cubicBezTo>
                  <a:pt x="57" y="108"/>
                  <a:pt x="55" y="109"/>
                  <a:pt x="54" y="109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1"/>
                  <a:pt x="58" y="101"/>
                  <a:pt x="60" y="100"/>
                </a:cubicBezTo>
                <a:close/>
                <a:moveTo>
                  <a:pt x="54" y="63"/>
                </a:moveTo>
                <a:cubicBezTo>
                  <a:pt x="54" y="61"/>
                  <a:pt x="57" y="59"/>
                  <a:pt x="59" y="59"/>
                </a:cubicBezTo>
                <a:cubicBezTo>
                  <a:pt x="62" y="58"/>
                  <a:pt x="64" y="61"/>
                  <a:pt x="64" y="63"/>
                </a:cubicBezTo>
                <a:cubicBezTo>
                  <a:pt x="65" y="66"/>
                  <a:pt x="63" y="68"/>
                  <a:pt x="60" y="69"/>
                </a:cubicBezTo>
                <a:cubicBezTo>
                  <a:pt x="58" y="69"/>
                  <a:pt x="56" y="69"/>
                  <a:pt x="54" y="69"/>
                </a:cubicBezTo>
                <a:cubicBezTo>
                  <a:pt x="54" y="67"/>
                  <a:pt x="54" y="65"/>
                  <a:pt x="54" y="63"/>
                </a:cubicBezTo>
                <a:close/>
                <a:moveTo>
                  <a:pt x="42" y="74"/>
                </a:moveTo>
                <a:cubicBezTo>
                  <a:pt x="49" y="74"/>
                  <a:pt x="49" y="74"/>
                  <a:pt x="49" y="74"/>
                </a:cubicBezTo>
                <a:cubicBezTo>
                  <a:pt x="49" y="97"/>
                  <a:pt x="49" y="97"/>
                  <a:pt x="49" y="97"/>
                </a:cubicBezTo>
                <a:cubicBezTo>
                  <a:pt x="42" y="97"/>
                  <a:pt x="42" y="97"/>
                  <a:pt x="42" y="97"/>
                </a:cubicBezTo>
                <a:lnTo>
                  <a:pt x="42" y="74"/>
                </a:lnTo>
                <a:close/>
                <a:moveTo>
                  <a:pt x="42" y="102"/>
                </a:moveTo>
                <a:cubicBezTo>
                  <a:pt x="49" y="102"/>
                  <a:pt x="49" y="102"/>
                  <a:pt x="49" y="102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2" y="109"/>
                  <a:pt x="42" y="109"/>
                  <a:pt x="42" y="109"/>
                </a:cubicBezTo>
                <a:lnTo>
                  <a:pt x="42" y="102"/>
                </a:lnTo>
                <a:close/>
                <a:moveTo>
                  <a:pt x="33" y="69"/>
                </a:moveTo>
                <a:cubicBezTo>
                  <a:pt x="32" y="69"/>
                  <a:pt x="31" y="69"/>
                  <a:pt x="30" y="69"/>
                </a:cubicBezTo>
                <a:cubicBezTo>
                  <a:pt x="27" y="68"/>
                  <a:pt x="26" y="66"/>
                  <a:pt x="26" y="63"/>
                </a:cubicBezTo>
                <a:cubicBezTo>
                  <a:pt x="26" y="60"/>
                  <a:pt x="29" y="58"/>
                  <a:pt x="31" y="59"/>
                </a:cubicBezTo>
                <a:cubicBezTo>
                  <a:pt x="34" y="59"/>
                  <a:pt x="36" y="60"/>
                  <a:pt x="36" y="63"/>
                </a:cubicBezTo>
                <a:cubicBezTo>
                  <a:pt x="36" y="64"/>
                  <a:pt x="36" y="65"/>
                  <a:pt x="36" y="66"/>
                </a:cubicBezTo>
                <a:cubicBezTo>
                  <a:pt x="36" y="69"/>
                  <a:pt x="36" y="69"/>
                  <a:pt x="33" y="69"/>
                </a:cubicBezTo>
                <a:close/>
                <a:moveTo>
                  <a:pt x="35" y="101"/>
                </a:moveTo>
                <a:cubicBezTo>
                  <a:pt x="36" y="101"/>
                  <a:pt x="36" y="102"/>
                  <a:pt x="36" y="102"/>
                </a:cubicBezTo>
                <a:cubicBezTo>
                  <a:pt x="36" y="104"/>
                  <a:pt x="36" y="106"/>
                  <a:pt x="36" y="108"/>
                </a:cubicBezTo>
                <a:cubicBezTo>
                  <a:pt x="34" y="109"/>
                  <a:pt x="33" y="109"/>
                  <a:pt x="33" y="107"/>
                </a:cubicBezTo>
                <a:cubicBezTo>
                  <a:pt x="32" y="105"/>
                  <a:pt x="31" y="102"/>
                  <a:pt x="30" y="100"/>
                </a:cubicBezTo>
                <a:cubicBezTo>
                  <a:pt x="32" y="100"/>
                  <a:pt x="34" y="101"/>
                  <a:pt x="35" y="101"/>
                </a:cubicBezTo>
                <a:close/>
                <a:moveTo>
                  <a:pt x="52" y="144"/>
                </a:moveTo>
                <a:cubicBezTo>
                  <a:pt x="52" y="146"/>
                  <a:pt x="51" y="147"/>
                  <a:pt x="49" y="147"/>
                </a:cubicBezTo>
                <a:cubicBezTo>
                  <a:pt x="47" y="147"/>
                  <a:pt x="44" y="147"/>
                  <a:pt x="41" y="147"/>
                </a:cubicBezTo>
                <a:cubicBezTo>
                  <a:pt x="39" y="147"/>
                  <a:pt x="38" y="146"/>
                  <a:pt x="38" y="144"/>
                </a:cubicBezTo>
                <a:cubicBezTo>
                  <a:pt x="38" y="144"/>
                  <a:pt x="38" y="143"/>
                  <a:pt x="38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2" y="143"/>
                  <a:pt x="52" y="144"/>
                  <a:pt x="52" y="144"/>
                </a:cubicBezTo>
                <a:close/>
                <a:moveTo>
                  <a:pt x="60" y="126"/>
                </a:moveTo>
                <a:cubicBezTo>
                  <a:pt x="58" y="126"/>
                  <a:pt x="55" y="126"/>
                  <a:pt x="53" y="126"/>
                </a:cubicBezTo>
                <a:cubicBezTo>
                  <a:pt x="51" y="126"/>
                  <a:pt x="50" y="127"/>
                  <a:pt x="50" y="129"/>
                </a:cubicBezTo>
                <a:cubicBezTo>
                  <a:pt x="50" y="130"/>
                  <a:pt x="51" y="131"/>
                  <a:pt x="53" y="131"/>
                </a:cubicBezTo>
                <a:cubicBezTo>
                  <a:pt x="56" y="131"/>
                  <a:pt x="56" y="131"/>
                  <a:pt x="56" y="135"/>
                </a:cubicBezTo>
                <a:cubicBezTo>
                  <a:pt x="56" y="135"/>
                  <a:pt x="56" y="136"/>
                  <a:pt x="56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6" y="131"/>
                  <a:pt x="38" y="131"/>
                  <a:pt x="39" y="131"/>
                </a:cubicBezTo>
                <a:cubicBezTo>
                  <a:pt x="42" y="131"/>
                  <a:pt x="43" y="130"/>
                  <a:pt x="43" y="129"/>
                </a:cubicBezTo>
                <a:cubicBezTo>
                  <a:pt x="43" y="127"/>
                  <a:pt x="42" y="126"/>
                  <a:pt x="39" y="126"/>
                </a:cubicBezTo>
                <a:cubicBezTo>
                  <a:pt x="36" y="126"/>
                  <a:pt x="33" y="126"/>
                  <a:pt x="30" y="126"/>
                </a:cubicBezTo>
                <a:cubicBezTo>
                  <a:pt x="29" y="126"/>
                  <a:pt x="29" y="126"/>
                  <a:pt x="29" y="124"/>
                </a:cubicBezTo>
                <a:cubicBezTo>
                  <a:pt x="29" y="121"/>
                  <a:pt x="29" y="118"/>
                  <a:pt x="29" y="116"/>
                </a:cubicBezTo>
                <a:cubicBezTo>
                  <a:pt x="29" y="114"/>
                  <a:pt x="29" y="114"/>
                  <a:pt x="30" y="114"/>
                </a:cubicBezTo>
                <a:cubicBezTo>
                  <a:pt x="40" y="114"/>
                  <a:pt x="50" y="114"/>
                  <a:pt x="60" y="114"/>
                </a:cubicBezTo>
                <a:cubicBezTo>
                  <a:pt x="61" y="114"/>
                  <a:pt x="62" y="114"/>
                  <a:pt x="62" y="116"/>
                </a:cubicBezTo>
                <a:cubicBezTo>
                  <a:pt x="62" y="119"/>
                  <a:pt x="62" y="121"/>
                  <a:pt x="62" y="124"/>
                </a:cubicBezTo>
                <a:cubicBezTo>
                  <a:pt x="62" y="126"/>
                  <a:pt x="61" y="126"/>
                  <a:pt x="60" y="126"/>
                </a:cubicBezTo>
                <a:close/>
                <a:moveTo>
                  <a:pt x="160" y="119"/>
                </a:moveTo>
                <a:cubicBezTo>
                  <a:pt x="155" y="112"/>
                  <a:pt x="149" y="111"/>
                  <a:pt x="141" y="113"/>
                </a:cubicBezTo>
                <a:cubicBezTo>
                  <a:pt x="141" y="109"/>
                  <a:pt x="141" y="104"/>
                  <a:pt x="141" y="100"/>
                </a:cubicBezTo>
                <a:cubicBezTo>
                  <a:pt x="141" y="96"/>
                  <a:pt x="139" y="95"/>
                  <a:pt x="136" y="95"/>
                </a:cubicBezTo>
                <a:cubicBezTo>
                  <a:pt x="132" y="95"/>
                  <a:pt x="128" y="95"/>
                  <a:pt x="124" y="95"/>
                </a:cubicBezTo>
                <a:cubicBezTo>
                  <a:pt x="120" y="95"/>
                  <a:pt x="118" y="96"/>
                  <a:pt x="118" y="100"/>
                </a:cubicBezTo>
                <a:cubicBezTo>
                  <a:pt x="118" y="106"/>
                  <a:pt x="113" y="109"/>
                  <a:pt x="108" y="109"/>
                </a:cubicBezTo>
                <a:cubicBezTo>
                  <a:pt x="103" y="109"/>
                  <a:pt x="99" y="105"/>
                  <a:pt x="99" y="100"/>
                </a:cubicBezTo>
                <a:cubicBezTo>
                  <a:pt x="98" y="96"/>
                  <a:pt x="97" y="95"/>
                  <a:pt x="94" y="95"/>
                </a:cubicBezTo>
                <a:cubicBezTo>
                  <a:pt x="89" y="95"/>
                  <a:pt x="85" y="95"/>
                  <a:pt x="81" y="95"/>
                </a:cubicBezTo>
                <a:cubicBezTo>
                  <a:pt x="78" y="95"/>
                  <a:pt x="76" y="96"/>
                  <a:pt x="76" y="100"/>
                </a:cubicBezTo>
                <a:cubicBezTo>
                  <a:pt x="76" y="104"/>
                  <a:pt x="76" y="109"/>
                  <a:pt x="76" y="113"/>
                </a:cubicBezTo>
                <a:cubicBezTo>
                  <a:pt x="76" y="117"/>
                  <a:pt x="78" y="118"/>
                  <a:pt x="81" y="118"/>
                </a:cubicBezTo>
                <a:cubicBezTo>
                  <a:pt x="83" y="118"/>
                  <a:pt x="85" y="119"/>
                  <a:pt x="87" y="120"/>
                </a:cubicBezTo>
                <a:cubicBezTo>
                  <a:pt x="90" y="122"/>
                  <a:pt x="92" y="126"/>
                  <a:pt x="91" y="130"/>
                </a:cubicBezTo>
                <a:cubicBezTo>
                  <a:pt x="90" y="135"/>
                  <a:pt x="86" y="138"/>
                  <a:pt x="81" y="138"/>
                </a:cubicBezTo>
                <a:cubicBezTo>
                  <a:pt x="77" y="138"/>
                  <a:pt x="76" y="139"/>
                  <a:pt x="76" y="143"/>
                </a:cubicBezTo>
                <a:cubicBezTo>
                  <a:pt x="76" y="147"/>
                  <a:pt x="76" y="151"/>
                  <a:pt x="76" y="154"/>
                </a:cubicBezTo>
                <a:cubicBezTo>
                  <a:pt x="76" y="158"/>
                  <a:pt x="77" y="160"/>
                  <a:pt x="81" y="160"/>
                </a:cubicBezTo>
                <a:cubicBezTo>
                  <a:pt x="85" y="160"/>
                  <a:pt x="89" y="160"/>
                  <a:pt x="93" y="160"/>
                </a:cubicBezTo>
                <a:cubicBezTo>
                  <a:pt x="93" y="160"/>
                  <a:pt x="94" y="160"/>
                  <a:pt x="94" y="160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1" y="170"/>
                  <a:pt x="96" y="178"/>
                  <a:pt x="105" y="181"/>
                </a:cubicBezTo>
                <a:cubicBezTo>
                  <a:pt x="105" y="181"/>
                  <a:pt x="106" y="181"/>
                  <a:pt x="106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2" y="181"/>
                </a:cubicBezTo>
                <a:cubicBezTo>
                  <a:pt x="118" y="179"/>
                  <a:pt x="122" y="175"/>
                  <a:pt x="123" y="169"/>
                </a:cubicBezTo>
                <a:cubicBezTo>
                  <a:pt x="124" y="166"/>
                  <a:pt x="123" y="163"/>
                  <a:pt x="123" y="160"/>
                </a:cubicBezTo>
                <a:cubicBezTo>
                  <a:pt x="127" y="160"/>
                  <a:pt x="131" y="160"/>
                  <a:pt x="135" y="160"/>
                </a:cubicBezTo>
                <a:cubicBezTo>
                  <a:pt x="139" y="160"/>
                  <a:pt x="141" y="158"/>
                  <a:pt x="141" y="154"/>
                </a:cubicBezTo>
                <a:cubicBezTo>
                  <a:pt x="141" y="150"/>
                  <a:pt x="141" y="146"/>
                  <a:pt x="141" y="141"/>
                </a:cubicBezTo>
                <a:cubicBezTo>
                  <a:pt x="148" y="144"/>
                  <a:pt x="155" y="142"/>
                  <a:pt x="159" y="136"/>
                </a:cubicBezTo>
                <a:cubicBezTo>
                  <a:pt x="163" y="130"/>
                  <a:pt x="163" y="125"/>
                  <a:pt x="160" y="119"/>
                </a:cubicBezTo>
                <a:close/>
                <a:moveTo>
                  <a:pt x="153" y="135"/>
                </a:moveTo>
                <a:cubicBezTo>
                  <a:pt x="149" y="138"/>
                  <a:pt x="146" y="138"/>
                  <a:pt x="142" y="136"/>
                </a:cubicBezTo>
                <a:cubicBezTo>
                  <a:pt x="142" y="136"/>
                  <a:pt x="142" y="136"/>
                  <a:pt x="141" y="135"/>
                </a:cubicBezTo>
                <a:cubicBezTo>
                  <a:pt x="138" y="134"/>
                  <a:pt x="136" y="135"/>
                  <a:pt x="136" y="139"/>
                </a:cubicBezTo>
                <a:cubicBezTo>
                  <a:pt x="136" y="143"/>
                  <a:pt x="136" y="148"/>
                  <a:pt x="136" y="152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28" y="154"/>
                  <a:pt x="124" y="154"/>
                  <a:pt x="120" y="154"/>
                </a:cubicBezTo>
                <a:cubicBezTo>
                  <a:pt x="116" y="154"/>
                  <a:pt x="115" y="157"/>
                  <a:pt x="117" y="161"/>
                </a:cubicBezTo>
                <a:cubicBezTo>
                  <a:pt x="120" y="166"/>
                  <a:pt x="118" y="172"/>
                  <a:pt x="112" y="175"/>
                </a:cubicBezTo>
                <a:cubicBezTo>
                  <a:pt x="107" y="177"/>
                  <a:pt x="101" y="175"/>
                  <a:pt x="99" y="169"/>
                </a:cubicBezTo>
                <a:cubicBezTo>
                  <a:pt x="98" y="166"/>
                  <a:pt x="98" y="163"/>
                  <a:pt x="100" y="161"/>
                </a:cubicBezTo>
                <a:cubicBezTo>
                  <a:pt x="102" y="157"/>
                  <a:pt x="100" y="154"/>
                  <a:pt x="96" y="154"/>
                </a:cubicBezTo>
                <a:cubicBezTo>
                  <a:pt x="91" y="154"/>
                  <a:pt x="86" y="154"/>
                  <a:pt x="81" y="154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6" y="143"/>
                  <a:pt x="91" y="141"/>
                  <a:pt x="94" y="137"/>
                </a:cubicBezTo>
                <a:cubicBezTo>
                  <a:pt x="96" y="134"/>
                  <a:pt x="97" y="131"/>
                  <a:pt x="97" y="127"/>
                </a:cubicBezTo>
                <a:cubicBezTo>
                  <a:pt x="96" y="119"/>
                  <a:pt x="91" y="114"/>
                  <a:pt x="81" y="113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4" y="109"/>
                  <a:pt x="100" y="114"/>
                  <a:pt x="108" y="115"/>
                </a:cubicBezTo>
                <a:cubicBezTo>
                  <a:pt x="114" y="115"/>
                  <a:pt x="122" y="110"/>
                  <a:pt x="123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8"/>
                  <a:pt x="136" y="112"/>
                  <a:pt x="136" y="116"/>
                </a:cubicBezTo>
                <a:cubicBezTo>
                  <a:pt x="136" y="119"/>
                  <a:pt x="138" y="121"/>
                  <a:pt x="142" y="119"/>
                </a:cubicBezTo>
                <a:cubicBezTo>
                  <a:pt x="148" y="115"/>
                  <a:pt x="155" y="119"/>
                  <a:pt x="156" y="126"/>
                </a:cubicBezTo>
                <a:cubicBezTo>
                  <a:pt x="157" y="129"/>
                  <a:pt x="156" y="133"/>
                  <a:pt x="153" y="135"/>
                </a:cubicBezTo>
                <a:close/>
                <a:moveTo>
                  <a:pt x="92" y="44"/>
                </a:moveTo>
                <a:cubicBezTo>
                  <a:pt x="93" y="46"/>
                  <a:pt x="95" y="46"/>
                  <a:pt x="96" y="45"/>
                </a:cubicBezTo>
                <a:cubicBezTo>
                  <a:pt x="98" y="42"/>
                  <a:pt x="100" y="40"/>
                  <a:pt x="102" y="38"/>
                </a:cubicBezTo>
                <a:cubicBezTo>
                  <a:pt x="106" y="34"/>
                  <a:pt x="109" y="30"/>
                  <a:pt x="113" y="26"/>
                </a:cubicBezTo>
                <a:cubicBezTo>
                  <a:pt x="114" y="24"/>
                  <a:pt x="114" y="23"/>
                  <a:pt x="113" y="22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8" y="23"/>
                  <a:pt x="108" y="24"/>
                  <a:pt x="107" y="24"/>
                </a:cubicBezTo>
                <a:cubicBezTo>
                  <a:pt x="103" y="29"/>
                  <a:pt x="99" y="34"/>
                  <a:pt x="94" y="39"/>
                </a:cubicBezTo>
                <a:cubicBezTo>
                  <a:pt x="91" y="35"/>
                  <a:pt x="88" y="32"/>
                  <a:pt x="85" y="28"/>
                </a:cubicBezTo>
                <a:cubicBezTo>
                  <a:pt x="83" y="26"/>
                  <a:pt x="82" y="26"/>
                  <a:pt x="81" y="27"/>
                </a:cubicBezTo>
                <a:cubicBezTo>
                  <a:pt x="79" y="28"/>
                  <a:pt x="79" y="30"/>
                  <a:pt x="81" y="31"/>
                </a:cubicBezTo>
                <a:cubicBezTo>
                  <a:pt x="84" y="36"/>
                  <a:pt x="88" y="40"/>
                  <a:pt x="92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22C9827-8069-5B42-DCB1-84B5ABF687C0}"/>
              </a:ext>
            </a:extLst>
          </p:cNvPr>
          <p:cNvSpPr>
            <a:spLocks/>
          </p:cNvSpPr>
          <p:nvPr/>
        </p:nvSpPr>
        <p:spPr bwMode="auto">
          <a:xfrm rot="10800000">
            <a:off x="6520625" y="1366763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0FC76-4380-7CD6-1C69-6C0C3EDCD193}"/>
              </a:ext>
            </a:extLst>
          </p:cNvPr>
          <p:cNvSpPr txBox="1"/>
          <p:nvPr/>
        </p:nvSpPr>
        <p:spPr>
          <a:xfrm>
            <a:off x="6602379" y="1475716"/>
            <a:ext cx="4231074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6350" algn="just">
              <a:spcBef>
                <a:spcPts val="727"/>
              </a:spcBef>
            </a:pPr>
            <a:r>
              <a:rPr lang="en-GB" sz="1200" b="1">
                <a:solidFill>
                  <a:schemeClr val="bg1"/>
                </a:solidFill>
                <a:latin typeface="Work Sans" pitchFamily="2" charset="0"/>
                <a:cs typeface="Arial"/>
              </a:rPr>
              <a:t>The 2022-2026 Decarbonization Plan</a:t>
            </a: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, which includes scenarios and projects to reduce the impact on the environment, the analysis of associated risks and opportunities</a:t>
            </a:r>
            <a:r>
              <a:rPr lang="ro-RO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.</a:t>
            </a:r>
            <a:endParaRPr lang="en-US" sz="1200" i="0" u="sng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180975" marR="6350" algn="just">
              <a:spcBef>
                <a:spcPts val="600"/>
              </a:spcBef>
            </a:pPr>
            <a:r>
              <a:rPr lang="en-US" sz="1200" i="0" u="sng">
                <a:solidFill>
                  <a:schemeClr val="bg1"/>
                </a:solidFill>
                <a:latin typeface="Work Sans" pitchFamily="2" charset="0"/>
                <a:cs typeface="Arial"/>
              </a:rPr>
              <a:t>Actions taken: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Determining the carbon footprint, utilization of the "GHG Protocol Corporate Accounting and Reporting Standard" for Scope 1 and 2, and "GHG Protocol Corporate Value Chain Standard for Scope 3 emissions.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Analysis of water consumption and water stress, using the World Resource Institute Aqueduct methodology.</a:t>
            </a:r>
            <a:endParaRPr lang="ro-RO" sz="1200" i="0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Incorporating selection criteria that also use ESG elements, with the aim of establishing decarbonization targets for the supply chain in the coming years.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CDP reporting: Climate Change and Water Security.</a:t>
            </a:r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61C3A4E1-71AA-7785-7B2D-D9D9E722FC9C}"/>
              </a:ext>
            </a:extLst>
          </p:cNvPr>
          <p:cNvSpPr>
            <a:spLocks/>
          </p:cNvSpPr>
          <p:nvPr/>
        </p:nvSpPr>
        <p:spPr bwMode="auto">
          <a:xfrm>
            <a:off x="10843769" y="879752"/>
            <a:ext cx="1298432" cy="1223918"/>
          </a:xfrm>
          <a:custGeom>
            <a:avLst/>
            <a:gdLst>
              <a:gd name="T0" fmla="*/ 460 w 460"/>
              <a:gd name="T1" fmla="*/ 230 h 460"/>
              <a:gd name="T2" fmla="*/ 460 w 460"/>
              <a:gd name="T3" fmla="*/ 230 h 460"/>
              <a:gd name="T4" fmla="*/ 230 w 460"/>
              <a:gd name="T5" fmla="*/ 460 h 460"/>
              <a:gd name="T6" fmla="*/ 0 w 460"/>
              <a:gd name="T7" fmla="*/ 230 h 460"/>
              <a:gd name="T8" fmla="*/ 230 w 460"/>
              <a:gd name="T9" fmla="*/ 0 h 460"/>
              <a:gd name="T10" fmla="*/ 230 w 460"/>
              <a:gd name="T11" fmla="*/ 0 h 460"/>
              <a:gd name="T12" fmla="*/ 230 w 460"/>
              <a:gd name="T13" fmla="*/ 0 h 460"/>
              <a:gd name="T14" fmla="*/ 460 w 460"/>
              <a:gd name="T15" fmla="*/ 0 h 460"/>
              <a:gd name="T16" fmla="*/ 460 w 460"/>
              <a:gd name="T17" fmla="*/ 23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23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357"/>
                  <a:pt x="357" y="460"/>
                  <a:pt x="230" y="460"/>
                </a:cubicBezTo>
                <a:cubicBezTo>
                  <a:pt x="103" y="460"/>
                  <a:pt x="0" y="357"/>
                  <a:pt x="0" y="230"/>
                </a:cubicBezTo>
                <a:cubicBezTo>
                  <a:pt x="0" y="103"/>
                  <a:pt x="103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230"/>
                  <a:pt x="460" y="230"/>
                  <a:pt x="460" y="230"/>
                </a:cubicBez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36DD1B-A170-4D5A-4654-A1E4823C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129" y="1041552"/>
            <a:ext cx="821216" cy="81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2700000" algn="tl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89E23033-2EDD-325A-EAF8-81909614EB87}"/>
              </a:ext>
            </a:extLst>
          </p:cNvPr>
          <p:cNvSpPr>
            <a:spLocks noEditPoints="1"/>
          </p:cNvSpPr>
          <p:nvPr/>
        </p:nvSpPr>
        <p:spPr bwMode="auto">
          <a:xfrm>
            <a:off x="11384434" y="1140323"/>
            <a:ext cx="506392" cy="588067"/>
          </a:xfrm>
          <a:custGeom>
            <a:avLst/>
            <a:gdLst>
              <a:gd name="T0" fmla="*/ 72 w 170"/>
              <a:gd name="T1" fmla="*/ 189 h 198"/>
              <a:gd name="T2" fmla="*/ 127 w 170"/>
              <a:gd name="T3" fmla="*/ 21 h 198"/>
              <a:gd name="T4" fmla="*/ 120 w 170"/>
              <a:gd name="T5" fmla="*/ 29 h 198"/>
              <a:gd name="T6" fmla="*/ 47 w 170"/>
              <a:gd name="T7" fmla="*/ 18 h 198"/>
              <a:gd name="T8" fmla="*/ 54 w 170"/>
              <a:gd name="T9" fmla="*/ 26 h 198"/>
              <a:gd name="T10" fmla="*/ 82 w 170"/>
              <a:gd name="T11" fmla="*/ 11 h 198"/>
              <a:gd name="T12" fmla="*/ 73 w 170"/>
              <a:gd name="T13" fmla="*/ 118 h 198"/>
              <a:gd name="T14" fmla="*/ 42 w 170"/>
              <a:gd name="T15" fmla="*/ 95 h 198"/>
              <a:gd name="T16" fmla="*/ 53 w 170"/>
              <a:gd name="T17" fmla="*/ 126 h 198"/>
              <a:gd name="T18" fmla="*/ 37 w 170"/>
              <a:gd name="T19" fmla="*/ 112 h 198"/>
              <a:gd name="T20" fmla="*/ 13 w 170"/>
              <a:gd name="T21" fmla="*/ 69 h 198"/>
              <a:gd name="T22" fmla="*/ 21 w 170"/>
              <a:gd name="T23" fmla="*/ 127 h 198"/>
              <a:gd name="T24" fmla="*/ 45 w 170"/>
              <a:gd name="T25" fmla="*/ 163 h 198"/>
              <a:gd name="T26" fmla="*/ 78 w 170"/>
              <a:gd name="T27" fmla="*/ 174 h 198"/>
              <a:gd name="T28" fmla="*/ 74 w 170"/>
              <a:gd name="T29" fmla="*/ 171 h 198"/>
              <a:gd name="T30" fmla="*/ 50 w 170"/>
              <a:gd name="T31" fmla="*/ 161 h 198"/>
              <a:gd name="T32" fmla="*/ 24 w 170"/>
              <a:gd name="T33" fmla="*/ 124 h 198"/>
              <a:gd name="T34" fmla="*/ 8 w 170"/>
              <a:gd name="T35" fmla="*/ 76 h 198"/>
              <a:gd name="T36" fmla="*/ 20 w 170"/>
              <a:gd name="T37" fmla="*/ 92 h 198"/>
              <a:gd name="T38" fmla="*/ 50 w 170"/>
              <a:gd name="T39" fmla="*/ 132 h 198"/>
              <a:gd name="T40" fmla="*/ 43 w 170"/>
              <a:gd name="T41" fmla="*/ 108 h 198"/>
              <a:gd name="T42" fmla="*/ 47 w 170"/>
              <a:gd name="T43" fmla="*/ 101 h 198"/>
              <a:gd name="T44" fmla="*/ 77 w 170"/>
              <a:gd name="T45" fmla="*/ 139 h 198"/>
              <a:gd name="T46" fmla="*/ 109 w 170"/>
              <a:gd name="T47" fmla="*/ 198 h 198"/>
              <a:gd name="T48" fmla="*/ 100 w 170"/>
              <a:gd name="T49" fmla="*/ 189 h 198"/>
              <a:gd name="T50" fmla="*/ 127 w 170"/>
              <a:gd name="T51" fmla="*/ 172 h 198"/>
              <a:gd name="T52" fmla="*/ 168 w 170"/>
              <a:gd name="T53" fmla="*/ 73 h 198"/>
              <a:gd name="T54" fmla="*/ 148 w 170"/>
              <a:gd name="T55" fmla="*/ 89 h 198"/>
              <a:gd name="T56" fmla="*/ 118 w 170"/>
              <a:gd name="T57" fmla="*/ 129 h 198"/>
              <a:gd name="T58" fmla="*/ 132 w 170"/>
              <a:gd name="T59" fmla="*/ 111 h 198"/>
              <a:gd name="T60" fmla="*/ 120 w 170"/>
              <a:gd name="T61" fmla="*/ 98 h 198"/>
              <a:gd name="T62" fmla="*/ 89 w 170"/>
              <a:gd name="T63" fmla="*/ 139 h 198"/>
              <a:gd name="T64" fmla="*/ 127 w 170"/>
              <a:gd name="T65" fmla="*/ 162 h 198"/>
              <a:gd name="T66" fmla="*/ 151 w 170"/>
              <a:gd name="T67" fmla="*/ 127 h 198"/>
              <a:gd name="T68" fmla="*/ 168 w 170"/>
              <a:gd name="T69" fmla="*/ 73 h 198"/>
              <a:gd name="T70" fmla="*/ 147 w 170"/>
              <a:gd name="T71" fmla="*/ 124 h 198"/>
              <a:gd name="T72" fmla="*/ 122 w 170"/>
              <a:gd name="T73" fmla="*/ 160 h 198"/>
              <a:gd name="T74" fmla="*/ 96 w 170"/>
              <a:gd name="T75" fmla="*/ 164 h 198"/>
              <a:gd name="T76" fmla="*/ 118 w 170"/>
              <a:gd name="T77" fmla="*/ 106 h 198"/>
              <a:gd name="T78" fmla="*/ 130 w 170"/>
              <a:gd name="T79" fmla="*/ 107 h 198"/>
              <a:gd name="T80" fmla="*/ 113 w 170"/>
              <a:gd name="T81" fmla="*/ 131 h 198"/>
              <a:gd name="T82" fmla="*/ 140 w 170"/>
              <a:gd name="T83" fmla="*/ 113 h 198"/>
              <a:gd name="T84" fmla="*/ 161 w 170"/>
              <a:gd name="T85" fmla="*/ 74 h 198"/>
              <a:gd name="T86" fmla="*/ 92 w 170"/>
              <a:gd name="T87" fmla="*/ 111 h 198"/>
              <a:gd name="T88" fmla="*/ 99 w 170"/>
              <a:gd name="T89" fmla="*/ 86 h 198"/>
              <a:gd name="T90" fmla="*/ 84 w 170"/>
              <a:gd name="T91" fmla="*/ 17 h 198"/>
              <a:gd name="T92" fmla="*/ 68 w 170"/>
              <a:gd name="T93" fmla="*/ 83 h 198"/>
              <a:gd name="T94" fmla="*/ 76 w 170"/>
              <a:gd name="T95" fmla="*/ 110 h 198"/>
              <a:gd name="T96" fmla="*/ 88 w 170"/>
              <a:gd name="T97" fmla="*/ 115 h 198"/>
              <a:gd name="T98" fmla="*/ 70 w 170"/>
              <a:gd name="T99" fmla="*/ 79 h 198"/>
              <a:gd name="T100" fmla="*/ 114 w 170"/>
              <a:gd name="T101" fmla="*/ 44 h 198"/>
              <a:gd name="T102" fmla="*/ 95 w 170"/>
              <a:gd name="T103" fmla="*/ 95 h 198"/>
              <a:gd name="T104" fmla="*/ 88 w 170"/>
              <a:gd name="T105" fmla="*/ 64 h 198"/>
              <a:gd name="T106" fmla="*/ 95 w 170"/>
              <a:gd name="T107" fmla="*/ 52 h 198"/>
              <a:gd name="T108" fmla="*/ 76 w 170"/>
              <a:gd name="T109" fmla="*/ 55 h 198"/>
              <a:gd name="T110" fmla="*/ 83 w 170"/>
              <a:gd name="T111" fmla="*/ 93 h 198"/>
              <a:gd name="T112" fmla="*/ 75 w 170"/>
              <a:gd name="T113" fmla="*/ 87 h 198"/>
              <a:gd name="T114" fmla="*/ 94 w 170"/>
              <a:gd name="T115" fmla="*/ 10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0" h="198">
                <a:moveTo>
                  <a:pt x="37" y="171"/>
                </a:moveTo>
                <a:cubicBezTo>
                  <a:pt x="45" y="180"/>
                  <a:pt x="54" y="189"/>
                  <a:pt x="62" y="197"/>
                </a:cubicBezTo>
                <a:cubicBezTo>
                  <a:pt x="65" y="195"/>
                  <a:pt x="68" y="192"/>
                  <a:pt x="72" y="189"/>
                </a:cubicBezTo>
                <a:cubicBezTo>
                  <a:pt x="62" y="180"/>
                  <a:pt x="53" y="172"/>
                  <a:pt x="43" y="164"/>
                </a:cubicBezTo>
                <a:cubicBezTo>
                  <a:pt x="41" y="166"/>
                  <a:pt x="39" y="168"/>
                  <a:pt x="37" y="171"/>
                </a:cubicBezTo>
                <a:close/>
                <a:moveTo>
                  <a:pt x="127" y="21"/>
                </a:moveTo>
                <a:cubicBezTo>
                  <a:pt x="127" y="20"/>
                  <a:pt x="126" y="19"/>
                  <a:pt x="125" y="18"/>
                </a:cubicBezTo>
                <a:cubicBezTo>
                  <a:pt x="122" y="21"/>
                  <a:pt x="119" y="23"/>
                  <a:pt x="117" y="26"/>
                </a:cubicBezTo>
                <a:cubicBezTo>
                  <a:pt x="118" y="27"/>
                  <a:pt x="119" y="28"/>
                  <a:pt x="120" y="29"/>
                </a:cubicBezTo>
                <a:cubicBezTo>
                  <a:pt x="122" y="26"/>
                  <a:pt x="125" y="24"/>
                  <a:pt x="127" y="21"/>
                </a:cubicBezTo>
                <a:close/>
                <a:moveTo>
                  <a:pt x="54" y="26"/>
                </a:moveTo>
                <a:cubicBezTo>
                  <a:pt x="52" y="23"/>
                  <a:pt x="49" y="21"/>
                  <a:pt x="47" y="18"/>
                </a:cubicBezTo>
                <a:cubicBezTo>
                  <a:pt x="46" y="19"/>
                  <a:pt x="45" y="20"/>
                  <a:pt x="44" y="21"/>
                </a:cubicBezTo>
                <a:cubicBezTo>
                  <a:pt x="46" y="24"/>
                  <a:pt x="49" y="26"/>
                  <a:pt x="51" y="29"/>
                </a:cubicBezTo>
                <a:cubicBezTo>
                  <a:pt x="52" y="28"/>
                  <a:pt x="53" y="27"/>
                  <a:pt x="54" y="26"/>
                </a:cubicBezTo>
                <a:close/>
                <a:moveTo>
                  <a:pt x="87" y="0"/>
                </a:moveTo>
                <a:cubicBezTo>
                  <a:pt x="82" y="0"/>
                  <a:pt x="82" y="0"/>
                  <a:pt x="82" y="0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2"/>
                  <a:pt x="85" y="12"/>
                  <a:pt x="87" y="12"/>
                </a:cubicBezTo>
                <a:lnTo>
                  <a:pt x="87" y="0"/>
                </a:lnTo>
                <a:close/>
                <a:moveTo>
                  <a:pt x="73" y="118"/>
                </a:moveTo>
                <a:cubicBezTo>
                  <a:pt x="70" y="115"/>
                  <a:pt x="67" y="113"/>
                  <a:pt x="64" y="110"/>
                </a:cubicBezTo>
                <a:cubicBezTo>
                  <a:pt x="59" y="106"/>
                  <a:pt x="55" y="102"/>
                  <a:pt x="51" y="98"/>
                </a:cubicBezTo>
                <a:cubicBezTo>
                  <a:pt x="48" y="95"/>
                  <a:pt x="45" y="94"/>
                  <a:pt x="42" y="95"/>
                </a:cubicBezTo>
                <a:cubicBezTo>
                  <a:pt x="39" y="96"/>
                  <a:pt x="37" y="99"/>
                  <a:pt x="36" y="102"/>
                </a:cubicBezTo>
                <a:cubicBezTo>
                  <a:pt x="35" y="106"/>
                  <a:pt x="37" y="109"/>
                  <a:pt x="39" y="111"/>
                </a:cubicBezTo>
                <a:cubicBezTo>
                  <a:pt x="44" y="116"/>
                  <a:pt x="49" y="121"/>
                  <a:pt x="53" y="126"/>
                </a:cubicBezTo>
                <a:cubicBezTo>
                  <a:pt x="54" y="127"/>
                  <a:pt x="55" y="128"/>
                  <a:pt x="54" y="130"/>
                </a:cubicBezTo>
                <a:cubicBezTo>
                  <a:pt x="53" y="129"/>
                  <a:pt x="53" y="128"/>
                  <a:pt x="52" y="128"/>
                </a:cubicBezTo>
                <a:cubicBezTo>
                  <a:pt x="47" y="122"/>
                  <a:pt x="42" y="117"/>
                  <a:pt x="37" y="112"/>
                </a:cubicBezTo>
                <a:cubicBezTo>
                  <a:pt x="32" y="107"/>
                  <a:pt x="28" y="101"/>
                  <a:pt x="26" y="94"/>
                </a:cubicBezTo>
                <a:cubicBezTo>
                  <a:pt x="23" y="88"/>
                  <a:pt x="21" y="81"/>
                  <a:pt x="19" y="75"/>
                </a:cubicBezTo>
                <a:cubicBezTo>
                  <a:pt x="18" y="72"/>
                  <a:pt x="16" y="70"/>
                  <a:pt x="13" y="69"/>
                </a:cubicBezTo>
                <a:cubicBezTo>
                  <a:pt x="6" y="68"/>
                  <a:pt x="0" y="75"/>
                  <a:pt x="3" y="81"/>
                </a:cubicBezTo>
                <a:cubicBezTo>
                  <a:pt x="6" y="93"/>
                  <a:pt x="11" y="105"/>
                  <a:pt x="15" y="117"/>
                </a:cubicBezTo>
                <a:cubicBezTo>
                  <a:pt x="16" y="121"/>
                  <a:pt x="18" y="124"/>
                  <a:pt x="21" y="127"/>
                </a:cubicBezTo>
                <a:cubicBezTo>
                  <a:pt x="27" y="133"/>
                  <a:pt x="33" y="140"/>
                  <a:pt x="39" y="146"/>
                </a:cubicBezTo>
                <a:cubicBezTo>
                  <a:pt x="43" y="150"/>
                  <a:pt x="44" y="155"/>
                  <a:pt x="44" y="160"/>
                </a:cubicBezTo>
                <a:cubicBezTo>
                  <a:pt x="44" y="161"/>
                  <a:pt x="44" y="162"/>
                  <a:pt x="45" y="163"/>
                </a:cubicBezTo>
                <a:cubicBezTo>
                  <a:pt x="51" y="168"/>
                  <a:pt x="58" y="173"/>
                  <a:pt x="64" y="179"/>
                </a:cubicBezTo>
                <a:cubicBezTo>
                  <a:pt x="67" y="181"/>
                  <a:pt x="70" y="184"/>
                  <a:pt x="74" y="187"/>
                </a:cubicBezTo>
                <a:cubicBezTo>
                  <a:pt x="75" y="183"/>
                  <a:pt x="76" y="179"/>
                  <a:pt x="78" y="174"/>
                </a:cubicBezTo>
                <a:cubicBezTo>
                  <a:pt x="81" y="163"/>
                  <a:pt x="83" y="151"/>
                  <a:pt x="82" y="139"/>
                </a:cubicBezTo>
                <a:cubicBezTo>
                  <a:pt x="82" y="131"/>
                  <a:pt x="79" y="124"/>
                  <a:pt x="73" y="118"/>
                </a:cubicBezTo>
                <a:close/>
                <a:moveTo>
                  <a:pt x="74" y="171"/>
                </a:moveTo>
                <a:cubicBezTo>
                  <a:pt x="73" y="173"/>
                  <a:pt x="72" y="176"/>
                  <a:pt x="71" y="179"/>
                </a:cubicBezTo>
                <a:cubicBezTo>
                  <a:pt x="70" y="178"/>
                  <a:pt x="69" y="177"/>
                  <a:pt x="68" y="176"/>
                </a:cubicBezTo>
                <a:cubicBezTo>
                  <a:pt x="62" y="171"/>
                  <a:pt x="56" y="166"/>
                  <a:pt x="50" y="161"/>
                </a:cubicBezTo>
                <a:cubicBezTo>
                  <a:pt x="49" y="160"/>
                  <a:pt x="49" y="159"/>
                  <a:pt x="49" y="158"/>
                </a:cubicBezTo>
                <a:cubicBezTo>
                  <a:pt x="49" y="152"/>
                  <a:pt x="47" y="147"/>
                  <a:pt x="42" y="143"/>
                </a:cubicBezTo>
                <a:cubicBezTo>
                  <a:pt x="36" y="136"/>
                  <a:pt x="30" y="130"/>
                  <a:pt x="24" y="124"/>
                </a:cubicBezTo>
                <a:cubicBezTo>
                  <a:pt x="22" y="121"/>
                  <a:pt x="21" y="119"/>
                  <a:pt x="20" y="116"/>
                </a:cubicBezTo>
                <a:cubicBezTo>
                  <a:pt x="15" y="104"/>
                  <a:pt x="11" y="92"/>
                  <a:pt x="7" y="80"/>
                </a:cubicBezTo>
                <a:cubicBezTo>
                  <a:pt x="7" y="79"/>
                  <a:pt x="7" y="77"/>
                  <a:pt x="8" y="76"/>
                </a:cubicBezTo>
                <a:cubicBezTo>
                  <a:pt x="8" y="74"/>
                  <a:pt x="10" y="74"/>
                  <a:pt x="11" y="74"/>
                </a:cubicBezTo>
                <a:cubicBezTo>
                  <a:pt x="13" y="74"/>
                  <a:pt x="14" y="75"/>
                  <a:pt x="15" y="77"/>
                </a:cubicBezTo>
                <a:cubicBezTo>
                  <a:pt x="16" y="82"/>
                  <a:pt x="18" y="87"/>
                  <a:pt x="20" y="92"/>
                </a:cubicBezTo>
                <a:cubicBezTo>
                  <a:pt x="21" y="96"/>
                  <a:pt x="23" y="100"/>
                  <a:pt x="25" y="104"/>
                </a:cubicBezTo>
                <a:cubicBezTo>
                  <a:pt x="27" y="107"/>
                  <a:pt x="29" y="110"/>
                  <a:pt x="31" y="112"/>
                </a:cubicBezTo>
                <a:cubicBezTo>
                  <a:pt x="37" y="119"/>
                  <a:pt x="44" y="126"/>
                  <a:pt x="50" y="132"/>
                </a:cubicBezTo>
                <a:cubicBezTo>
                  <a:pt x="53" y="135"/>
                  <a:pt x="58" y="134"/>
                  <a:pt x="59" y="130"/>
                </a:cubicBezTo>
                <a:cubicBezTo>
                  <a:pt x="60" y="128"/>
                  <a:pt x="59" y="125"/>
                  <a:pt x="57" y="124"/>
                </a:cubicBezTo>
                <a:cubicBezTo>
                  <a:pt x="53" y="119"/>
                  <a:pt x="48" y="114"/>
                  <a:pt x="43" y="108"/>
                </a:cubicBezTo>
                <a:cubicBezTo>
                  <a:pt x="42" y="108"/>
                  <a:pt x="41" y="107"/>
                  <a:pt x="41" y="106"/>
                </a:cubicBezTo>
                <a:cubicBezTo>
                  <a:pt x="40" y="104"/>
                  <a:pt x="40" y="102"/>
                  <a:pt x="42" y="101"/>
                </a:cubicBezTo>
                <a:cubicBezTo>
                  <a:pt x="43" y="99"/>
                  <a:pt x="46" y="99"/>
                  <a:pt x="47" y="101"/>
                </a:cubicBezTo>
                <a:cubicBezTo>
                  <a:pt x="49" y="102"/>
                  <a:pt x="50" y="104"/>
                  <a:pt x="51" y="105"/>
                </a:cubicBezTo>
                <a:cubicBezTo>
                  <a:pt x="57" y="111"/>
                  <a:pt x="64" y="116"/>
                  <a:pt x="70" y="122"/>
                </a:cubicBezTo>
                <a:cubicBezTo>
                  <a:pt x="75" y="126"/>
                  <a:pt x="77" y="132"/>
                  <a:pt x="77" y="139"/>
                </a:cubicBezTo>
                <a:cubicBezTo>
                  <a:pt x="78" y="150"/>
                  <a:pt x="76" y="160"/>
                  <a:pt x="74" y="171"/>
                </a:cubicBezTo>
                <a:close/>
                <a:moveTo>
                  <a:pt x="100" y="189"/>
                </a:moveTo>
                <a:cubicBezTo>
                  <a:pt x="103" y="192"/>
                  <a:pt x="106" y="195"/>
                  <a:pt x="109" y="198"/>
                </a:cubicBezTo>
                <a:cubicBezTo>
                  <a:pt x="118" y="189"/>
                  <a:pt x="126" y="180"/>
                  <a:pt x="135" y="171"/>
                </a:cubicBezTo>
                <a:cubicBezTo>
                  <a:pt x="133" y="168"/>
                  <a:pt x="130" y="166"/>
                  <a:pt x="128" y="164"/>
                </a:cubicBezTo>
                <a:cubicBezTo>
                  <a:pt x="119" y="172"/>
                  <a:pt x="109" y="180"/>
                  <a:pt x="100" y="189"/>
                </a:cubicBezTo>
                <a:close/>
                <a:moveTo>
                  <a:pt x="109" y="191"/>
                </a:moveTo>
                <a:cubicBezTo>
                  <a:pt x="108" y="190"/>
                  <a:pt x="108" y="190"/>
                  <a:pt x="107" y="189"/>
                </a:cubicBezTo>
                <a:cubicBezTo>
                  <a:pt x="114" y="183"/>
                  <a:pt x="120" y="177"/>
                  <a:pt x="127" y="172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1" y="178"/>
                  <a:pt x="115" y="185"/>
                  <a:pt x="109" y="191"/>
                </a:cubicBezTo>
                <a:close/>
                <a:moveTo>
                  <a:pt x="168" y="73"/>
                </a:moveTo>
                <a:cubicBezTo>
                  <a:pt x="166" y="70"/>
                  <a:pt x="163" y="69"/>
                  <a:pt x="159" y="69"/>
                </a:cubicBezTo>
                <a:cubicBezTo>
                  <a:pt x="156" y="70"/>
                  <a:pt x="154" y="71"/>
                  <a:pt x="152" y="75"/>
                </a:cubicBezTo>
                <a:cubicBezTo>
                  <a:pt x="151" y="80"/>
                  <a:pt x="149" y="84"/>
                  <a:pt x="148" y="89"/>
                </a:cubicBezTo>
                <a:cubicBezTo>
                  <a:pt x="145" y="96"/>
                  <a:pt x="143" y="103"/>
                  <a:pt x="138" y="108"/>
                </a:cubicBezTo>
                <a:cubicBezTo>
                  <a:pt x="131" y="115"/>
                  <a:pt x="125" y="121"/>
                  <a:pt x="119" y="128"/>
                </a:cubicBezTo>
                <a:cubicBezTo>
                  <a:pt x="118" y="128"/>
                  <a:pt x="118" y="129"/>
                  <a:pt x="11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8"/>
                  <a:pt x="118" y="127"/>
                  <a:pt x="118" y="126"/>
                </a:cubicBezTo>
                <a:cubicBezTo>
                  <a:pt x="123" y="121"/>
                  <a:pt x="128" y="116"/>
                  <a:pt x="132" y="111"/>
                </a:cubicBezTo>
                <a:cubicBezTo>
                  <a:pt x="135" y="109"/>
                  <a:pt x="136" y="105"/>
                  <a:pt x="136" y="102"/>
                </a:cubicBezTo>
                <a:cubicBezTo>
                  <a:pt x="135" y="99"/>
                  <a:pt x="133" y="96"/>
                  <a:pt x="130" y="95"/>
                </a:cubicBezTo>
                <a:cubicBezTo>
                  <a:pt x="126" y="94"/>
                  <a:pt x="123" y="95"/>
                  <a:pt x="120" y="98"/>
                </a:cubicBezTo>
                <a:cubicBezTo>
                  <a:pt x="116" y="102"/>
                  <a:pt x="111" y="107"/>
                  <a:pt x="106" y="111"/>
                </a:cubicBezTo>
                <a:cubicBezTo>
                  <a:pt x="104" y="114"/>
                  <a:pt x="101" y="116"/>
                  <a:pt x="98" y="119"/>
                </a:cubicBezTo>
                <a:cubicBezTo>
                  <a:pt x="93" y="124"/>
                  <a:pt x="90" y="131"/>
                  <a:pt x="89" y="139"/>
                </a:cubicBezTo>
                <a:cubicBezTo>
                  <a:pt x="88" y="156"/>
                  <a:pt x="93" y="171"/>
                  <a:pt x="98" y="187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08" y="179"/>
                  <a:pt x="117" y="171"/>
                  <a:pt x="127" y="162"/>
                </a:cubicBezTo>
                <a:cubicBezTo>
                  <a:pt x="127" y="162"/>
                  <a:pt x="127" y="161"/>
                  <a:pt x="127" y="160"/>
                </a:cubicBezTo>
                <a:cubicBezTo>
                  <a:pt x="127" y="155"/>
                  <a:pt x="129" y="150"/>
                  <a:pt x="133" y="146"/>
                </a:cubicBezTo>
                <a:cubicBezTo>
                  <a:pt x="139" y="140"/>
                  <a:pt x="145" y="133"/>
                  <a:pt x="151" y="127"/>
                </a:cubicBezTo>
                <a:cubicBezTo>
                  <a:pt x="153" y="124"/>
                  <a:pt x="155" y="121"/>
                  <a:pt x="156" y="118"/>
                </a:cubicBezTo>
                <a:cubicBezTo>
                  <a:pt x="161" y="106"/>
                  <a:pt x="165" y="94"/>
                  <a:pt x="169" y="82"/>
                </a:cubicBezTo>
                <a:cubicBezTo>
                  <a:pt x="170" y="79"/>
                  <a:pt x="169" y="76"/>
                  <a:pt x="168" y="73"/>
                </a:cubicBezTo>
                <a:close/>
                <a:moveTo>
                  <a:pt x="164" y="80"/>
                </a:moveTo>
                <a:cubicBezTo>
                  <a:pt x="160" y="92"/>
                  <a:pt x="156" y="104"/>
                  <a:pt x="152" y="116"/>
                </a:cubicBezTo>
                <a:cubicBezTo>
                  <a:pt x="151" y="119"/>
                  <a:pt x="149" y="121"/>
                  <a:pt x="147" y="124"/>
                </a:cubicBezTo>
                <a:cubicBezTo>
                  <a:pt x="141" y="130"/>
                  <a:pt x="135" y="136"/>
                  <a:pt x="129" y="143"/>
                </a:cubicBezTo>
                <a:cubicBezTo>
                  <a:pt x="125" y="147"/>
                  <a:pt x="123" y="152"/>
                  <a:pt x="123" y="158"/>
                </a:cubicBezTo>
                <a:cubicBezTo>
                  <a:pt x="123" y="159"/>
                  <a:pt x="122" y="160"/>
                  <a:pt x="122" y="160"/>
                </a:cubicBezTo>
                <a:cubicBezTo>
                  <a:pt x="115" y="166"/>
                  <a:pt x="108" y="172"/>
                  <a:pt x="101" y="178"/>
                </a:cubicBezTo>
                <a:cubicBezTo>
                  <a:pt x="101" y="178"/>
                  <a:pt x="101" y="178"/>
                  <a:pt x="100" y="179"/>
                </a:cubicBezTo>
                <a:cubicBezTo>
                  <a:pt x="99" y="174"/>
                  <a:pt x="97" y="169"/>
                  <a:pt x="96" y="164"/>
                </a:cubicBezTo>
                <a:cubicBezTo>
                  <a:pt x="95" y="156"/>
                  <a:pt x="93" y="148"/>
                  <a:pt x="94" y="139"/>
                </a:cubicBezTo>
                <a:cubicBezTo>
                  <a:pt x="95" y="133"/>
                  <a:pt x="97" y="127"/>
                  <a:pt x="102" y="122"/>
                </a:cubicBezTo>
                <a:cubicBezTo>
                  <a:pt x="107" y="117"/>
                  <a:pt x="113" y="112"/>
                  <a:pt x="118" y="106"/>
                </a:cubicBezTo>
                <a:cubicBezTo>
                  <a:pt x="120" y="105"/>
                  <a:pt x="122" y="103"/>
                  <a:pt x="124" y="101"/>
                </a:cubicBezTo>
                <a:cubicBezTo>
                  <a:pt x="126" y="100"/>
                  <a:pt x="128" y="99"/>
                  <a:pt x="130" y="101"/>
                </a:cubicBezTo>
                <a:cubicBezTo>
                  <a:pt x="131" y="102"/>
                  <a:pt x="132" y="105"/>
                  <a:pt x="130" y="107"/>
                </a:cubicBezTo>
                <a:cubicBezTo>
                  <a:pt x="127" y="110"/>
                  <a:pt x="124" y="113"/>
                  <a:pt x="121" y="116"/>
                </a:cubicBezTo>
                <a:cubicBezTo>
                  <a:pt x="119" y="119"/>
                  <a:pt x="116" y="121"/>
                  <a:pt x="114" y="124"/>
                </a:cubicBezTo>
                <a:cubicBezTo>
                  <a:pt x="112" y="126"/>
                  <a:pt x="112" y="129"/>
                  <a:pt x="113" y="131"/>
                </a:cubicBezTo>
                <a:cubicBezTo>
                  <a:pt x="114" y="133"/>
                  <a:pt x="116" y="134"/>
                  <a:pt x="118" y="134"/>
                </a:cubicBezTo>
                <a:cubicBezTo>
                  <a:pt x="119" y="134"/>
                  <a:pt x="120" y="133"/>
                  <a:pt x="121" y="132"/>
                </a:cubicBezTo>
                <a:cubicBezTo>
                  <a:pt x="128" y="126"/>
                  <a:pt x="134" y="119"/>
                  <a:pt x="140" y="113"/>
                </a:cubicBezTo>
                <a:cubicBezTo>
                  <a:pt x="146" y="107"/>
                  <a:pt x="149" y="99"/>
                  <a:pt x="152" y="91"/>
                </a:cubicBezTo>
                <a:cubicBezTo>
                  <a:pt x="154" y="86"/>
                  <a:pt x="155" y="82"/>
                  <a:pt x="157" y="77"/>
                </a:cubicBezTo>
                <a:cubicBezTo>
                  <a:pt x="158" y="75"/>
                  <a:pt x="159" y="74"/>
                  <a:pt x="161" y="74"/>
                </a:cubicBezTo>
                <a:cubicBezTo>
                  <a:pt x="163" y="75"/>
                  <a:pt x="165" y="77"/>
                  <a:pt x="165" y="79"/>
                </a:cubicBezTo>
                <a:cubicBezTo>
                  <a:pt x="165" y="80"/>
                  <a:pt x="164" y="80"/>
                  <a:pt x="164" y="80"/>
                </a:cubicBezTo>
                <a:close/>
                <a:moveTo>
                  <a:pt x="92" y="111"/>
                </a:moveTo>
                <a:cubicBezTo>
                  <a:pt x="92" y="111"/>
                  <a:pt x="93" y="110"/>
                  <a:pt x="94" y="110"/>
                </a:cubicBezTo>
                <a:cubicBezTo>
                  <a:pt x="97" y="107"/>
                  <a:pt x="99" y="104"/>
                  <a:pt x="99" y="99"/>
                </a:cubicBezTo>
                <a:cubicBezTo>
                  <a:pt x="99" y="95"/>
                  <a:pt x="99" y="91"/>
                  <a:pt x="99" y="86"/>
                </a:cubicBezTo>
                <a:cubicBezTo>
                  <a:pt x="99" y="85"/>
                  <a:pt x="100" y="84"/>
                  <a:pt x="101" y="83"/>
                </a:cubicBezTo>
                <a:cubicBezTo>
                  <a:pt x="116" y="76"/>
                  <a:pt x="123" y="59"/>
                  <a:pt x="119" y="44"/>
                </a:cubicBezTo>
                <a:cubicBezTo>
                  <a:pt x="115" y="28"/>
                  <a:pt x="101" y="17"/>
                  <a:pt x="84" y="17"/>
                </a:cubicBezTo>
                <a:cubicBezTo>
                  <a:pt x="84" y="17"/>
                  <a:pt x="83" y="17"/>
                  <a:pt x="82" y="17"/>
                </a:cubicBezTo>
                <a:cubicBezTo>
                  <a:pt x="64" y="18"/>
                  <a:pt x="50" y="34"/>
                  <a:pt x="49" y="51"/>
                </a:cubicBezTo>
                <a:cubicBezTo>
                  <a:pt x="49" y="66"/>
                  <a:pt x="56" y="76"/>
                  <a:pt x="68" y="83"/>
                </a:cubicBezTo>
                <a:cubicBezTo>
                  <a:pt x="69" y="84"/>
                  <a:pt x="70" y="85"/>
                  <a:pt x="70" y="86"/>
                </a:cubicBezTo>
                <a:cubicBezTo>
                  <a:pt x="70" y="91"/>
                  <a:pt x="70" y="95"/>
                  <a:pt x="70" y="99"/>
                </a:cubicBezTo>
                <a:cubicBezTo>
                  <a:pt x="70" y="104"/>
                  <a:pt x="72" y="108"/>
                  <a:pt x="76" y="110"/>
                </a:cubicBezTo>
                <a:cubicBezTo>
                  <a:pt x="78" y="111"/>
                  <a:pt x="79" y="111"/>
                  <a:pt x="80" y="113"/>
                </a:cubicBezTo>
                <a:cubicBezTo>
                  <a:pt x="80" y="114"/>
                  <a:pt x="82" y="115"/>
                  <a:pt x="83" y="115"/>
                </a:cubicBezTo>
                <a:cubicBezTo>
                  <a:pt x="85" y="115"/>
                  <a:pt x="87" y="115"/>
                  <a:pt x="88" y="115"/>
                </a:cubicBezTo>
                <a:cubicBezTo>
                  <a:pt x="90" y="115"/>
                  <a:pt x="92" y="113"/>
                  <a:pt x="92" y="111"/>
                </a:cubicBezTo>
                <a:close/>
                <a:moveTo>
                  <a:pt x="75" y="87"/>
                </a:moveTo>
                <a:cubicBezTo>
                  <a:pt x="75" y="83"/>
                  <a:pt x="74" y="81"/>
                  <a:pt x="70" y="79"/>
                </a:cubicBezTo>
                <a:cubicBezTo>
                  <a:pt x="58" y="73"/>
                  <a:pt x="52" y="59"/>
                  <a:pt x="55" y="47"/>
                </a:cubicBezTo>
                <a:cubicBezTo>
                  <a:pt x="57" y="34"/>
                  <a:pt x="68" y="24"/>
                  <a:pt x="80" y="22"/>
                </a:cubicBezTo>
                <a:cubicBezTo>
                  <a:pt x="95" y="20"/>
                  <a:pt x="110" y="29"/>
                  <a:pt x="114" y="44"/>
                </a:cubicBezTo>
                <a:cubicBezTo>
                  <a:pt x="118" y="59"/>
                  <a:pt x="111" y="74"/>
                  <a:pt x="96" y="80"/>
                </a:cubicBezTo>
                <a:cubicBezTo>
                  <a:pt x="95" y="81"/>
                  <a:pt x="94" y="82"/>
                  <a:pt x="95" y="83"/>
                </a:cubicBezTo>
                <a:cubicBezTo>
                  <a:pt x="95" y="87"/>
                  <a:pt x="95" y="91"/>
                  <a:pt x="95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4"/>
                  <a:pt x="88" y="94"/>
                  <a:pt x="88" y="93"/>
                </a:cubicBezTo>
                <a:cubicBezTo>
                  <a:pt x="88" y="83"/>
                  <a:pt x="88" y="74"/>
                  <a:pt x="88" y="64"/>
                </a:cubicBezTo>
                <a:cubicBezTo>
                  <a:pt x="88" y="63"/>
                  <a:pt x="88" y="62"/>
                  <a:pt x="90" y="61"/>
                </a:cubicBezTo>
                <a:cubicBezTo>
                  <a:pt x="93" y="60"/>
                  <a:pt x="95" y="58"/>
                  <a:pt x="98" y="56"/>
                </a:cubicBezTo>
                <a:cubicBezTo>
                  <a:pt x="97" y="54"/>
                  <a:pt x="96" y="53"/>
                  <a:pt x="95" y="52"/>
                </a:cubicBezTo>
                <a:cubicBezTo>
                  <a:pt x="92" y="54"/>
                  <a:pt x="89" y="56"/>
                  <a:pt x="86" y="58"/>
                </a:cubicBezTo>
                <a:cubicBezTo>
                  <a:pt x="84" y="56"/>
                  <a:pt x="82" y="54"/>
                  <a:pt x="80" y="52"/>
                </a:cubicBezTo>
                <a:cubicBezTo>
                  <a:pt x="79" y="53"/>
                  <a:pt x="78" y="54"/>
                  <a:pt x="76" y="55"/>
                </a:cubicBezTo>
                <a:cubicBezTo>
                  <a:pt x="78" y="57"/>
                  <a:pt x="80" y="59"/>
                  <a:pt x="82" y="61"/>
                </a:cubicBezTo>
                <a:cubicBezTo>
                  <a:pt x="83" y="62"/>
                  <a:pt x="83" y="63"/>
                  <a:pt x="83" y="64"/>
                </a:cubicBezTo>
                <a:cubicBezTo>
                  <a:pt x="83" y="74"/>
                  <a:pt x="83" y="83"/>
                  <a:pt x="83" y="93"/>
                </a:cubicBezTo>
                <a:cubicBezTo>
                  <a:pt x="83" y="94"/>
                  <a:pt x="83" y="94"/>
                  <a:pt x="83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2"/>
                  <a:pt x="74" y="90"/>
                  <a:pt x="75" y="87"/>
                </a:cubicBezTo>
                <a:close/>
                <a:moveTo>
                  <a:pt x="80" y="106"/>
                </a:moveTo>
                <a:cubicBezTo>
                  <a:pt x="77" y="106"/>
                  <a:pt x="75" y="103"/>
                  <a:pt x="75" y="100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5" y="103"/>
                  <a:pt x="92" y="106"/>
                  <a:pt x="89" y="106"/>
                </a:cubicBezTo>
                <a:cubicBezTo>
                  <a:pt x="86" y="106"/>
                  <a:pt x="83" y="106"/>
                  <a:pt x="80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986C7DCA-9FB8-8E59-6869-350AC0729B34}"/>
              </a:ext>
            </a:extLst>
          </p:cNvPr>
          <p:cNvSpPr txBox="1">
            <a:spLocks/>
          </p:cNvSpPr>
          <p:nvPr/>
        </p:nvSpPr>
        <p:spPr>
          <a:xfrm>
            <a:off x="459188" y="296869"/>
            <a:ext cx="10708921" cy="50411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latin typeface="Montserrat" panose="00000500000000000000" pitchFamily="50" charset="0"/>
              </a:rPr>
              <a:t>2022 - 2026 Sustainability Strategy</a:t>
            </a:r>
            <a:endParaRPr lang="en-US" sz="3200">
              <a:solidFill>
                <a:srgbClr val="2F6EBA"/>
              </a:solidFill>
              <a:latin typeface="Mont Heavy DEMO" panose="00000A00000000000000" pitchFamily="50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4601265-8D88-90B9-CC9F-9DDDF1235A8F}"/>
              </a:ext>
            </a:extLst>
          </p:cNvPr>
          <p:cNvSpPr txBox="1"/>
          <p:nvPr/>
        </p:nvSpPr>
        <p:spPr>
          <a:xfrm>
            <a:off x="794302" y="2139336"/>
            <a:ext cx="5426717" cy="7207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/>
            <a:r>
              <a:rPr lang="en-GB" sz="1200" b="1">
                <a:solidFill>
                  <a:srgbClr val="00599A"/>
                </a:solidFill>
                <a:latin typeface="Work Sans" pitchFamily="2" charset="0"/>
                <a:cs typeface="Arial"/>
              </a:rPr>
              <a:t>We believe in the sustainable development of our business, and we want to be an example in terms of social and environmental responsibility.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F3EA7C89-16AF-284E-D8F4-33E874E6181B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22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1450748-2823-E7CD-E209-9C4CA9B99FD2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30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A8105B4-172C-CCA5-8B57-91BD5C79CDC7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10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</a:t>
            </a:r>
            <a:r>
              <a:rPr lang="ro-RO" sz="3200" b="1">
                <a:latin typeface="Montserrat" panose="00000500000000000000" pitchFamily="50" charset="0"/>
              </a:rPr>
              <a:t> </a:t>
            </a:r>
            <a:r>
              <a:rPr lang="en-GB" sz="3200" b="1">
                <a:latin typeface="Montserrat" panose="00000500000000000000" pitchFamily="50" charset="0"/>
              </a:rPr>
              <a:t>Strategy </a:t>
            </a:r>
            <a:r>
              <a:rPr lang="ro-RO" sz="3200" b="1">
                <a:latin typeface="Montserrat" panose="00000500000000000000" pitchFamily="50" charset="0"/>
              </a:rPr>
              <a:t>- Environment </a:t>
            </a:r>
          </a:p>
          <a:p>
            <a:pPr>
              <a:lnSpc>
                <a:spcPts val="4000"/>
              </a:lnSpc>
            </a:pP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BDC81E85-37E9-8D4E-F4A2-C16B961BA8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5646C-D458-8A17-778A-347C181B4932}"/>
              </a:ext>
            </a:extLst>
          </p:cNvPr>
          <p:cNvGrpSpPr/>
          <p:nvPr/>
        </p:nvGrpSpPr>
        <p:grpSpPr>
          <a:xfrm>
            <a:off x="6661918" y="827968"/>
            <a:ext cx="4115289" cy="497077"/>
            <a:chOff x="6863999" y="1516756"/>
            <a:chExt cx="4115289" cy="49707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9991482-D9B1-AE1A-C86C-B871E8F77470}"/>
                </a:ext>
              </a:extLst>
            </p:cNvPr>
            <p:cNvSpPr/>
            <p:nvPr/>
          </p:nvSpPr>
          <p:spPr>
            <a:xfrm>
              <a:off x="6863999" y="1516756"/>
              <a:ext cx="4115289" cy="48889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BA659"/>
                </a:gs>
                <a:gs pos="79000">
                  <a:srgbClr val="F8C45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A9BF22-3015-1F87-C119-2C5BFFDF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8018" y="1528460"/>
              <a:ext cx="519912" cy="485373"/>
            </a:xfrm>
            <a:prstGeom prst="ellipse">
              <a:avLst/>
            </a:prstGeom>
            <a:solidFill>
              <a:srgbClr val="2F6E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4589E80-9AA7-4B90-FCE0-6B2437BD4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5079" y="1609148"/>
              <a:ext cx="300703" cy="32047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464312" y="1973923"/>
            <a:ext cx="4008209" cy="44935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spcBef>
                <a:spcPts val="600"/>
              </a:spcBef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Greenhouse gas emissions GHG 2021: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1: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24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,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562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3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2 market based: 2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,112.4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2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location-based: 2,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601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7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3 capital goods, purchased goods and services, waste, and business travel: 10,162.6 metric tons of CO2e</a:t>
            </a: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53% of the electrical energy consumed comes from renewable sources.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 2022 we invested EUR 220,000 in the first photovoltaic plant, with 560 panels, and a combined capacity of 230 Kw.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r>
              <a:rPr lang="en-GB" sz="1100" b="1">
                <a:solidFill>
                  <a:schemeClr val="bg1"/>
                </a:solidFill>
                <a:effectLst/>
                <a:latin typeface="Work Sans" pitchFamily="2" charset="0"/>
              </a:rPr>
              <a:t>89.7% of the total water consumption comes from the public network and is potable</a:t>
            </a:r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, 10.3% comes from drilled wells and complies with the legislation in force.</a:t>
            </a: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We have implemented the </a:t>
            </a:r>
            <a:r>
              <a:rPr lang="en-GB" sz="1100" b="1">
                <a:solidFill>
                  <a:schemeClr val="bg1"/>
                </a:solidFill>
                <a:effectLst/>
                <a:latin typeface="Work Sans" pitchFamily="2" charset="0"/>
              </a:rPr>
              <a:t>Program to prevent and reduce the amount of waste </a:t>
            </a:r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generated in accordance with legal requirements, as well as the selective collection in the workplaces.</a:t>
            </a: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5763491" y="1380974"/>
            <a:ext cx="5700394" cy="50372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spcBef>
                <a:spcPts val="600"/>
              </a:spcBef>
              <a:buClr>
                <a:srgbClr val="000000"/>
              </a:buClr>
            </a:pPr>
            <a:r>
              <a:rPr lang="en-GB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Our main target: -10% greenhouse gas emissions in the strategic period, with 2021 as </a:t>
            </a:r>
            <a:r>
              <a:rPr lang="ro-RO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the </a:t>
            </a:r>
            <a:r>
              <a:rPr lang="en-GB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reference year.</a:t>
            </a:r>
          </a:p>
          <a:p>
            <a:pPr lvl="0" algn="just"/>
            <a:r>
              <a:rPr lang="en-GB" sz="1100">
                <a:effectLst/>
                <a:latin typeface="Work Sans" pitchFamily="2" charset="0"/>
              </a:rPr>
              <a:t>Along with the actions included in the Decarbonization Plan, we will also continue the projects started in the last two years:</a:t>
            </a:r>
          </a:p>
          <a:p>
            <a:pPr lvl="0" algn="just"/>
            <a:endParaRPr lang="en-GB" sz="1100">
              <a:effectLst/>
              <a:latin typeface="Work Sans" pitchFamily="2" charset="0"/>
            </a:endParaRPr>
          </a:p>
          <a:p>
            <a:pPr lvl="0" algn="just"/>
            <a:r>
              <a:rPr lang="en-GB" sz="1100">
                <a:latin typeface="Work Sans" pitchFamily="2" charset="0"/>
              </a:rPr>
              <a:t>Gradually bringing the fleet to the Euro 6 standard and replacing cars equipped with petrol and diesel engines with cars equipped with alternative propulsion engines, LPG or Hybrid. In the period 2021-2022, more than 65 vehicles equipped with LPG or hybrid engines were purchased.</a:t>
            </a:r>
          </a:p>
          <a:p>
            <a:pPr lvl="0" algn="just"/>
            <a:endParaRPr lang="en-GB" sz="1100">
              <a:latin typeface="Work Sans" pitchFamily="2" charset="0"/>
            </a:endParaRPr>
          </a:p>
          <a:p>
            <a:pPr lvl="0" algn="just"/>
            <a:r>
              <a:rPr lang="en-GB" sz="1100">
                <a:effectLst/>
                <a:latin typeface="Work Sans" pitchFamily="2" charset="0"/>
              </a:rPr>
              <a:t>In 2023, we anticipate the purchase of over 80 LPG or Hybrid vehicles. During the same year, we will purchase over 100 vehicles equipped with Euro 6 engines.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Investment in: 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Complex logistic solutions, with automation systems and modern order preparation techniques;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Roll containers; 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Expansions of the automatization Pick by Light and Pick by Voice implementation; 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Mobile shelves in frozen warehouses;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ERP, TMS systems;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Digitization of operational systems;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Semi-automatic wrappers;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LED lighting;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Li-Ion equipment, including in cold store warehouses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Reducing the amount of paper used through digitization, simultaneously with the expansion of the use of recycled paper.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Introducing sustainability principles into the procurement process.</a:t>
            </a:r>
          </a:p>
          <a:p>
            <a:pPr marL="0" lvl="0" indent="0" algn="just">
              <a:spcBef>
                <a:spcPts val="400"/>
              </a:spcBef>
              <a:buClr>
                <a:srgbClr val="000000"/>
              </a:buClr>
              <a:buNone/>
            </a:pPr>
            <a:r>
              <a:rPr lang="en-GB" sz="1000" b="1" u="none" strike="noStrike" noProof="0">
                <a:solidFill>
                  <a:srgbClr val="003366"/>
                </a:solidFill>
                <a:effectLst/>
                <a:latin typeface="Work Sans" pitchFamily="2" charset="0"/>
              </a:rPr>
              <a:t>      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5917E2-F5CF-8E29-A6B8-2794250271F4}"/>
              </a:ext>
            </a:extLst>
          </p:cNvPr>
          <p:cNvSpPr txBox="1"/>
          <p:nvPr/>
        </p:nvSpPr>
        <p:spPr>
          <a:xfrm>
            <a:off x="1582402" y="1429238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CF7450-D9E5-BEAC-E14D-3412B87A2F97}"/>
              </a:ext>
            </a:extLst>
          </p:cNvPr>
          <p:cNvSpPr txBox="1"/>
          <p:nvPr/>
        </p:nvSpPr>
        <p:spPr>
          <a:xfrm>
            <a:off x="7804639" y="736997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DB2AA2-D173-03A4-C735-8163FEF2BCB3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23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C89501A-7B6F-3822-8365-1F0B63FA2779}"/>
              </a:ext>
            </a:extLst>
          </p:cNvPr>
          <p:cNvSpPr txBox="1"/>
          <p:nvPr/>
        </p:nvSpPr>
        <p:spPr>
          <a:xfrm>
            <a:off x="574422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35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3C16ADEA-4D6F-9262-DA4F-6D94D69C31C4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 Strategy</a:t>
            </a:r>
            <a:r>
              <a:rPr lang="ro-RO" sz="3200" b="1">
                <a:latin typeface="Montserrat" panose="00000500000000000000" pitchFamily="50" charset="0"/>
              </a:rPr>
              <a:t> - Social</a:t>
            </a: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BDC81E85-37E9-8D4E-F4A2-C16B961BA8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991482-D9B1-AE1A-C86C-B871E8F77470}"/>
              </a:ext>
            </a:extLst>
          </p:cNvPr>
          <p:cNvSpPr/>
          <p:nvPr/>
        </p:nvSpPr>
        <p:spPr>
          <a:xfrm>
            <a:off x="6736209" y="1556546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A9BF22-3015-1F87-C119-2C5BFFDF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209" y="1560066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0" y="1908732"/>
            <a:ext cx="5011837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s-ES" sz="1100" b="1" u="none" strike="noStrike" noProof="0" err="1">
                <a:solidFill>
                  <a:schemeClr val="bg1"/>
                </a:solidFill>
                <a:effectLst/>
                <a:latin typeface="Work Sans" pitchFamily="2" charset="0"/>
              </a:rPr>
              <a:t>Occupational</a:t>
            </a:r>
            <a:r>
              <a:rPr lang="es-ES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  <a:r>
              <a:rPr lang="es-ES" sz="1100" b="1" u="none" strike="noStrike" noProof="0" err="1">
                <a:solidFill>
                  <a:schemeClr val="bg1"/>
                </a:solidFill>
                <a:effectLst/>
                <a:latin typeface="Work Sans" pitchFamily="2" charset="0"/>
              </a:rPr>
              <a:t>health</a:t>
            </a:r>
            <a:r>
              <a:rPr lang="es-ES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and safety</a:t>
            </a:r>
          </a:p>
          <a:p>
            <a:pPr marL="0" marR="0" lv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en-US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We kept approx. 3000 jobs, respecting the specific legislation, paying the related taxes and fees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Safe and fairly remunerated jobs, specific periodic training, instructions and personal protective equipment (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PPE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)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Maintaining reduced the job related accidents in 2022 compared to 2021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0" marR="0" lvl="0" indent="0" algn="l">
              <a:lnSpc>
                <a:spcPct val="100000"/>
              </a:lnSpc>
              <a:buClr>
                <a:srgbClr val="000000"/>
              </a:buClr>
              <a:buNone/>
            </a:pPr>
            <a:r>
              <a:rPr lang="en-GB" sz="1100" b="1">
                <a:solidFill>
                  <a:schemeClr val="bg1"/>
                </a:solidFill>
                <a:effectLst/>
                <a:latin typeface="Work Sans" pitchFamily="2" charset="0"/>
              </a:rPr>
              <a:t>Training, development and business resilience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Training and development programs &gt; +4000 hours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Internal management programs prepare 65 leaders for the rapidly changing market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Partnership with the Ploiesti Oil and Gas University for internships and scholarships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Increase in the number of women employed 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(39.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48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% women </a:t>
            </a: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in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H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1 2023 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compared to 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39.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42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% </a:t>
            </a: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in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H1 </a:t>
            </a:r>
            <a:r>
              <a:rPr lang="en-US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2022)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US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Extra-salary benefits and private medical clinic subscription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Direct contribution of over RON 17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m. 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per year to the Health Insurance Fund (CNAS)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GB" sz="1100" b="1">
                <a:solidFill>
                  <a:schemeClr val="bg1"/>
                </a:solidFill>
                <a:latin typeface="Work Sans" pitchFamily="2" charset="0"/>
              </a:rPr>
              <a:t>Communities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Donations and sponsorships in partnership with Ploiesti City Hall and Prahova Community Foundation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.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Volunteering and donating &gt; Habitat for Humanity &gt; building homes for underprivileged families​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.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6203093" y="2058608"/>
            <a:ext cx="50705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n-GB" sz="1100" u="none" strike="noStrike">
                <a:solidFill>
                  <a:schemeClr val="tx1"/>
                </a:solidFill>
                <a:effectLst/>
                <a:latin typeface="Work Sans" pitchFamily="2" charset="0"/>
              </a:rPr>
              <a:t>In the following 5 years we will focus our efforts on:</a:t>
            </a:r>
          </a:p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it-IT" sz="1100" u="none" strike="noStrike">
              <a:solidFill>
                <a:schemeClr val="tx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Occupational</a:t>
            </a:r>
            <a:r>
              <a:rPr lang="es-ES" sz="1100" b="1">
                <a:solidFill>
                  <a:srgbClr val="2F6EBA"/>
                </a:solidFill>
                <a:latin typeface="Work Sans" pitchFamily="2" charset="0"/>
              </a:rPr>
              <a:t> safety and </a:t>
            </a: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health</a:t>
            </a:r>
            <a:endParaRPr lang="es-ES" sz="1100" b="1">
              <a:solidFill>
                <a:srgbClr val="2F6EBA"/>
              </a:solidFill>
              <a:latin typeface="Work Sans" pitchFamily="2" charset="0"/>
            </a:endParaRP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"Safe Working Practices" Internal Guide for employees and subcontractors;</a:t>
            </a: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Risk assessment for all functions and the development of their control methods;</a:t>
            </a: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Implementation of an integrated health, safety and social environment management system (HS-ESMS).</a:t>
            </a:r>
          </a:p>
          <a:p>
            <a:pPr marR="0" lv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Training, development and business resilience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Performance management system that also contains elements of sustainability – pending implementation;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Increasing the number of participants in internal training courses, diversifying the training offer and learning methods;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Continuous training programs for leaders;</a:t>
            </a:r>
          </a:p>
          <a:p>
            <a:pPr marR="0" lv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Community</a:t>
            </a:r>
            <a:r>
              <a:rPr lang="es-ES" sz="1100" b="1">
                <a:solidFill>
                  <a:srgbClr val="2F6EBA"/>
                </a:solidFill>
                <a:latin typeface="Work Sans" pitchFamily="2" charset="0"/>
              </a:rPr>
              <a:t> </a:t>
            </a:r>
          </a:p>
          <a:p>
            <a:pPr marL="354330" lvl="0" indent="-17145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Continuation of donation and sponsorship actions;</a:t>
            </a:r>
          </a:p>
          <a:p>
            <a:pPr marL="354330" lvl="0" indent="-17145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Volunteering program for AQUILA employees in support of the local </a:t>
            </a:r>
            <a:r>
              <a:rPr lang="en-GB" sz="1100" b="0" i="0" u="none" strike="noStrike" noProof="0" err="1">
                <a:solidFill>
                  <a:schemeClr val="tx1"/>
                </a:solidFill>
                <a:effectLst/>
                <a:latin typeface="Work Sans" pitchFamily="2" charset="0"/>
              </a:rPr>
              <a:t>communit</a:t>
            </a:r>
            <a:r>
              <a:rPr lang="ro-RO" sz="1100">
                <a:latin typeface="Work Sans" pitchFamily="2" charset="0"/>
              </a:rPr>
              <a:t>y;</a:t>
            </a:r>
            <a:endParaRPr lang="en-GB" sz="1100" b="1" u="none" strike="noStrike" noProof="0">
              <a:solidFill>
                <a:srgbClr val="003366"/>
              </a:solidFill>
              <a:effectLst/>
              <a:latin typeface="Work Sans" pitchFamily="2" charset="0"/>
            </a:endParaRP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762C73FE-8BC3-EC68-92E1-A955E7C1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42981" y="1646104"/>
            <a:ext cx="306368" cy="32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6A4C61-E15D-09C8-56D6-C6D74BE9CBE5}"/>
              </a:ext>
            </a:extLst>
          </p:cNvPr>
          <p:cNvSpPr txBox="1"/>
          <p:nvPr/>
        </p:nvSpPr>
        <p:spPr>
          <a:xfrm>
            <a:off x="1582402" y="1431544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2C363-A20A-DDE2-CB50-615818A50879}"/>
              </a:ext>
            </a:extLst>
          </p:cNvPr>
          <p:cNvSpPr txBox="1"/>
          <p:nvPr/>
        </p:nvSpPr>
        <p:spPr>
          <a:xfrm>
            <a:off x="8038721" y="1431544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BF37469-4BE6-421E-6BDE-1A79752E64E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24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760F5BD-4C32-572B-B0F9-AB4F03645653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20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AC412EA-2AD1-138C-DE0F-8AA3921236F0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672071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 Strategy</a:t>
            </a:r>
            <a:r>
              <a:rPr lang="ro-RO" sz="3200" b="1">
                <a:latin typeface="Montserrat" panose="00000500000000000000" pitchFamily="50" charset="0"/>
              </a:rPr>
              <a:t> - G</a:t>
            </a:r>
            <a:r>
              <a:rPr lang="en-GB" sz="3200" b="1" err="1">
                <a:latin typeface="Montserrat" panose="00000500000000000000" pitchFamily="50" charset="0"/>
              </a:rPr>
              <a:t>overnance</a:t>
            </a: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BDC81E85-37E9-8D4E-F4A2-C16B961BA8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991482-D9B1-AE1A-C86C-B871E8F77470}"/>
              </a:ext>
            </a:extLst>
          </p:cNvPr>
          <p:cNvSpPr/>
          <p:nvPr/>
        </p:nvSpPr>
        <p:spPr>
          <a:xfrm>
            <a:off x="7113964" y="154910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A9BF22-3015-1F87-C119-2C5BFFDF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964" y="1552623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196797" y="2058608"/>
            <a:ext cx="519432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100" b="1">
                <a:solidFill>
                  <a:schemeClr val="bg1"/>
                </a:solidFill>
                <a:latin typeface="Work Sans" pitchFamily="2" charset="0"/>
              </a:rPr>
              <a:t>AQUILA’s corporate culture promotes:</a:t>
            </a: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Integrity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Good corporate governance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The highest ethical standards based on transparency, fairness and equity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80975" marR="0" lvl="0" indent="-1809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 b="0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The company’s </a:t>
            </a: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Code of ethics and business conduct </a:t>
            </a:r>
            <a:r>
              <a:rPr lang="en-GB" sz="1100" b="0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includes:</a:t>
            </a:r>
          </a:p>
          <a:p>
            <a:pPr marR="0" lvl="0" indent="-17145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Organizational values and applicable principles for maintaining a fair working environment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indent="-17145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Provisions relating to compliance with the requirements of:</a:t>
            </a: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Occupational health and safety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Diversity and non-discriminatory employment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Conflict of interest, bribery, corruption, discrimination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Environment protection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Communication/Complaints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lvl="1" algn="just">
              <a:buClr>
                <a:schemeClr val="bg1"/>
              </a:buClr>
            </a:pPr>
            <a:endParaRPr lang="en-GB" sz="1100" b="1">
              <a:solidFill>
                <a:schemeClr val="bg1"/>
              </a:solidFill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0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The Board of Directors </a:t>
            </a: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consists of 5 members, of which 3 are independent, non-executive.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0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Composition of the management committees: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 err="1">
                <a:solidFill>
                  <a:schemeClr val="bg1"/>
                </a:solidFill>
                <a:effectLst/>
                <a:latin typeface="Work Sans" pitchFamily="2" charset="0"/>
              </a:rPr>
              <a:t>BoD</a:t>
            </a: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: 80% men and 20% 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 Audit Committee: 50% men and 50% 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 Nomination and Remuneration Committee: 50% men and 50% 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0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7113964" y="2632734"/>
            <a:ext cx="4401761" cy="27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n-GB" sz="1100" b="1" u="none" strike="noStrike">
                <a:solidFill>
                  <a:srgbClr val="2F6EBA"/>
                </a:solidFill>
                <a:effectLst/>
                <a:latin typeface="Work Sans" pitchFamily="2" charset="0"/>
              </a:rPr>
              <a:t>AQUILA's efforts for the next 5 years will focus on strengthening internal corporate governance policies</a:t>
            </a:r>
            <a:r>
              <a:rPr lang="en-GB" sz="1100" u="none" strike="noStrike">
                <a:solidFill>
                  <a:srgbClr val="2F6EBA"/>
                </a:solidFill>
                <a:effectLst/>
                <a:latin typeface="Work Sans" pitchFamily="2" charset="0"/>
              </a:rPr>
              <a:t>, with a focus in the coming year on:</a:t>
            </a:r>
          </a:p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it-IT" sz="1100" u="none" strike="noStrike">
              <a:solidFill>
                <a:schemeClr val="tx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Development of a Cyber Security and Data Privacy protocol;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Drafting a Diversity Policy;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Drafting a Modern Slavery Declaration;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Remuneration Policy;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Road safety code;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Code of Conduct for Suppliers;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Complaints procedures – in progress;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100" u="none" strike="noStrike">
              <a:effectLst/>
              <a:latin typeface="Work Sans" pitchFamily="2" charset="0"/>
            </a:endParaRPr>
          </a:p>
          <a:p>
            <a:pPr marL="0" lvl="0" indent="0" algn="just">
              <a:spcBef>
                <a:spcPts val="400"/>
              </a:spcBef>
              <a:buClr>
                <a:srgbClr val="000000"/>
              </a:buClr>
              <a:buNone/>
            </a:pPr>
            <a:endParaRPr lang="en-GB" sz="1000" b="1" u="none" strike="noStrike" noProof="0">
              <a:solidFill>
                <a:srgbClr val="003366"/>
              </a:solidFill>
              <a:effectLst/>
              <a:latin typeface="Work Sans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732EB75-7A1C-2ED4-AD8C-8D80FBF8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39" y="1657847"/>
            <a:ext cx="271161" cy="271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3DA352-F54A-1F8B-3093-C075CE208935}"/>
              </a:ext>
            </a:extLst>
          </p:cNvPr>
          <p:cNvSpPr txBox="1"/>
          <p:nvPr/>
        </p:nvSpPr>
        <p:spPr>
          <a:xfrm>
            <a:off x="2093500" y="1431544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A419-93F5-984E-12D0-2C8F1643EFF1}"/>
              </a:ext>
            </a:extLst>
          </p:cNvPr>
          <p:cNvSpPr txBox="1"/>
          <p:nvPr/>
        </p:nvSpPr>
        <p:spPr>
          <a:xfrm>
            <a:off x="8315626" y="1431544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029EE7-5340-740B-613C-239FEDB1F68A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25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B2A9BC1-9788-DC2C-22CE-91AD3FD56C9F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6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0" y="954219"/>
            <a:ext cx="7321140" cy="4395655"/>
          </a:xfrm>
          <a:custGeom>
            <a:avLst/>
            <a:gdLst>
              <a:gd name="T0" fmla="*/ 1724 w 2463"/>
              <a:gd name="T1" fmla="*/ 0 h 1477"/>
              <a:gd name="T2" fmla="*/ 0 w 2463"/>
              <a:gd name="T3" fmla="*/ 0 h 1477"/>
              <a:gd name="T4" fmla="*/ 0 w 2463"/>
              <a:gd name="T5" fmla="*/ 1477 h 1477"/>
              <a:gd name="T6" fmla="*/ 1724 w 2463"/>
              <a:gd name="T7" fmla="*/ 1477 h 1477"/>
              <a:gd name="T8" fmla="*/ 2463 w 2463"/>
              <a:gd name="T9" fmla="*/ 739 h 1477"/>
              <a:gd name="T10" fmla="*/ 1724 w 2463"/>
              <a:gd name="T11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3" h="1477">
                <a:moveTo>
                  <a:pt x="17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77"/>
                  <a:pt x="0" y="1477"/>
                  <a:pt x="0" y="1477"/>
                </a:cubicBezTo>
                <a:cubicBezTo>
                  <a:pt x="1724" y="1477"/>
                  <a:pt x="1724" y="1477"/>
                  <a:pt x="1724" y="1477"/>
                </a:cubicBezTo>
                <a:cubicBezTo>
                  <a:pt x="2132" y="1477"/>
                  <a:pt x="2463" y="1147"/>
                  <a:pt x="2463" y="739"/>
                </a:cubicBezTo>
                <a:cubicBezTo>
                  <a:pt x="2463" y="331"/>
                  <a:pt x="2132" y="0"/>
                  <a:pt x="1724" y="0"/>
                </a:cubicBez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48559"/>
            <a:ext cx="5979522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  <a:t>AQUILA Investor Relations:</a:t>
            </a:r>
            <a:b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</a:br>
            <a:b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</a:br>
            <a:endParaRPr lang="en-GB" sz="3200" b="1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lnSpc>
                <a:spcPts val="3800"/>
              </a:lnSpc>
            </a:pPr>
            <a:endParaRPr lang="en-GB" sz="3700" b="1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9DD7F00-672F-FA90-ADD4-FC7E9DB976AF}"/>
              </a:ext>
            </a:extLst>
          </p:cNvPr>
          <p:cNvSpPr txBox="1"/>
          <p:nvPr/>
        </p:nvSpPr>
        <p:spPr>
          <a:xfrm>
            <a:off x="1147998" y="2660392"/>
            <a:ext cx="5605112" cy="1537216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894"/>
              </a:spcBef>
            </a:pPr>
            <a:r>
              <a:rPr lang="en-GB" spc="-40">
                <a:solidFill>
                  <a:schemeClr val="bg1"/>
                </a:solidFill>
                <a:latin typeface="Work Sans" pitchFamily="2" charset="0"/>
                <a:cs typeface="Arial"/>
              </a:rPr>
              <a:t>Jean Dumitrescu – </a:t>
            </a:r>
            <a:r>
              <a:rPr lang="pt-BR" spc="-40">
                <a:solidFill>
                  <a:schemeClr val="bg1"/>
                </a:solidFill>
                <a:latin typeface="Work Sans" pitchFamily="2" charset="0"/>
                <a:cs typeface="Arial"/>
              </a:rPr>
              <a:t>Investor Relations Director</a:t>
            </a:r>
          </a:p>
          <a:p>
            <a:pPr marL="131445">
              <a:lnSpc>
                <a:spcPct val="100000"/>
              </a:lnSpc>
              <a:spcBef>
                <a:spcPts val="894"/>
              </a:spcBef>
            </a:pPr>
            <a:r>
              <a:rPr lang="pt-BR" spc="-40">
                <a:solidFill>
                  <a:schemeClr val="bg1"/>
                </a:solidFill>
                <a:latin typeface="Work Sans" pitchFamily="2" charset="0"/>
                <a:cs typeface="Arial"/>
              </a:rPr>
              <a:t>Phone: </a:t>
            </a:r>
            <a:r>
              <a:rPr lang="pt-BR">
                <a:solidFill>
                  <a:schemeClr val="bg1"/>
                </a:solidFill>
                <a:latin typeface="Work Sans" pitchFamily="2" charset="0"/>
                <a:cs typeface="Arial"/>
              </a:rPr>
              <a:t>+40 723 331 942</a:t>
            </a:r>
          </a:p>
          <a:p>
            <a:pPr marL="131445" marR="5080">
              <a:lnSpc>
                <a:spcPct val="137900"/>
              </a:lnSpc>
            </a:pPr>
            <a:r>
              <a:rPr lang="pt-BR" spc="-5">
                <a:solidFill>
                  <a:schemeClr val="bg1"/>
                </a:solidFill>
                <a:latin typeface="Work Sans" pitchFamily="2" charset="0"/>
                <a:cs typeface="Arial"/>
              </a:rPr>
              <a:t>E-mail: investor.relations@aquila.ro</a:t>
            </a:r>
          </a:p>
          <a:p>
            <a:pPr marL="131445" marR="5080">
              <a:lnSpc>
                <a:spcPct val="137900"/>
              </a:lnSpc>
            </a:pPr>
            <a:r>
              <a:rPr lang="en-US" sz="1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>
                <a:solidFill>
                  <a:schemeClr val="bg1"/>
                </a:solidFill>
                <a:latin typeface="Work Sans" pitchFamily="2" charset="0"/>
                <a:cs typeface="Arial"/>
              </a:rPr>
              <a:t>:</a:t>
            </a:r>
            <a:r>
              <a:rPr spc="-45">
                <a:solidFill>
                  <a:schemeClr val="bg1"/>
                </a:solidFill>
                <a:latin typeface="Work Sans" pitchFamily="2" charset="0"/>
                <a:cs typeface="Arial"/>
              </a:rPr>
              <a:t> </a:t>
            </a:r>
            <a:r>
              <a:rPr lang="en-GB" spc="-10">
                <a:solidFill>
                  <a:schemeClr val="bg1"/>
                </a:solidFill>
                <a:uFill>
                  <a:solidFill>
                    <a:srgbClr val="003366"/>
                  </a:solidFill>
                </a:uFill>
                <a:latin typeface="Work Sans" pitchFamily="2" charset="0"/>
                <a:cs typeface="Arial"/>
              </a:rPr>
              <a:t>www.aquila.ro</a:t>
            </a:r>
            <a:endParaRPr>
              <a:solidFill>
                <a:schemeClr val="bg1"/>
              </a:solidFill>
              <a:latin typeface="Work Sans" pitchFamily="2" charset="0"/>
              <a:cs typeface="Arial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ADA4F37-DB8B-5B88-537D-9F163DD4890A}"/>
              </a:ext>
            </a:extLst>
          </p:cNvPr>
          <p:cNvSpPr>
            <a:spLocks/>
          </p:cNvSpPr>
          <p:nvPr/>
        </p:nvSpPr>
        <p:spPr bwMode="auto">
          <a:xfrm>
            <a:off x="7448852" y="1688393"/>
            <a:ext cx="4743148" cy="4395655"/>
          </a:xfrm>
          <a:custGeom>
            <a:avLst/>
            <a:gdLst>
              <a:gd name="T0" fmla="*/ 739 w 1596"/>
              <a:gd name="T1" fmla="*/ 1477 h 1477"/>
              <a:gd name="T2" fmla="*/ 1596 w 1596"/>
              <a:gd name="T3" fmla="*/ 1477 h 1477"/>
              <a:gd name="T4" fmla="*/ 1596 w 1596"/>
              <a:gd name="T5" fmla="*/ 0 h 1477"/>
              <a:gd name="T6" fmla="*/ 739 w 1596"/>
              <a:gd name="T7" fmla="*/ 0 h 1477"/>
              <a:gd name="T8" fmla="*/ 0 w 1596"/>
              <a:gd name="T9" fmla="*/ 739 h 1477"/>
              <a:gd name="T10" fmla="*/ 739 w 1596"/>
              <a:gd name="T11" fmla="*/ 147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6" h="1477">
                <a:moveTo>
                  <a:pt x="739" y="1477"/>
                </a:moveTo>
                <a:cubicBezTo>
                  <a:pt x="1596" y="1477"/>
                  <a:pt x="1596" y="1477"/>
                  <a:pt x="1596" y="1477"/>
                </a:cubicBezTo>
                <a:cubicBezTo>
                  <a:pt x="1596" y="0"/>
                  <a:pt x="1596" y="0"/>
                  <a:pt x="1596" y="0"/>
                </a:cubicBezTo>
                <a:cubicBezTo>
                  <a:pt x="739" y="0"/>
                  <a:pt x="739" y="0"/>
                  <a:pt x="739" y="0"/>
                </a:cubicBezTo>
                <a:cubicBezTo>
                  <a:pt x="331" y="0"/>
                  <a:pt x="0" y="331"/>
                  <a:pt x="0" y="739"/>
                </a:cubicBezTo>
                <a:cubicBezTo>
                  <a:pt x="0" y="1147"/>
                  <a:pt x="331" y="1477"/>
                  <a:pt x="739" y="1477"/>
                </a:cubicBezTo>
                <a:close/>
              </a:path>
            </a:pathLst>
          </a:custGeom>
          <a:solidFill>
            <a:schemeClr val="accent2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690C4-E7FB-D5CB-04E8-FFEDB53F5DF2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C7F852C0-F4D0-6664-FFBD-B72E1EDDD3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D701051-5C0F-B32D-1A6C-B39431AAA81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26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DDB87A-377C-0995-E639-504AB4DACA0C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13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EBA68A-2269-EAA3-503F-EBCDBC74BDDF}"/>
              </a:ext>
            </a:extLst>
          </p:cNvPr>
          <p:cNvGrpSpPr/>
          <p:nvPr/>
        </p:nvGrpSpPr>
        <p:grpSpPr>
          <a:xfrm>
            <a:off x="489041" y="1087066"/>
            <a:ext cx="2893036" cy="2659549"/>
            <a:chOff x="3912491" y="1247719"/>
            <a:chExt cx="4420491" cy="442643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5E704BD-DC55-5813-A10F-8CC78E385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9696" y="1736410"/>
              <a:ext cx="3446082" cy="3450539"/>
            </a:xfrm>
            <a:custGeom>
              <a:avLst/>
              <a:gdLst>
                <a:gd name="T0" fmla="*/ 1161 w 2320"/>
                <a:gd name="T1" fmla="*/ 2323 h 2323"/>
                <a:gd name="T2" fmla="*/ 0 w 2320"/>
                <a:gd name="T3" fmla="*/ 1162 h 2323"/>
                <a:gd name="T4" fmla="*/ 1161 w 2320"/>
                <a:gd name="T5" fmla="*/ 0 h 2323"/>
                <a:gd name="T6" fmla="*/ 2320 w 2320"/>
                <a:gd name="T7" fmla="*/ 1162 h 2323"/>
                <a:gd name="T8" fmla="*/ 1161 w 2320"/>
                <a:gd name="T9" fmla="*/ 2323 h 2323"/>
                <a:gd name="T10" fmla="*/ 26 w 2320"/>
                <a:gd name="T11" fmla="*/ 1162 h 2323"/>
                <a:gd name="T12" fmla="*/ 1161 w 2320"/>
                <a:gd name="T13" fmla="*/ 2296 h 2323"/>
                <a:gd name="T14" fmla="*/ 2294 w 2320"/>
                <a:gd name="T15" fmla="*/ 1162 h 2323"/>
                <a:gd name="T16" fmla="*/ 1161 w 2320"/>
                <a:gd name="T17" fmla="*/ 26 h 2323"/>
                <a:gd name="T18" fmla="*/ 26 w 2320"/>
                <a:gd name="T19" fmla="*/ 1162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0" h="2323">
                  <a:moveTo>
                    <a:pt x="1161" y="2323"/>
                  </a:moveTo>
                  <a:lnTo>
                    <a:pt x="0" y="1162"/>
                  </a:lnTo>
                  <a:lnTo>
                    <a:pt x="1161" y="0"/>
                  </a:lnTo>
                  <a:lnTo>
                    <a:pt x="2320" y="1162"/>
                  </a:lnTo>
                  <a:lnTo>
                    <a:pt x="1161" y="2323"/>
                  </a:lnTo>
                  <a:close/>
                  <a:moveTo>
                    <a:pt x="26" y="1162"/>
                  </a:moveTo>
                  <a:lnTo>
                    <a:pt x="1161" y="2296"/>
                  </a:lnTo>
                  <a:lnTo>
                    <a:pt x="2294" y="1162"/>
                  </a:lnTo>
                  <a:lnTo>
                    <a:pt x="1161" y="26"/>
                  </a:lnTo>
                  <a:lnTo>
                    <a:pt x="26" y="116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9BBC020-8C52-A264-F310-A7F99A644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77" y="1503205"/>
              <a:ext cx="3912491" cy="3918434"/>
            </a:xfrm>
            <a:custGeom>
              <a:avLst/>
              <a:gdLst>
                <a:gd name="T0" fmla="*/ 1317 w 2634"/>
                <a:gd name="T1" fmla="*/ 2638 h 2638"/>
                <a:gd name="T2" fmla="*/ 0 w 2634"/>
                <a:gd name="T3" fmla="*/ 1319 h 2638"/>
                <a:gd name="T4" fmla="*/ 1317 w 2634"/>
                <a:gd name="T5" fmla="*/ 0 h 2638"/>
                <a:gd name="T6" fmla="*/ 2634 w 2634"/>
                <a:gd name="T7" fmla="*/ 1319 h 2638"/>
                <a:gd name="T8" fmla="*/ 1317 w 2634"/>
                <a:gd name="T9" fmla="*/ 2638 h 2638"/>
                <a:gd name="T10" fmla="*/ 30 w 2634"/>
                <a:gd name="T11" fmla="*/ 1319 h 2638"/>
                <a:gd name="T12" fmla="*/ 1317 w 2634"/>
                <a:gd name="T13" fmla="*/ 2608 h 2638"/>
                <a:gd name="T14" fmla="*/ 2604 w 2634"/>
                <a:gd name="T15" fmla="*/ 1319 h 2638"/>
                <a:gd name="T16" fmla="*/ 1317 w 2634"/>
                <a:gd name="T17" fmla="*/ 30 h 2638"/>
                <a:gd name="T18" fmla="*/ 30 w 2634"/>
                <a:gd name="T19" fmla="*/ 1319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4" h="2638">
                  <a:moveTo>
                    <a:pt x="1317" y="2638"/>
                  </a:moveTo>
                  <a:lnTo>
                    <a:pt x="0" y="1319"/>
                  </a:lnTo>
                  <a:lnTo>
                    <a:pt x="1317" y="0"/>
                  </a:lnTo>
                  <a:lnTo>
                    <a:pt x="2634" y="1319"/>
                  </a:lnTo>
                  <a:lnTo>
                    <a:pt x="1317" y="2638"/>
                  </a:lnTo>
                  <a:close/>
                  <a:moveTo>
                    <a:pt x="30" y="1319"/>
                  </a:moveTo>
                  <a:lnTo>
                    <a:pt x="1317" y="2608"/>
                  </a:lnTo>
                  <a:lnTo>
                    <a:pt x="2604" y="1319"/>
                  </a:lnTo>
                  <a:lnTo>
                    <a:pt x="1317" y="30"/>
                  </a:lnTo>
                  <a:lnTo>
                    <a:pt x="30" y="131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557D85B-EB1D-B46D-578C-72BAE3289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2491" y="1247719"/>
              <a:ext cx="4420491" cy="4426434"/>
            </a:xfrm>
            <a:custGeom>
              <a:avLst/>
              <a:gdLst>
                <a:gd name="T0" fmla="*/ 1489 w 2976"/>
                <a:gd name="T1" fmla="*/ 2980 h 2980"/>
                <a:gd name="T2" fmla="*/ 0 w 2976"/>
                <a:gd name="T3" fmla="*/ 1491 h 2980"/>
                <a:gd name="T4" fmla="*/ 1489 w 2976"/>
                <a:gd name="T5" fmla="*/ 0 h 2980"/>
                <a:gd name="T6" fmla="*/ 2976 w 2976"/>
                <a:gd name="T7" fmla="*/ 1491 h 2980"/>
                <a:gd name="T8" fmla="*/ 1489 w 2976"/>
                <a:gd name="T9" fmla="*/ 2980 h 2980"/>
                <a:gd name="T10" fmla="*/ 34 w 2976"/>
                <a:gd name="T11" fmla="*/ 1491 h 2980"/>
                <a:gd name="T12" fmla="*/ 1489 w 2976"/>
                <a:gd name="T13" fmla="*/ 2946 h 2980"/>
                <a:gd name="T14" fmla="*/ 2942 w 2976"/>
                <a:gd name="T15" fmla="*/ 1491 h 2980"/>
                <a:gd name="T16" fmla="*/ 1489 w 2976"/>
                <a:gd name="T17" fmla="*/ 34 h 2980"/>
                <a:gd name="T18" fmla="*/ 34 w 2976"/>
                <a:gd name="T19" fmla="*/ 1491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6" h="2980">
                  <a:moveTo>
                    <a:pt x="1489" y="2980"/>
                  </a:moveTo>
                  <a:lnTo>
                    <a:pt x="0" y="1491"/>
                  </a:lnTo>
                  <a:lnTo>
                    <a:pt x="1489" y="0"/>
                  </a:lnTo>
                  <a:lnTo>
                    <a:pt x="2976" y="1491"/>
                  </a:lnTo>
                  <a:lnTo>
                    <a:pt x="1489" y="2980"/>
                  </a:lnTo>
                  <a:close/>
                  <a:moveTo>
                    <a:pt x="34" y="1491"/>
                  </a:moveTo>
                  <a:lnTo>
                    <a:pt x="1489" y="2946"/>
                  </a:lnTo>
                  <a:lnTo>
                    <a:pt x="2942" y="1491"/>
                  </a:lnTo>
                  <a:lnTo>
                    <a:pt x="1489" y="34"/>
                  </a:lnTo>
                  <a:lnTo>
                    <a:pt x="34" y="1491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A86D10-D626-9C4C-0F69-D05851D2CA8A}"/>
              </a:ext>
            </a:extLst>
          </p:cNvPr>
          <p:cNvSpPr/>
          <p:nvPr/>
        </p:nvSpPr>
        <p:spPr>
          <a:xfrm>
            <a:off x="1222226" y="2104943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06641" y="2138754"/>
            <a:ext cx="27212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Montserrat" panose="00000500000000000000" pitchFamily="50" charset="0"/>
              </a:rPr>
              <a:t>      </a:t>
            </a:r>
            <a:r>
              <a:rPr lang="en-US" b="1">
                <a:latin typeface="Montserrat" panose="00000500000000000000" pitchFamily="50" charset="0"/>
              </a:rPr>
              <a:t>Context</a:t>
            </a:r>
          </a:p>
          <a:p>
            <a:endParaRPr lang="en-US" sz="1500" b="1">
              <a:latin typeface="Montserrat" panose="00000500000000000000" pitchFamily="50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98925" y="2252749"/>
            <a:ext cx="8146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Montserrat" panose="00000500000000000000" pitchFamily="50" charset="0"/>
              </a:rPr>
              <a:t>$25B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B102-5719-DF2E-9D23-0F91B72B90A2}"/>
              </a:ext>
            </a:extLst>
          </p:cNvPr>
          <p:cNvSpPr txBox="1"/>
          <p:nvPr/>
        </p:nvSpPr>
        <p:spPr>
          <a:xfrm>
            <a:off x="443420" y="337776"/>
            <a:ext cx="10529379" cy="10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1. Macroeconomic Context, markets and trends</a:t>
            </a:r>
            <a:endParaRPr lang="en-US" sz="3200" b="1" spc="-5">
              <a:latin typeface="Montserrat" panose="00000500000000000000" pitchFamily="50" charset="0"/>
            </a:endParaRPr>
          </a:p>
          <a:p>
            <a:pPr>
              <a:lnSpc>
                <a:spcPts val="4000"/>
              </a:lnSpc>
            </a:pPr>
            <a:endParaRPr lang="en-US" sz="200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D566FB-28CB-BF0A-547C-09A776DE6FE4}"/>
              </a:ext>
            </a:extLst>
          </p:cNvPr>
          <p:cNvGrpSpPr/>
          <p:nvPr/>
        </p:nvGrpSpPr>
        <p:grpSpPr>
          <a:xfrm>
            <a:off x="5372247" y="1005316"/>
            <a:ext cx="2893036" cy="2659549"/>
            <a:chOff x="3912491" y="1247719"/>
            <a:chExt cx="4420491" cy="442643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421E674-EAC9-8042-FF70-26C4477CB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9696" y="1736410"/>
              <a:ext cx="3446082" cy="3450539"/>
            </a:xfrm>
            <a:custGeom>
              <a:avLst/>
              <a:gdLst>
                <a:gd name="T0" fmla="*/ 1161 w 2320"/>
                <a:gd name="T1" fmla="*/ 2323 h 2323"/>
                <a:gd name="T2" fmla="*/ 0 w 2320"/>
                <a:gd name="T3" fmla="*/ 1162 h 2323"/>
                <a:gd name="T4" fmla="*/ 1161 w 2320"/>
                <a:gd name="T5" fmla="*/ 0 h 2323"/>
                <a:gd name="T6" fmla="*/ 2320 w 2320"/>
                <a:gd name="T7" fmla="*/ 1162 h 2323"/>
                <a:gd name="T8" fmla="*/ 1161 w 2320"/>
                <a:gd name="T9" fmla="*/ 2323 h 2323"/>
                <a:gd name="T10" fmla="*/ 26 w 2320"/>
                <a:gd name="T11" fmla="*/ 1162 h 2323"/>
                <a:gd name="T12" fmla="*/ 1161 w 2320"/>
                <a:gd name="T13" fmla="*/ 2296 h 2323"/>
                <a:gd name="T14" fmla="*/ 2294 w 2320"/>
                <a:gd name="T15" fmla="*/ 1162 h 2323"/>
                <a:gd name="T16" fmla="*/ 1161 w 2320"/>
                <a:gd name="T17" fmla="*/ 26 h 2323"/>
                <a:gd name="T18" fmla="*/ 26 w 2320"/>
                <a:gd name="T19" fmla="*/ 1162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0" h="2323">
                  <a:moveTo>
                    <a:pt x="1161" y="2323"/>
                  </a:moveTo>
                  <a:lnTo>
                    <a:pt x="0" y="1162"/>
                  </a:lnTo>
                  <a:lnTo>
                    <a:pt x="1161" y="0"/>
                  </a:lnTo>
                  <a:lnTo>
                    <a:pt x="2320" y="1162"/>
                  </a:lnTo>
                  <a:lnTo>
                    <a:pt x="1161" y="2323"/>
                  </a:lnTo>
                  <a:close/>
                  <a:moveTo>
                    <a:pt x="26" y="1162"/>
                  </a:moveTo>
                  <a:lnTo>
                    <a:pt x="1161" y="2296"/>
                  </a:lnTo>
                  <a:lnTo>
                    <a:pt x="2294" y="1162"/>
                  </a:lnTo>
                  <a:lnTo>
                    <a:pt x="1161" y="26"/>
                  </a:lnTo>
                  <a:lnTo>
                    <a:pt x="26" y="116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22FA8BE-515A-928C-A081-8094E695C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77" y="1503205"/>
              <a:ext cx="3912491" cy="3918434"/>
            </a:xfrm>
            <a:custGeom>
              <a:avLst/>
              <a:gdLst>
                <a:gd name="T0" fmla="*/ 1317 w 2634"/>
                <a:gd name="T1" fmla="*/ 2638 h 2638"/>
                <a:gd name="T2" fmla="*/ 0 w 2634"/>
                <a:gd name="T3" fmla="*/ 1319 h 2638"/>
                <a:gd name="T4" fmla="*/ 1317 w 2634"/>
                <a:gd name="T5" fmla="*/ 0 h 2638"/>
                <a:gd name="T6" fmla="*/ 2634 w 2634"/>
                <a:gd name="T7" fmla="*/ 1319 h 2638"/>
                <a:gd name="T8" fmla="*/ 1317 w 2634"/>
                <a:gd name="T9" fmla="*/ 2638 h 2638"/>
                <a:gd name="T10" fmla="*/ 30 w 2634"/>
                <a:gd name="T11" fmla="*/ 1319 h 2638"/>
                <a:gd name="T12" fmla="*/ 1317 w 2634"/>
                <a:gd name="T13" fmla="*/ 2608 h 2638"/>
                <a:gd name="T14" fmla="*/ 2604 w 2634"/>
                <a:gd name="T15" fmla="*/ 1319 h 2638"/>
                <a:gd name="T16" fmla="*/ 1317 w 2634"/>
                <a:gd name="T17" fmla="*/ 30 h 2638"/>
                <a:gd name="T18" fmla="*/ 30 w 2634"/>
                <a:gd name="T19" fmla="*/ 1319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4" h="2638">
                  <a:moveTo>
                    <a:pt x="1317" y="2638"/>
                  </a:moveTo>
                  <a:lnTo>
                    <a:pt x="0" y="1319"/>
                  </a:lnTo>
                  <a:lnTo>
                    <a:pt x="1317" y="0"/>
                  </a:lnTo>
                  <a:lnTo>
                    <a:pt x="2634" y="1319"/>
                  </a:lnTo>
                  <a:lnTo>
                    <a:pt x="1317" y="2638"/>
                  </a:lnTo>
                  <a:close/>
                  <a:moveTo>
                    <a:pt x="30" y="1319"/>
                  </a:moveTo>
                  <a:lnTo>
                    <a:pt x="1317" y="2608"/>
                  </a:lnTo>
                  <a:lnTo>
                    <a:pt x="2604" y="1319"/>
                  </a:lnTo>
                  <a:lnTo>
                    <a:pt x="1317" y="30"/>
                  </a:lnTo>
                  <a:lnTo>
                    <a:pt x="30" y="131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B76E55-F33E-ED09-25F0-8B1889ADE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2491" y="1247719"/>
              <a:ext cx="4420491" cy="4426434"/>
            </a:xfrm>
            <a:custGeom>
              <a:avLst/>
              <a:gdLst>
                <a:gd name="T0" fmla="*/ 1489 w 2976"/>
                <a:gd name="T1" fmla="*/ 2980 h 2980"/>
                <a:gd name="T2" fmla="*/ 0 w 2976"/>
                <a:gd name="T3" fmla="*/ 1491 h 2980"/>
                <a:gd name="T4" fmla="*/ 1489 w 2976"/>
                <a:gd name="T5" fmla="*/ 0 h 2980"/>
                <a:gd name="T6" fmla="*/ 2976 w 2976"/>
                <a:gd name="T7" fmla="*/ 1491 h 2980"/>
                <a:gd name="T8" fmla="*/ 1489 w 2976"/>
                <a:gd name="T9" fmla="*/ 2980 h 2980"/>
                <a:gd name="T10" fmla="*/ 34 w 2976"/>
                <a:gd name="T11" fmla="*/ 1491 h 2980"/>
                <a:gd name="T12" fmla="*/ 1489 w 2976"/>
                <a:gd name="T13" fmla="*/ 2946 h 2980"/>
                <a:gd name="T14" fmla="*/ 2942 w 2976"/>
                <a:gd name="T15" fmla="*/ 1491 h 2980"/>
                <a:gd name="T16" fmla="*/ 1489 w 2976"/>
                <a:gd name="T17" fmla="*/ 34 h 2980"/>
                <a:gd name="T18" fmla="*/ 34 w 2976"/>
                <a:gd name="T19" fmla="*/ 1491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6" h="2980">
                  <a:moveTo>
                    <a:pt x="1489" y="2980"/>
                  </a:moveTo>
                  <a:lnTo>
                    <a:pt x="0" y="1491"/>
                  </a:lnTo>
                  <a:lnTo>
                    <a:pt x="1489" y="0"/>
                  </a:lnTo>
                  <a:lnTo>
                    <a:pt x="2976" y="1491"/>
                  </a:lnTo>
                  <a:lnTo>
                    <a:pt x="1489" y="2980"/>
                  </a:lnTo>
                  <a:close/>
                  <a:moveTo>
                    <a:pt x="34" y="1491"/>
                  </a:moveTo>
                  <a:lnTo>
                    <a:pt x="1489" y="2946"/>
                  </a:lnTo>
                  <a:lnTo>
                    <a:pt x="2942" y="1491"/>
                  </a:lnTo>
                  <a:lnTo>
                    <a:pt x="1489" y="34"/>
                  </a:lnTo>
                  <a:lnTo>
                    <a:pt x="34" y="1491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A069B6-1E84-0CD7-5E34-A0BF55751CDA}"/>
              </a:ext>
            </a:extLst>
          </p:cNvPr>
          <p:cNvSpPr/>
          <p:nvPr/>
        </p:nvSpPr>
        <p:spPr>
          <a:xfrm>
            <a:off x="6194592" y="2092224"/>
            <a:ext cx="350366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89C17-7BA4-528E-8D22-4B6776CC6FEA}"/>
              </a:ext>
            </a:extLst>
          </p:cNvPr>
          <p:cNvSpPr txBox="1"/>
          <p:nvPr/>
        </p:nvSpPr>
        <p:spPr>
          <a:xfrm>
            <a:off x="6429366" y="2148406"/>
            <a:ext cx="2721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Montserrat" panose="00000500000000000000" pitchFamily="50" charset="0"/>
              </a:rPr>
              <a:t>     </a:t>
            </a:r>
            <a:r>
              <a:rPr lang="en-US" b="1">
                <a:latin typeface="Montserrat" panose="00000500000000000000" pitchFamily="50" charset="0"/>
              </a:rPr>
              <a:t>Tends</a:t>
            </a:r>
          </a:p>
          <a:p>
            <a:endParaRPr lang="en-US" sz="2000" b="1">
              <a:latin typeface="Montserrat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3E1E1-205A-3C1A-EE47-949234D3BF78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B37F300C-18C4-7DDA-0C41-81A39419A5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C5BD0A6-27ED-F787-A083-1712123B1BF1}"/>
              </a:ext>
            </a:extLst>
          </p:cNvPr>
          <p:cNvGrpSpPr/>
          <p:nvPr/>
        </p:nvGrpSpPr>
        <p:grpSpPr>
          <a:xfrm>
            <a:off x="6194592" y="2079394"/>
            <a:ext cx="508412" cy="501723"/>
            <a:chOff x="2290088" y="5516421"/>
            <a:chExt cx="647941" cy="6494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290CD1-3ED7-1653-494A-B36A7AB7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088" y="5516421"/>
              <a:ext cx="647941" cy="649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662A0CF-DF52-8591-958B-42666606A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9782" y="5691781"/>
              <a:ext cx="329915" cy="298707"/>
            </a:xfrm>
            <a:custGeom>
              <a:avLst/>
              <a:gdLst>
                <a:gd name="T0" fmla="*/ 29 w 111"/>
                <a:gd name="T1" fmla="*/ 78 h 100"/>
                <a:gd name="T2" fmla="*/ 27 w 111"/>
                <a:gd name="T3" fmla="*/ 100 h 100"/>
                <a:gd name="T4" fmla="*/ 38 w 111"/>
                <a:gd name="T5" fmla="*/ 72 h 100"/>
                <a:gd name="T6" fmla="*/ 81 w 111"/>
                <a:gd name="T7" fmla="*/ 55 h 100"/>
                <a:gd name="T8" fmla="*/ 72 w 111"/>
                <a:gd name="T9" fmla="*/ 66 h 100"/>
                <a:gd name="T10" fmla="*/ 83 w 111"/>
                <a:gd name="T11" fmla="*/ 100 h 100"/>
                <a:gd name="T12" fmla="*/ 81 w 111"/>
                <a:gd name="T13" fmla="*/ 55 h 100"/>
                <a:gd name="T14" fmla="*/ 89 w 111"/>
                <a:gd name="T15" fmla="*/ 47 h 100"/>
                <a:gd name="T16" fmla="*/ 87 w 111"/>
                <a:gd name="T17" fmla="*/ 100 h 100"/>
                <a:gd name="T18" fmla="*/ 97 w 111"/>
                <a:gd name="T19" fmla="*/ 41 h 100"/>
                <a:gd name="T20" fmla="*/ 66 w 111"/>
                <a:gd name="T21" fmla="*/ 70 h 100"/>
                <a:gd name="T22" fmla="*/ 58 w 111"/>
                <a:gd name="T23" fmla="*/ 77 h 100"/>
                <a:gd name="T24" fmla="*/ 57 w 111"/>
                <a:gd name="T25" fmla="*/ 100 h 100"/>
                <a:gd name="T26" fmla="*/ 68 w 111"/>
                <a:gd name="T27" fmla="*/ 71 h 100"/>
                <a:gd name="T28" fmla="*/ 49 w 111"/>
                <a:gd name="T29" fmla="*/ 76 h 100"/>
                <a:gd name="T30" fmla="*/ 42 w 111"/>
                <a:gd name="T31" fmla="*/ 72 h 100"/>
                <a:gd name="T32" fmla="*/ 53 w 111"/>
                <a:gd name="T33" fmla="*/ 100 h 100"/>
                <a:gd name="T34" fmla="*/ 51 w 111"/>
                <a:gd name="T35" fmla="*/ 78 h 100"/>
                <a:gd name="T36" fmla="*/ 21 w 111"/>
                <a:gd name="T37" fmla="*/ 87 h 100"/>
                <a:gd name="T38" fmla="*/ 13 w 111"/>
                <a:gd name="T39" fmla="*/ 95 h 100"/>
                <a:gd name="T40" fmla="*/ 11 w 111"/>
                <a:gd name="T41" fmla="*/ 100 h 100"/>
                <a:gd name="T42" fmla="*/ 23 w 111"/>
                <a:gd name="T43" fmla="*/ 87 h 100"/>
                <a:gd name="T44" fmla="*/ 106 w 111"/>
                <a:gd name="T45" fmla="*/ 0 h 100"/>
                <a:gd name="T46" fmla="*/ 71 w 111"/>
                <a:gd name="T47" fmla="*/ 2 h 100"/>
                <a:gd name="T48" fmla="*/ 78 w 111"/>
                <a:gd name="T49" fmla="*/ 19 h 100"/>
                <a:gd name="T50" fmla="*/ 42 w 111"/>
                <a:gd name="T51" fmla="*/ 31 h 100"/>
                <a:gd name="T52" fmla="*/ 4 w 111"/>
                <a:gd name="T53" fmla="*/ 65 h 100"/>
                <a:gd name="T54" fmla="*/ 4 w 111"/>
                <a:gd name="T55" fmla="*/ 79 h 100"/>
                <a:gd name="T56" fmla="*/ 40 w 111"/>
                <a:gd name="T57" fmla="*/ 57 h 100"/>
                <a:gd name="T58" fmla="*/ 56 w 111"/>
                <a:gd name="T59" fmla="*/ 70 h 100"/>
                <a:gd name="T60" fmla="*/ 109 w 111"/>
                <a:gd name="T61" fmla="*/ 41 h 100"/>
                <a:gd name="T62" fmla="*/ 111 w 111"/>
                <a:gd name="T6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00">
                  <a:moveTo>
                    <a:pt x="36" y="72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8" y="79"/>
                    <a:pt x="27" y="81"/>
                    <a:pt x="27" y="83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7" y="71"/>
                    <a:pt x="36" y="72"/>
                  </a:cubicBezTo>
                  <a:close/>
                  <a:moveTo>
                    <a:pt x="81" y="55"/>
                  </a:moveTo>
                  <a:cubicBezTo>
                    <a:pt x="74" y="62"/>
                    <a:pt x="74" y="62"/>
                    <a:pt x="74" y="62"/>
                  </a:cubicBezTo>
                  <a:cubicBezTo>
                    <a:pt x="73" y="63"/>
                    <a:pt x="72" y="64"/>
                    <a:pt x="72" y="66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4"/>
                    <a:pt x="82" y="54"/>
                    <a:pt x="81" y="55"/>
                  </a:cubicBezTo>
                  <a:close/>
                  <a:moveTo>
                    <a:pt x="95" y="41"/>
                  </a:moveTo>
                  <a:cubicBezTo>
                    <a:pt x="89" y="47"/>
                    <a:pt x="89" y="47"/>
                    <a:pt x="89" y="47"/>
                  </a:cubicBezTo>
                  <a:cubicBezTo>
                    <a:pt x="88" y="48"/>
                    <a:pt x="87" y="49"/>
                    <a:pt x="87" y="5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0"/>
                    <a:pt x="96" y="40"/>
                    <a:pt x="95" y="41"/>
                  </a:cubicBezTo>
                  <a:close/>
                  <a:moveTo>
                    <a:pt x="66" y="70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7"/>
                    <a:pt x="58" y="77"/>
                  </a:cubicBezTo>
                  <a:cubicBezTo>
                    <a:pt x="58" y="78"/>
                    <a:pt x="57" y="79"/>
                    <a:pt x="57" y="8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69"/>
                    <a:pt x="67" y="69"/>
                    <a:pt x="66" y="70"/>
                  </a:cubicBezTo>
                  <a:close/>
                  <a:moveTo>
                    <a:pt x="49" y="76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3" y="70"/>
                    <a:pt x="42" y="70"/>
                    <a:pt x="42" y="7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1"/>
                    <a:pt x="52" y="79"/>
                    <a:pt x="51" y="78"/>
                  </a:cubicBezTo>
                  <a:lnTo>
                    <a:pt x="49" y="76"/>
                  </a:lnTo>
                  <a:close/>
                  <a:moveTo>
                    <a:pt x="21" y="87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6"/>
                    <a:pt x="11" y="97"/>
                    <a:pt x="11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2" y="86"/>
                    <a:pt x="21" y="87"/>
                  </a:cubicBezTo>
                  <a:close/>
                  <a:moveTo>
                    <a:pt x="106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70" y="1"/>
                    <a:pt x="71" y="2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0"/>
                    <a:pt x="39" y="30"/>
                    <a:pt x="39" y="31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0" y="42"/>
                    <a:pt x="111" y="41"/>
                    <a:pt x="111" y="40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9" y="0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9269488-3A2B-9980-C8F4-C3B180F3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430" y="2109624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E17ACE16-8B3B-0981-5192-80E61908517E}"/>
              </a:ext>
            </a:extLst>
          </p:cNvPr>
          <p:cNvSpPr>
            <a:spLocks noEditPoints="1"/>
          </p:cNvSpPr>
          <p:nvPr/>
        </p:nvSpPr>
        <p:spPr bwMode="auto">
          <a:xfrm>
            <a:off x="1280755" y="2215297"/>
            <a:ext cx="352330" cy="281447"/>
          </a:xfrm>
          <a:custGeom>
            <a:avLst/>
            <a:gdLst>
              <a:gd name="T0" fmla="*/ 19 w 200"/>
              <a:gd name="T1" fmla="*/ 44 h 155"/>
              <a:gd name="T2" fmla="*/ 10 w 200"/>
              <a:gd name="T3" fmla="*/ 44 h 155"/>
              <a:gd name="T4" fmla="*/ 0 w 200"/>
              <a:gd name="T5" fmla="*/ 54 h 155"/>
              <a:gd name="T6" fmla="*/ 0 w 200"/>
              <a:gd name="T7" fmla="*/ 108 h 155"/>
              <a:gd name="T8" fmla="*/ 10 w 200"/>
              <a:gd name="T9" fmla="*/ 118 h 155"/>
              <a:gd name="T10" fmla="*/ 19 w 200"/>
              <a:gd name="T11" fmla="*/ 118 h 155"/>
              <a:gd name="T12" fmla="*/ 29 w 200"/>
              <a:gd name="T13" fmla="*/ 108 h 155"/>
              <a:gd name="T14" fmla="*/ 29 w 200"/>
              <a:gd name="T15" fmla="*/ 54 h 155"/>
              <a:gd name="T16" fmla="*/ 19 w 200"/>
              <a:gd name="T17" fmla="*/ 44 h 155"/>
              <a:gd name="T18" fmla="*/ 73 w 200"/>
              <a:gd name="T19" fmla="*/ 30 h 155"/>
              <a:gd name="T20" fmla="*/ 73 w 200"/>
              <a:gd name="T21" fmla="*/ 10 h 155"/>
              <a:gd name="T22" fmla="*/ 63 w 200"/>
              <a:gd name="T23" fmla="*/ 0 h 155"/>
              <a:gd name="T24" fmla="*/ 54 w 200"/>
              <a:gd name="T25" fmla="*/ 0 h 155"/>
              <a:gd name="T26" fmla="*/ 44 w 200"/>
              <a:gd name="T27" fmla="*/ 10 h 155"/>
              <a:gd name="T28" fmla="*/ 44 w 200"/>
              <a:gd name="T29" fmla="*/ 108 h 155"/>
              <a:gd name="T30" fmla="*/ 54 w 200"/>
              <a:gd name="T31" fmla="*/ 118 h 155"/>
              <a:gd name="T32" fmla="*/ 63 w 200"/>
              <a:gd name="T33" fmla="*/ 118 h 155"/>
              <a:gd name="T34" fmla="*/ 73 w 200"/>
              <a:gd name="T35" fmla="*/ 108 h 155"/>
              <a:gd name="T36" fmla="*/ 73 w 200"/>
              <a:gd name="T37" fmla="*/ 103 h 155"/>
              <a:gd name="T38" fmla="*/ 58 w 200"/>
              <a:gd name="T39" fmla="*/ 66 h 155"/>
              <a:gd name="T40" fmla="*/ 73 w 200"/>
              <a:gd name="T41" fmla="*/ 30 h 155"/>
              <a:gd name="T42" fmla="*/ 107 w 200"/>
              <a:gd name="T43" fmla="*/ 44 h 155"/>
              <a:gd name="T44" fmla="*/ 98 w 200"/>
              <a:gd name="T45" fmla="*/ 44 h 155"/>
              <a:gd name="T46" fmla="*/ 88 w 200"/>
              <a:gd name="T47" fmla="*/ 54 h 155"/>
              <a:gd name="T48" fmla="*/ 88 w 200"/>
              <a:gd name="T49" fmla="*/ 83 h 155"/>
              <a:gd name="T50" fmla="*/ 91 w 200"/>
              <a:gd name="T51" fmla="*/ 87 h 155"/>
              <a:gd name="T52" fmla="*/ 111 w 200"/>
              <a:gd name="T53" fmla="*/ 95 h 155"/>
              <a:gd name="T54" fmla="*/ 117 w 200"/>
              <a:gd name="T55" fmla="*/ 94 h 155"/>
              <a:gd name="T56" fmla="*/ 117 w 200"/>
              <a:gd name="T57" fmla="*/ 54 h 155"/>
              <a:gd name="T58" fmla="*/ 107 w 200"/>
              <a:gd name="T59" fmla="*/ 44 h 155"/>
              <a:gd name="T60" fmla="*/ 195 w 200"/>
              <a:gd name="T61" fmla="*/ 132 h 155"/>
              <a:gd name="T62" fmla="*/ 161 w 200"/>
              <a:gd name="T63" fmla="*/ 98 h 155"/>
              <a:gd name="T64" fmla="*/ 152 w 200"/>
              <a:gd name="T65" fmla="*/ 94 h 155"/>
              <a:gd name="T66" fmla="*/ 146 w 200"/>
              <a:gd name="T67" fmla="*/ 33 h 155"/>
              <a:gd name="T68" fmla="*/ 78 w 200"/>
              <a:gd name="T69" fmla="*/ 33 h 155"/>
              <a:gd name="T70" fmla="*/ 78 w 200"/>
              <a:gd name="T71" fmla="*/ 101 h 155"/>
              <a:gd name="T72" fmla="*/ 139 w 200"/>
              <a:gd name="T73" fmla="*/ 107 h 155"/>
              <a:gd name="T74" fmla="*/ 143 w 200"/>
              <a:gd name="T75" fmla="*/ 116 h 155"/>
              <a:gd name="T76" fmla="*/ 176 w 200"/>
              <a:gd name="T77" fmla="*/ 150 h 155"/>
              <a:gd name="T78" fmla="*/ 195 w 200"/>
              <a:gd name="T79" fmla="*/ 150 h 155"/>
              <a:gd name="T80" fmla="*/ 195 w 200"/>
              <a:gd name="T81" fmla="*/ 132 h 155"/>
              <a:gd name="T82" fmla="*/ 136 w 200"/>
              <a:gd name="T83" fmla="*/ 91 h 155"/>
              <a:gd name="T84" fmla="*/ 89 w 200"/>
              <a:gd name="T85" fmla="*/ 91 h 155"/>
              <a:gd name="T86" fmla="*/ 89 w 200"/>
              <a:gd name="T87" fmla="*/ 44 h 155"/>
              <a:gd name="T88" fmla="*/ 136 w 200"/>
              <a:gd name="T89" fmla="*/ 44 h 155"/>
              <a:gd name="T90" fmla="*/ 136 w 200"/>
              <a:gd name="T91" fmla="*/ 9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155">
                <a:moveTo>
                  <a:pt x="19" y="44"/>
                </a:moveTo>
                <a:cubicBezTo>
                  <a:pt x="10" y="44"/>
                  <a:pt x="10" y="44"/>
                  <a:pt x="10" y="44"/>
                </a:cubicBezTo>
                <a:cubicBezTo>
                  <a:pt x="5" y="44"/>
                  <a:pt x="0" y="49"/>
                  <a:pt x="0" y="5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3"/>
                  <a:pt x="5" y="118"/>
                  <a:pt x="10" y="118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8"/>
                  <a:pt x="29" y="113"/>
                  <a:pt x="29" y="108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49"/>
                  <a:pt x="25" y="44"/>
                  <a:pt x="19" y="44"/>
                </a:cubicBezTo>
                <a:close/>
                <a:moveTo>
                  <a:pt x="73" y="30"/>
                </a:move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9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3"/>
                  <a:pt x="49" y="118"/>
                  <a:pt x="54" y="118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9" y="118"/>
                  <a:pt x="73" y="113"/>
                  <a:pt x="73" y="108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63" y="93"/>
                  <a:pt x="58" y="80"/>
                  <a:pt x="58" y="66"/>
                </a:cubicBezTo>
                <a:cubicBezTo>
                  <a:pt x="58" y="53"/>
                  <a:pt x="63" y="40"/>
                  <a:pt x="73" y="30"/>
                </a:cubicBezTo>
                <a:close/>
                <a:moveTo>
                  <a:pt x="107" y="44"/>
                </a:moveTo>
                <a:cubicBezTo>
                  <a:pt x="98" y="44"/>
                  <a:pt x="98" y="44"/>
                  <a:pt x="98" y="44"/>
                </a:cubicBezTo>
                <a:cubicBezTo>
                  <a:pt x="93" y="44"/>
                  <a:pt x="88" y="49"/>
                  <a:pt x="88" y="54"/>
                </a:cubicBezTo>
                <a:cubicBezTo>
                  <a:pt x="88" y="83"/>
                  <a:pt x="88" y="83"/>
                  <a:pt x="88" y="83"/>
                </a:cubicBezTo>
                <a:cubicBezTo>
                  <a:pt x="89" y="84"/>
                  <a:pt x="90" y="86"/>
                  <a:pt x="91" y="87"/>
                </a:cubicBezTo>
                <a:cubicBezTo>
                  <a:pt x="97" y="92"/>
                  <a:pt x="104" y="95"/>
                  <a:pt x="111" y="95"/>
                </a:cubicBezTo>
                <a:cubicBezTo>
                  <a:pt x="113" y="95"/>
                  <a:pt x="115" y="95"/>
                  <a:pt x="117" y="9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49"/>
                  <a:pt x="113" y="44"/>
                  <a:pt x="107" y="44"/>
                </a:cubicBezTo>
                <a:close/>
                <a:moveTo>
                  <a:pt x="195" y="132"/>
                </a:moveTo>
                <a:cubicBezTo>
                  <a:pt x="161" y="98"/>
                  <a:pt x="161" y="98"/>
                  <a:pt x="161" y="98"/>
                </a:cubicBezTo>
                <a:cubicBezTo>
                  <a:pt x="159" y="95"/>
                  <a:pt x="156" y="94"/>
                  <a:pt x="152" y="94"/>
                </a:cubicBezTo>
                <a:cubicBezTo>
                  <a:pt x="165" y="75"/>
                  <a:pt x="163" y="50"/>
                  <a:pt x="146" y="33"/>
                </a:cubicBezTo>
                <a:cubicBezTo>
                  <a:pt x="128" y="14"/>
                  <a:pt x="97" y="14"/>
                  <a:pt x="78" y="33"/>
                </a:cubicBezTo>
                <a:cubicBezTo>
                  <a:pt x="59" y="52"/>
                  <a:pt x="59" y="83"/>
                  <a:pt x="78" y="101"/>
                </a:cubicBezTo>
                <a:cubicBezTo>
                  <a:pt x="95" y="118"/>
                  <a:pt x="120" y="120"/>
                  <a:pt x="139" y="107"/>
                </a:cubicBezTo>
                <a:cubicBezTo>
                  <a:pt x="139" y="111"/>
                  <a:pt x="140" y="114"/>
                  <a:pt x="143" y="116"/>
                </a:cubicBezTo>
                <a:cubicBezTo>
                  <a:pt x="176" y="150"/>
                  <a:pt x="176" y="150"/>
                  <a:pt x="176" y="150"/>
                </a:cubicBezTo>
                <a:cubicBezTo>
                  <a:pt x="182" y="155"/>
                  <a:pt x="190" y="155"/>
                  <a:pt x="195" y="150"/>
                </a:cubicBezTo>
                <a:cubicBezTo>
                  <a:pt x="200" y="145"/>
                  <a:pt x="200" y="137"/>
                  <a:pt x="195" y="132"/>
                </a:cubicBezTo>
                <a:close/>
                <a:moveTo>
                  <a:pt x="136" y="91"/>
                </a:moveTo>
                <a:cubicBezTo>
                  <a:pt x="123" y="104"/>
                  <a:pt x="102" y="104"/>
                  <a:pt x="89" y="91"/>
                </a:cubicBezTo>
                <a:cubicBezTo>
                  <a:pt x="76" y="78"/>
                  <a:pt x="76" y="57"/>
                  <a:pt x="89" y="44"/>
                </a:cubicBezTo>
                <a:cubicBezTo>
                  <a:pt x="102" y="31"/>
                  <a:pt x="123" y="31"/>
                  <a:pt x="136" y="44"/>
                </a:cubicBezTo>
                <a:cubicBezTo>
                  <a:pt x="149" y="57"/>
                  <a:pt x="149" y="78"/>
                  <a:pt x="136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ADE940D-E2D0-F0E6-8616-E8792071E07B}"/>
              </a:ext>
            </a:extLst>
          </p:cNvPr>
          <p:cNvSpPr txBox="1"/>
          <p:nvPr/>
        </p:nvSpPr>
        <p:spPr>
          <a:xfrm>
            <a:off x="829247" y="2641215"/>
            <a:ext cx="4795985" cy="2380075"/>
          </a:xfrm>
          <a:prstGeom prst="rect">
            <a:avLst/>
          </a:prstGeom>
        </p:spPr>
        <p:txBody>
          <a:bodyPr vert="horz" wrap="square" lIns="0" tIns="165100" rIns="0" bIns="0" rtlCol="0" anchor="t">
            <a:spAutoFit/>
          </a:bodyPr>
          <a:lstStyle/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o-RO" sz="1200" b="1">
                <a:latin typeface="Work Sans" pitchFamily="2" charset="0"/>
                <a:cs typeface="Arial"/>
              </a:rPr>
              <a:t>Annual i</a:t>
            </a:r>
            <a:r>
              <a:rPr lang="en-US" sz="1200" b="1" err="1">
                <a:latin typeface="Work Sans" pitchFamily="2" charset="0"/>
                <a:cs typeface="Arial"/>
              </a:rPr>
              <a:t>nflation</a:t>
            </a:r>
            <a:r>
              <a:rPr lang="en-US" sz="1200" b="1">
                <a:latin typeface="Work Sans" pitchFamily="2" charset="0"/>
                <a:cs typeface="Arial"/>
              </a:rPr>
              <a:t> rate</a:t>
            </a:r>
            <a:r>
              <a:rPr lang="ro-RO" sz="1200" b="1">
                <a:latin typeface="Work Sans" pitchFamily="2" charset="0"/>
                <a:cs typeface="Arial"/>
              </a:rPr>
              <a:t> of</a:t>
            </a:r>
            <a:r>
              <a:rPr lang="en-US" sz="1200" b="1">
                <a:latin typeface="Work Sans" pitchFamily="2" charset="0"/>
                <a:cs typeface="Arial"/>
              </a:rPr>
              <a:t> </a:t>
            </a:r>
            <a:r>
              <a:rPr lang="en-GB" sz="1200" b="1">
                <a:solidFill>
                  <a:srgbClr val="222222"/>
                </a:solidFill>
                <a:latin typeface="Montserrat" panose="00000500000000000000" pitchFamily="2" charset="0"/>
                <a:cs typeface="Arial"/>
              </a:rPr>
              <a:t>10</a:t>
            </a:r>
            <a:r>
              <a:rPr lang="en-GB" sz="1200" b="1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.3%</a:t>
            </a:r>
            <a:r>
              <a:rPr lang="en-US" sz="1200" b="1">
                <a:latin typeface="Work Sans" pitchFamily="2" charset="0"/>
                <a:cs typeface="Arial"/>
              </a:rPr>
              <a:t> </a:t>
            </a:r>
            <a:r>
              <a:rPr lang="ro-RO" sz="1200">
                <a:latin typeface="Work Sans" pitchFamily="2" charset="0"/>
                <a:cs typeface="Arial"/>
              </a:rPr>
              <a:t>(</a:t>
            </a:r>
            <a:r>
              <a:rPr lang="en-GB" sz="1200">
                <a:latin typeface="Work Sans" pitchFamily="2" charset="0"/>
                <a:cs typeface="Arial"/>
              </a:rPr>
              <a:t>June </a:t>
            </a:r>
            <a:r>
              <a:rPr lang="en-US" sz="1200">
                <a:latin typeface="Work Sans" pitchFamily="2" charset="0"/>
                <a:cs typeface="Arial"/>
              </a:rPr>
              <a:t>202</a:t>
            </a:r>
            <a:r>
              <a:rPr lang="ro-RO" sz="1200">
                <a:latin typeface="Work Sans" pitchFamily="2" charset="0"/>
                <a:cs typeface="Arial"/>
              </a:rPr>
              <a:t>3</a:t>
            </a:r>
            <a:r>
              <a:rPr lang="en-US" sz="1200">
                <a:latin typeface="Work Sans" pitchFamily="2" charset="0"/>
                <a:cs typeface="Arial"/>
              </a:rPr>
              <a:t> vs. June 202</a:t>
            </a:r>
            <a:r>
              <a:rPr lang="ro-RO" sz="1200">
                <a:latin typeface="Work Sans" pitchFamily="2" charset="0"/>
                <a:cs typeface="Arial"/>
              </a:rPr>
              <a:t>2</a:t>
            </a:r>
            <a:r>
              <a:rPr lang="en-US" sz="1200">
                <a:latin typeface="Work Sans" pitchFamily="2" charset="0"/>
                <a:cs typeface="Arial"/>
              </a:rPr>
              <a:t>) according to NIS, </a:t>
            </a:r>
            <a:r>
              <a:rPr lang="en-GB" sz="1200">
                <a:latin typeface="Work Sans" pitchFamily="2" charset="0"/>
                <a:cs typeface="Arial"/>
              </a:rPr>
              <a:t>in a downward trend compared to previous months</a:t>
            </a:r>
            <a:r>
              <a:rPr lang="ro-RO" sz="1200">
                <a:latin typeface="Work Sans" pitchFamily="2" charset="0"/>
                <a:cs typeface="Arial"/>
              </a:rPr>
              <a:t>. </a:t>
            </a:r>
            <a:r>
              <a:rPr lang="en-GB" sz="1200">
                <a:latin typeface="Work Sans" pitchFamily="2" charset="0"/>
                <a:cs typeface="Arial"/>
              </a:rPr>
              <a:t>E</a:t>
            </a:r>
            <a:r>
              <a:rPr lang="ro-RO" sz="1200">
                <a:latin typeface="Work Sans" pitchFamily="2" charset="0"/>
                <a:cs typeface="Arial"/>
              </a:rPr>
              <a:t>stimated by BNR</a:t>
            </a:r>
            <a:r>
              <a:rPr lang="en-GB" sz="1200">
                <a:latin typeface="Work Sans" pitchFamily="2" charset="0"/>
                <a:cs typeface="Arial"/>
              </a:rPr>
              <a:t> to reach 7</a:t>
            </a:r>
            <a:r>
              <a:rPr lang="ro-RO" sz="1200">
                <a:latin typeface="Work Sans" pitchFamily="2" charset="0"/>
                <a:cs typeface="Arial"/>
              </a:rPr>
              <a:t>.</a:t>
            </a:r>
            <a:r>
              <a:rPr lang="en-GB" sz="1200">
                <a:latin typeface="Work Sans" pitchFamily="2" charset="0"/>
                <a:cs typeface="Arial"/>
              </a:rPr>
              <a:t>5% at the end of 2023 and 4.4% by the end of the year 2024.</a:t>
            </a:r>
            <a:endParaRPr lang="en-US" sz="1200">
              <a:latin typeface="Work Sans" pitchFamily="2" charset="0"/>
            </a:endParaRP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latin typeface="Work Sans" pitchFamily="2" charset="0"/>
                <a:cs typeface="Arial"/>
              </a:rPr>
              <a:t>Monetary policy rate 7.0% </a:t>
            </a:r>
            <a:r>
              <a:rPr lang="en-GB" sz="1200">
                <a:latin typeface="Work Sans" pitchFamily="2" charset="0"/>
                <a:cs typeface="Arial"/>
              </a:rPr>
              <a:t>(starting 11th of January 2023).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 b="1">
                <a:latin typeface="Work Sans" pitchFamily="2" charset="0"/>
                <a:cs typeface="Arial"/>
              </a:rPr>
              <a:t>FMCG retail market </a:t>
            </a:r>
            <a:r>
              <a:rPr lang="ro-RO" sz="1200">
                <a:latin typeface="Work Sans" pitchFamily="2" charset="0"/>
                <a:cs typeface="Arial"/>
              </a:rPr>
              <a:t>is</a:t>
            </a:r>
            <a:r>
              <a:rPr lang="ro-RO" sz="1200" b="1">
                <a:latin typeface="Work Sans" pitchFamily="2" charset="0"/>
                <a:cs typeface="Arial"/>
              </a:rPr>
              <a:t> </a:t>
            </a:r>
            <a:r>
              <a:rPr lang="en-GB" sz="1200">
                <a:latin typeface="Work Sans" pitchFamily="2" charset="0"/>
                <a:cs typeface="Arial"/>
              </a:rPr>
              <a:t>estimated to reach RON 130 billion in 2023 (+3.2%).</a:t>
            </a:r>
            <a:endParaRPr lang="en-US" sz="1200">
              <a:latin typeface="Work Sans" pitchFamily="2" charset="0"/>
              <a:cs typeface="Arial"/>
            </a:endParaRP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 b="1" err="1">
                <a:latin typeface="Work Sans" pitchFamily="2" charset="0"/>
                <a:cs typeface="Arial"/>
              </a:rPr>
              <a:t>HoReCA</a:t>
            </a:r>
            <a:r>
              <a:rPr lang="en-US" sz="1200" b="1">
                <a:latin typeface="Work Sans" pitchFamily="2" charset="0"/>
                <a:cs typeface="Arial"/>
              </a:rPr>
              <a:t> retail market </a:t>
            </a:r>
            <a:r>
              <a:rPr lang="ro-RO" sz="1200">
                <a:latin typeface="Work Sans" pitchFamily="2" charset="0"/>
                <a:cs typeface="Arial"/>
              </a:rPr>
              <a:t>is</a:t>
            </a:r>
            <a:r>
              <a:rPr lang="ro-RO" sz="1200" b="1">
                <a:latin typeface="Work Sans" pitchFamily="2" charset="0"/>
                <a:cs typeface="Arial"/>
              </a:rPr>
              <a:t> </a:t>
            </a:r>
            <a:r>
              <a:rPr lang="en-GB" sz="1200">
                <a:latin typeface="Work Sans" pitchFamily="2" charset="0"/>
                <a:cs typeface="Arial"/>
              </a:rPr>
              <a:t>estimated to reach RON 19 billion 2023 (+12%).</a:t>
            </a:r>
            <a:endParaRPr lang="en-US" sz="1200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05519B4D-C913-37D8-D90B-37D5F6EFE7B1}"/>
              </a:ext>
            </a:extLst>
          </p:cNvPr>
          <p:cNvSpPr txBox="1"/>
          <p:nvPr/>
        </p:nvSpPr>
        <p:spPr>
          <a:xfrm>
            <a:off x="6223976" y="2607419"/>
            <a:ext cx="5184229" cy="2637773"/>
          </a:xfrm>
          <a:prstGeom prst="rect">
            <a:avLst/>
          </a:prstGeom>
        </p:spPr>
        <p:txBody>
          <a:bodyPr vert="horz" wrap="square" lIns="0" tIns="165100" rIns="0" bIns="0" rtlCol="0" anchor="t">
            <a:spAutoFit/>
          </a:bodyPr>
          <a:lstStyle/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Inflation and the increase </a:t>
            </a:r>
            <a:r>
              <a:rPr lang="en-GB" sz="1200" spc="-5" dirty="0">
                <a:latin typeface="Work Sans" pitchFamily="2" charset="0"/>
                <a:cs typeface="Arial"/>
              </a:rPr>
              <a:t>of Supermarkets and Convenience stores in the retail, respectively of the </a:t>
            </a:r>
            <a:r>
              <a:rPr lang="en-GB" sz="1200" spc="-5" dirty="0" err="1">
                <a:latin typeface="Work Sans" pitchFamily="2" charset="0"/>
                <a:cs typeface="Arial"/>
              </a:rPr>
              <a:t>HoReCa</a:t>
            </a:r>
            <a:r>
              <a:rPr lang="en-GB" sz="1200" spc="-5" dirty="0">
                <a:latin typeface="Work Sans" pitchFamily="2" charset="0"/>
                <a:cs typeface="Arial"/>
              </a:rPr>
              <a:t> channels are the main sales engines.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Decreasing tendency in volume</a:t>
            </a:r>
            <a:r>
              <a:rPr lang="en-GB" sz="1200" spc="-5" dirty="0">
                <a:latin typeface="Work Sans" pitchFamily="2" charset="0"/>
                <a:cs typeface="Arial"/>
              </a:rPr>
              <a:t>, determined by the repeated increase in prices.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Downtrading</a:t>
            </a:r>
            <a:r>
              <a:rPr lang="en-GB" sz="1200" spc="-5" dirty="0">
                <a:latin typeface="Work Sans" pitchFamily="2" charset="0"/>
                <a:cs typeface="Arial"/>
              </a:rPr>
              <a:t>, especially in hypermarkets and discounters, mainly for non-food products.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Shopping cart: </a:t>
            </a:r>
            <a:r>
              <a:rPr lang="en-GB" sz="1200" spc="-5" dirty="0">
                <a:latin typeface="Work Sans" pitchFamily="2" charset="0"/>
                <a:cs typeface="Arial"/>
              </a:rPr>
              <a:t>decreased</a:t>
            </a:r>
            <a:r>
              <a:rPr lang="en-GB" sz="1200" b="1" spc="-5" dirty="0">
                <a:latin typeface="Work Sans" pitchFamily="2" charset="0"/>
                <a:cs typeface="Arial"/>
              </a:rPr>
              <a:t> </a:t>
            </a:r>
            <a:r>
              <a:rPr lang="en-GB" sz="1200" spc="-5" dirty="0">
                <a:latin typeface="Work Sans" pitchFamily="2" charset="0"/>
                <a:cs typeface="Arial"/>
              </a:rPr>
              <a:t>tendency in value and number of products.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Consumer perception: </a:t>
            </a:r>
            <a:r>
              <a:rPr lang="en-GB" sz="1200" spc="-5" dirty="0">
                <a:latin typeface="Work Sans" pitchFamily="2" charset="0"/>
                <a:cs typeface="Arial"/>
              </a:rPr>
              <a:t>giving up non-essential expenses, looking for offers/discounts.</a:t>
            </a:r>
            <a:endParaRPr lang="en-US" sz="10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1F581-4B2B-401A-FB31-412261176151}"/>
              </a:ext>
            </a:extLst>
          </p:cNvPr>
          <p:cNvSpPr txBox="1"/>
          <p:nvPr/>
        </p:nvSpPr>
        <p:spPr>
          <a:xfrm>
            <a:off x="443421" y="5511382"/>
            <a:ext cx="6096000" cy="60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800">
              <a:solidFill>
                <a:schemeClr val="bg1"/>
              </a:solidFill>
              <a:latin typeface="Arial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000" i="1" spc="-5">
                <a:latin typeface="Work Sans" pitchFamily="2" charset="0"/>
                <a:cs typeface="Arial"/>
              </a:rPr>
              <a:t>Sources: Euromonitor, KeysFin, </a:t>
            </a:r>
            <a:r>
              <a:rPr lang="en-US" sz="1000" i="1" spc="-5" err="1">
                <a:latin typeface="Work Sans" pitchFamily="2" charset="0"/>
                <a:cs typeface="Arial"/>
              </a:rPr>
              <a:t>Emis</a:t>
            </a:r>
            <a:endParaRPr lang="en-US" sz="1000" i="1" spc="-5">
              <a:latin typeface="Work Sans" pitchFamily="2" charset="0"/>
              <a:cs typeface="Arial"/>
            </a:endParaRP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852A93E3-47B1-D712-D6FD-0FE72796A9A9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3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20604F74-1479-822C-42BF-1FC9CE83B565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05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43421" y="337776"/>
            <a:ext cx="11748580" cy="10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2. Strategy and Focus - AQUILA Strategy for Profitable Growth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D9AA5-74A5-1FFB-74FC-9A8EE4987835}"/>
              </a:ext>
            </a:extLst>
          </p:cNvPr>
          <p:cNvSpPr/>
          <p:nvPr/>
        </p:nvSpPr>
        <p:spPr>
          <a:xfrm>
            <a:off x="0" y="6119560"/>
            <a:ext cx="12192000" cy="7860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AF841-5A14-7FB4-8C38-F24ED4925C20}"/>
              </a:ext>
            </a:extLst>
          </p:cNvPr>
          <p:cNvSpPr txBox="1"/>
          <p:nvPr/>
        </p:nvSpPr>
        <p:spPr>
          <a:xfrm>
            <a:off x="8521594" y="973703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Montserrat" panose="00000500000000000000" pitchFamily="50" charset="0"/>
              </a:rPr>
              <a:t>Reduce carbon footprint by 10% by 2026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7B1D60BD-2F3D-A3A6-1A6A-434B6CEDBB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2604" y="6252604"/>
            <a:ext cx="1707876" cy="605396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E25B4F0F-2E6A-EA6E-7F92-C5212116CEAD}"/>
              </a:ext>
            </a:extLst>
          </p:cNvPr>
          <p:cNvSpPr txBox="1"/>
          <p:nvPr/>
        </p:nvSpPr>
        <p:spPr>
          <a:xfrm>
            <a:off x="2106198" y="2119160"/>
            <a:ext cx="39898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Targets: FMCG distributors and brand manufacturers.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Potential synergy through products portfolio and operational model.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Always initial majority stake, with option to buy in 3-5 years for tickets over EUR 50 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0035-F772-0E88-81D1-DB9A75F393B4}"/>
              </a:ext>
            </a:extLst>
          </p:cNvPr>
          <p:cNvSpPr/>
          <p:nvPr/>
        </p:nvSpPr>
        <p:spPr>
          <a:xfrm>
            <a:off x="700555" y="1578478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M&amp;A approach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443FA5-998C-3026-C02B-FC11F1A48628}"/>
              </a:ext>
            </a:extLst>
          </p:cNvPr>
          <p:cNvSpPr/>
          <p:nvPr/>
        </p:nvSpPr>
        <p:spPr>
          <a:xfrm>
            <a:off x="6637143" y="1578478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Margin optimization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3CE7F-4602-6D60-86C9-437CC001EFBB}"/>
              </a:ext>
            </a:extLst>
          </p:cNvPr>
          <p:cNvSpPr txBox="1"/>
          <p:nvPr/>
        </p:nvSpPr>
        <p:spPr>
          <a:xfrm>
            <a:off x="567388" y="2144783"/>
            <a:ext cx="1697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Key criteria for mergers and acquisitions: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700C1-FE7A-F7BA-2EF3-749698CE27BD}"/>
              </a:ext>
            </a:extLst>
          </p:cNvPr>
          <p:cNvSpPr txBox="1"/>
          <p:nvPr/>
        </p:nvSpPr>
        <p:spPr>
          <a:xfrm>
            <a:off x="8141990" y="2092643"/>
            <a:ext cx="3799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Cross-selling of our products across channels and clients.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Focus on the frozen product segment, both in terms of distribution and logistics.</a:t>
            </a:r>
          </a:p>
          <a:p>
            <a:pPr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Work Sans" pitchFamily="2" charset="0"/>
                <a:cs typeface="Arial"/>
              </a:rPr>
              <a:t>Increasing presence in the channels with higher margins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(HoReCa, </a:t>
            </a:r>
            <a:r>
              <a:rPr lang="en-US" sz="1200">
                <a:latin typeface="Work Sans" pitchFamily="2" charset="0"/>
                <a:cs typeface="Arial"/>
              </a:rPr>
              <a:t>Gas station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2F514-41AF-CD3D-9C41-F5C5EA47FE8C}"/>
              </a:ext>
            </a:extLst>
          </p:cNvPr>
          <p:cNvSpPr txBox="1"/>
          <p:nvPr/>
        </p:nvSpPr>
        <p:spPr>
          <a:xfrm>
            <a:off x="6677306" y="2527996"/>
            <a:ext cx="114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 panose="020B0604020202020204" pitchFamily="34" charset="0"/>
              </a:rPr>
              <a:t>Key actions: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6EBA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22B4F-A41F-BCE0-C313-EC214A82958C}"/>
              </a:ext>
            </a:extLst>
          </p:cNvPr>
          <p:cNvSpPr txBox="1"/>
          <p:nvPr/>
        </p:nvSpPr>
        <p:spPr>
          <a:xfrm>
            <a:off x="2141787" y="4532556"/>
            <a:ext cx="39898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Sustained sales growth (+</a:t>
            </a:r>
            <a:r>
              <a:rPr lang="ro-RO" sz="1200">
                <a:latin typeface="Work Sans" pitchFamily="2" charset="0"/>
                <a:cs typeface="Arial"/>
              </a:rPr>
              <a:t>38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in </a:t>
            </a:r>
            <a:r>
              <a:rPr lang="ro-RO" sz="1200">
                <a:latin typeface="Work Sans" pitchFamily="2" charset="0"/>
                <a:cs typeface="Arial"/>
              </a:rPr>
              <a:t>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1 2023 vs. </a:t>
            </a: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H</a:t>
            </a:r>
            <a:r>
              <a:rPr lang="en-GB" sz="1200">
                <a:latin typeface="Work Sans" pitchFamily="2" charset="0"/>
                <a:cs typeface="Arial"/>
              </a:rPr>
              <a:t>1 2022</a:t>
            </a:r>
            <a:r>
              <a:rPr lang="ro-RO" sz="1200">
                <a:latin typeface="Work Sans" pitchFamily="2" charset="0"/>
                <a:cs typeface="Arial"/>
              </a:rPr>
              <a:t>)</a:t>
            </a:r>
            <a:r>
              <a:rPr lang="en-US" sz="1200">
                <a:latin typeface="Work Sans" pitchFamily="2" charset="0"/>
                <a:cs typeface="Arial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Launching new products (22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products in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2023).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Focus </a:t>
            </a:r>
            <a:r>
              <a:rPr lang="en-US" sz="1200">
                <a:latin typeface="Work Sans" pitchFamily="2" charset="0"/>
                <a:cs typeface="Arial"/>
              </a:rPr>
              <a:t>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HoReCA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 (+</a:t>
            </a:r>
            <a:r>
              <a:rPr lang="ro-RO" sz="1200">
                <a:latin typeface="Work Sans" pitchFamily="2" charset="0"/>
                <a:cs typeface="Arial"/>
              </a:rPr>
              <a:t>23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% </a:t>
            </a:r>
            <a:r>
              <a:rPr lang="en-GB" sz="1200">
                <a:latin typeface="Work Sans" pitchFamily="2" charset="0"/>
                <a:cs typeface="Arial"/>
              </a:rPr>
              <a:t>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n </a:t>
            </a: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1 2023).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Work Sans" pitchFamily="2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Increasing retail presence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9EFBA-5CBA-9CF8-8BB3-AA7BF2542521}"/>
              </a:ext>
            </a:extLst>
          </p:cNvPr>
          <p:cNvSpPr txBox="1"/>
          <p:nvPr/>
        </p:nvSpPr>
        <p:spPr>
          <a:xfrm>
            <a:off x="567388" y="4877782"/>
            <a:ext cx="956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Key steps: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6EBA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DF180-7BB3-507E-2289-934CE65A71D2}"/>
              </a:ext>
            </a:extLst>
          </p:cNvPr>
          <p:cNvSpPr txBox="1"/>
          <p:nvPr/>
        </p:nvSpPr>
        <p:spPr>
          <a:xfrm>
            <a:off x="417439" y="4080089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D0F0A-4EC2-3667-4FD1-9A6AD2FA75B7}"/>
              </a:ext>
            </a:extLst>
          </p:cNvPr>
          <p:cNvSpPr txBox="1"/>
          <p:nvPr/>
        </p:nvSpPr>
        <p:spPr>
          <a:xfrm>
            <a:off x="6961110" y="4062341"/>
            <a:ext cx="4315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7858D8-522D-2B21-713B-032321E98BA1}"/>
              </a:ext>
            </a:extLst>
          </p:cNvPr>
          <p:cNvSpPr/>
          <p:nvPr/>
        </p:nvSpPr>
        <p:spPr>
          <a:xfrm>
            <a:off x="797282" y="3944362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spc="-10">
              <a:solidFill>
                <a:schemeClr val="bg1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B0C3DE-3A4D-0EF0-A126-2A9D2D449030}"/>
              </a:ext>
            </a:extLst>
          </p:cNvPr>
          <p:cNvSpPr txBox="1"/>
          <p:nvPr/>
        </p:nvSpPr>
        <p:spPr>
          <a:xfrm>
            <a:off x="864597" y="3992540"/>
            <a:ext cx="341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0">
                <a:latin typeface="Montserrat" panose="00000500000000000000" pitchFamily="50" charset="0"/>
                <a:cs typeface="Arial"/>
              </a:rPr>
              <a:t>Own brands growth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038B6E-4520-98D0-17BB-1A987377ED5B}"/>
              </a:ext>
            </a:extLst>
          </p:cNvPr>
          <p:cNvSpPr/>
          <p:nvPr/>
        </p:nvSpPr>
        <p:spPr>
          <a:xfrm>
            <a:off x="6637143" y="3944362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ESG strategy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78209-5293-DCCA-27D8-42EA1FE1348E}"/>
              </a:ext>
            </a:extLst>
          </p:cNvPr>
          <p:cNvSpPr txBox="1"/>
          <p:nvPr/>
        </p:nvSpPr>
        <p:spPr>
          <a:xfrm>
            <a:off x="8141990" y="4566299"/>
            <a:ext cx="3325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Work Sans" pitchFamily="2" charset="0"/>
                <a:cs typeface="Arial"/>
              </a:rPr>
              <a:t>Environment and climate change.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latin typeface="Work Sans" pitchFamily="2" charset="0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Work Sans" pitchFamily="2" charset="0"/>
                <a:cs typeface="Arial"/>
              </a:rPr>
              <a:t>Human capital and communities.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>
              <a:latin typeface="Work Sans" pitchFamily="2" charset="0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Work Sans" pitchFamily="2" charset="0"/>
                <a:cs typeface="Arial"/>
              </a:rPr>
              <a:t>Ethics and governance.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3210DD-F4E3-B90A-2AA2-0DD1D97DAA09}"/>
              </a:ext>
            </a:extLst>
          </p:cNvPr>
          <p:cNvSpPr txBox="1"/>
          <p:nvPr/>
        </p:nvSpPr>
        <p:spPr>
          <a:xfrm>
            <a:off x="6677306" y="4657971"/>
            <a:ext cx="1503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F6EBA"/>
                </a:solidFill>
                <a:latin typeface="Work Sans" pitchFamily="2" charset="0"/>
                <a:cs typeface="Arial" panose="020B0604020202020204" pitchFamily="34" charset="0"/>
              </a:rPr>
              <a:t>2022-2026 strategic directions: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A5CF46-3B16-908E-96B2-DA3557272D02}"/>
              </a:ext>
            </a:extLst>
          </p:cNvPr>
          <p:cNvSpPr txBox="1">
            <a:spLocks/>
          </p:cNvSpPr>
          <p:nvPr/>
        </p:nvSpPr>
        <p:spPr>
          <a:xfrm>
            <a:off x="196797" y="64014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4</a:t>
            </a:fld>
            <a:endParaRPr lang="en-GB" sz="1200" spc="-5" dirty="0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6674D4D-D96E-9CEA-B0F0-90D217479ABE}"/>
              </a:ext>
            </a:extLst>
          </p:cNvPr>
          <p:cNvSpPr txBox="1"/>
          <p:nvPr/>
        </p:nvSpPr>
        <p:spPr>
          <a:xfrm>
            <a:off x="567388" y="6436121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82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9355A0-87CF-A683-8E93-80EEEC65C99F}"/>
              </a:ext>
            </a:extLst>
          </p:cNvPr>
          <p:cNvCxnSpPr>
            <a:cxnSpLocks/>
          </p:cNvCxnSpPr>
          <p:nvPr/>
        </p:nvCxnSpPr>
        <p:spPr>
          <a:xfrm>
            <a:off x="1783733" y="5044222"/>
            <a:ext cx="9284291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374333"/>
            <a:ext cx="10195421" cy="8996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M&amp;A Negotiations Status</a:t>
            </a:r>
            <a:endParaRPr lang="en-US" sz="3200" b="1" spc="-5">
              <a:latin typeface="Montserrat" panose="00000500000000000000" pitchFamily="50" charset="0"/>
            </a:endParaRP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endParaRPr lang="en-US" sz="3200" spc="-5">
              <a:latin typeface="Montserrat" panose="000005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AC90ED-257D-526F-25A1-B2BF8DAB1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48913"/>
              </p:ext>
            </p:extLst>
          </p:nvPr>
        </p:nvGraphicFramePr>
        <p:xfrm>
          <a:off x="1312061" y="3824106"/>
          <a:ext cx="9524999" cy="822960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1958552566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3823150666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1308241963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1458846194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2463820078"/>
                    </a:ext>
                  </a:extLst>
                </a:gridCol>
              </a:tblGrid>
              <a:tr h="461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10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1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NBO</a:t>
                      </a:r>
                    </a:p>
                    <a:p>
                      <a:pPr algn="ctr" fontAlgn="ctr"/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26059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F2FE9-C3B9-A337-DF44-C56200984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92331"/>
              </p:ext>
            </p:extLst>
          </p:nvPr>
        </p:nvGraphicFramePr>
        <p:xfrm>
          <a:off x="1333500" y="1590569"/>
          <a:ext cx="9524999" cy="609600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2665765779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113632524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833247692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3576780836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2759239540"/>
                    </a:ext>
                  </a:extLst>
                </a:gridCol>
              </a:tblGrid>
              <a:tr h="365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Target </a:t>
                      </a:r>
                      <a:r>
                        <a:rPr lang="en-GB" sz="2000" b="1" kern="1200" baseline="300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Sales</a:t>
                      </a:r>
                      <a:r>
                        <a:rPr lang="en-GB" sz="2000" b="1" kern="1200" baseline="300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EBITDA</a:t>
                      </a:r>
                      <a:r>
                        <a:rPr lang="en-GB" sz="2000" b="1" kern="1200" baseline="300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Negotiation stage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053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DB57A8-2165-B7C0-E021-CB9955CB3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27167"/>
              </p:ext>
            </p:extLst>
          </p:nvPr>
        </p:nvGraphicFramePr>
        <p:xfrm>
          <a:off x="1333500" y="2415840"/>
          <a:ext cx="9524999" cy="356593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1146519601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1241727184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2269787400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3616831822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1985246129"/>
                    </a:ext>
                  </a:extLst>
                </a:gridCol>
              </a:tblGrid>
              <a:tr h="356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Target 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Production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EUR 35</a:t>
                      </a:r>
                      <a:r>
                        <a:rPr lang="ro-RO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 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m</a:t>
                      </a:r>
                      <a:r>
                        <a:rPr lang="ro-RO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.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EUR 9</a:t>
                      </a:r>
                      <a:r>
                        <a:rPr lang="ro-RO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 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m</a:t>
                      </a:r>
                      <a:r>
                        <a:rPr lang="ro-RO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.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Work Sans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</a:rPr>
                        <a:t>Price negotiation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3263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A76C9C-3A1F-21C3-6114-5AEC2E2AD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81346"/>
              </p:ext>
            </p:extLst>
          </p:nvPr>
        </p:nvGraphicFramePr>
        <p:xfrm>
          <a:off x="1333500" y="2980435"/>
          <a:ext cx="9524999" cy="369809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148605109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86686053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834441694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54758896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3174231035"/>
                    </a:ext>
                  </a:extLst>
                </a:gridCol>
              </a:tblGrid>
              <a:tr h="369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Distribu</a:t>
                      </a:r>
                      <a:r>
                        <a:rPr lang="en-US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tion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95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3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Prospecting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0904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8D7A2D-E68F-05D3-8B92-D716F81ED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80763"/>
              </p:ext>
            </p:extLst>
          </p:nvPr>
        </p:nvGraphicFramePr>
        <p:xfrm>
          <a:off x="1312061" y="3495088"/>
          <a:ext cx="9524999" cy="369809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2552863228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298273590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564489004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788170009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2782091796"/>
                    </a:ext>
                  </a:extLst>
                </a:gridCol>
              </a:tblGrid>
              <a:tr h="369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Distribu</a:t>
                      </a:r>
                      <a:r>
                        <a:rPr lang="en-US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tion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34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2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876358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FC14D7-4C1F-96C9-BC93-C7EE7287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15414"/>
              </p:ext>
            </p:extLst>
          </p:nvPr>
        </p:nvGraphicFramePr>
        <p:xfrm>
          <a:off x="1333500" y="4657022"/>
          <a:ext cx="9524999" cy="323584"/>
        </p:xfrm>
        <a:graphic>
          <a:graphicData uri="http://schemas.openxmlformats.org/drawingml/2006/table">
            <a:tbl>
              <a:tblPr/>
              <a:tblGrid>
                <a:gridCol w="2487772">
                  <a:extLst>
                    <a:ext uri="{9D8B030D-6E8A-4147-A177-3AD203B41FA5}">
                      <a16:colId xmlns:a16="http://schemas.microsoft.com/office/drawing/2014/main" val="3825405268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2143283530"/>
                    </a:ext>
                  </a:extLst>
                </a:gridCol>
                <a:gridCol w="1624129">
                  <a:extLst>
                    <a:ext uri="{9D8B030D-6E8A-4147-A177-3AD203B41FA5}">
                      <a16:colId xmlns:a16="http://schemas.microsoft.com/office/drawing/2014/main" val="2901557633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821485759"/>
                    </a:ext>
                  </a:extLst>
                </a:gridCol>
                <a:gridCol w="2133427">
                  <a:extLst>
                    <a:ext uri="{9D8B030D-6E8A-4147-A177-3AD203B41FA5}">
                      <a16:colId xmlns:a16="http://schemas.microsoft.com/office/drawing/2014/main" val="2926241302"/>
                    </a:ext>
                  </a:extLst>
                </a:gridCol>
              </a:tblGrid>
              <a:tr h="3235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Distribu</a:t>
                      </a:r>
                      <a:r>
                        <a:rPr lang="en-US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tion</a:t>
                      </a:r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7.5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Prospecting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1656814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1D6B67-CC79-3D0F-8953-2C8227A249A9}"/>
              </a:ext>
            </a:extLst>
          </p:cNvPr>
          <p:cNvCxnSpPr>
            <a:cxnSpLocks/>
          </p:cNvCxnSpPr>
          <p:nvPr/>
        </p:nvCxnSpPr>
        <p:spPr>
          <a:xfrm>
            <a:off x="1707744" y="2828813"/>
            <a:ext cx="9284291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659A1-D7D6-599A-0818-D3EBDE44A768}"/>
              </a:ext>
            </a:extLst>
          </p:cNvPr>
          <p:cNvCxnSpPr>
            <a:cxnSpLocks/>
          </p:cNvCxnSpPr>
          <p:nvPr/>
        </p:nvCxnSpPr>
        <p:spPr>
          <a:xfrm>
            <a:off x="1707744" y="3382848"/>
            <a:ext cx="9284291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743ACD-A3A1-943B-512A-4A4B01AD7826}"/>
              </a:ext>
            </a:extLst>
          </p:cNvPr>
          <p:cNvCxnSpPr>
            <a:cxnSpLocks/>
          </p:cNvCxnSpPr>
          <p:nvPr/>
        </p:nvCxnSpPr>
        <p:spPr>
          <a:xfrm>
            <a:off x="1707744" y="3941021"/>
            <a:ext cx="9284291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A031F3-2A50-F54B-7EEA-6CABEF38AE5B}"/>
              </a:ext>
            </a:extLst>
          </p:cNvPr>
          <p:cNvCxnSpPr>
            <a:cxnSpLocks/>
          </p:cNvCxnSpPr>
          <p:nvPr/>
        </p:nvCxnSpPr>
        <p:spPr>
          <a:xfrm>
            <a:off x="1757228" y="4489555"/>
            <a:ext cx="9284291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6">
            <a:extLst>
              <a:ext uri="{FF2B5EF4-FFF2-40B4-BE49-F238E27FC236}">
                <a16:creationId xmlns:a16="http://schemas.microsoft.com/office/drawing/2014/main" id="{7D18EDF1-C002-7AE4-EC67-4705DEF7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903" y="2361833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D0B1B3-24A3-11C4-823F-E04C5AF08060}"/>
              </a:ext>
            </a:extLst>
          </p:cNvPr>
          <p:cNvSpPr txBox="1"/>
          <p:nvPr/>
        </p:nvSpPr>
        <p:spPr>
          <a:xfrm>
            <a:off x="1570239" y="2437365"/>
            <a:ext cx="4363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01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0A214C8-8865-F5BE-894E-100FD102F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819" y="2903450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84CDC6-E2F4-6646-86BA-B74F54F10EC7}"/>
              </a:ext>
            </a:extLst>
          </p:cNvPr>
          <p:cNvSpPr txBox="1"/>
          <p:nvPr/>
        </p:nvSpPr>
        <p:spPr>
          <a:xfrm>
            <a:off x="1564708" y="2979364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02</a:t>
            </a: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697A4692-627C-FB45-8E46-FDF7B4DD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522" y="3480386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290DD6-BD2F-9D72-15D7-BDED3D715AFB}"/>
              </a:ext>
            </a:extLst>
          </p:cNvPr>
          <p:cNvSpPr txBox="1"/>
          <p:nvPr/>
        </p:nvSpPr>
        <p:spPr>
          <a:xfrm>
            <a:off x="1580411" y="3556300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18A5EC5A-1FD2-73AC-C61D-3F1F3AC8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85" y="4034279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759C76-6ECA-AC1C-3AB4-1E496FFBDEAD}"/>
              </a:ext>
            </a:extLst>
          </p:cNvPr>
          <p:cNvSpPr txBox="1"/>
          <p:nvPr/>
        </p:nvSpPr>
        <p:spPr>
          <a:xfrm>
            <a:off x="1586174" y="4110193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04</a:t>
            </a: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89601DD3-B26D-9EDE-A245-DFEBD2E7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186" y="4586519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E621AF-8E7C-53B7-CE6E-DB7826248A95}"/>
              </a:ext>
            </a:extLst>
          </p:cNvPr>
          <p:cNvSpPr txBox="1"/>
          <p:nvPr/>
        </p:nvSpPr>
        <p:spPr>
          <a:xfrm>
            <a:off x="1587075" y="4662433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C75DA0-8184-AD4F-B494-B1801D42751F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E8D4173E-E660-3D85-E13B-310B5F78FA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11" name="object 66">
            <a:extLst>
              <a:ext uri="{FF2B5EF4-FFF2-40B4-BE49-F238E27FC236}">
                <a16:creationId xmlns:a16="http://schemas.microsoft.com/office/drawing/2014/main" id="{23D895F6-0EC6-0A94-3E35-9B27F5C3ED37}"/>
              </a:ext>
            </a:extLst>
          </p:cNvPr>
          <p:cNvSpPr txBox="1"/>
          <p:nvPr/>
        </p:nvSpPr>
        <p:spPr>
          <a:xfrm>
            <a:off x="532713" y="5779259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1000" i="1" spc="15" baseline="25641">
                <a:latin typeface="Work Sans" pitchFamily="2" charset="0"/>
                <a:cs typeface="Arial"/>
              </a:rPr>
              <a:t>1 </a:t>
            </a:r>
            <a:r>
              <a:rPr lang="en-GB" sz="1000" i="1" spc="-5">
                <a:latin typeface="Work Sans" pitchFamily="2" charset="0"/>
                <a:cs typeface="Arial"/>
              </a:rPr>
              <a:t>Source: EMIS; * FY 2021 (individual RAS); </a:t>
            </a:r>
            <a:r>
              <a:rPr lang="en-GB" sz="1000" i="1" spc="15" baseline="25641">
                <a:latin typeface="Work Sans" pitchFamily="2" charset="0"/>
                <a:cs typeface="Arial"/>
              </a:rPr>
              <a:t>2</a:t>
            </a:r>
            <a:r>
              <a:rPr lang="en-GB" sz="1000" i="1" spc="-5">
                <a:latin typeface="Work Sans" pitchFamily="2" charset="0"/>
                <a:cs typeface="Arial"/>
              </a:rPr>
              <a:t> Target in descending order of EBITDA value 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 i="1" spc="-5">
              <a:latin typeface="Work Sans" pitchFamily="2" charset="0"/>
              <a:cs typeface="Arial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87D085BF-9BA0-6E73-4972-5BCE3EA832AE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5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3541152-51D8-5EFD-7506-F000D7624F96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18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2"/>
          <p:cNvSpPr>
            <a:spLocks/>
          </p:cNvSpPr>
          <p:nvPr/>
        </p:nvSpPr>
        <p:spPr bwMode="auto">
          <a:xfrm>
            <a:off x="6088062" y="2613025"/>
            <a:ext cx="0" cy="1588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39"/>
          <p:cNvSpPr>
            <a:spLocks/>
          </p:cNvSpPr>
          <p:nvPr/>
        </p:nvSpPr>
        <p:spPr bwMode="auto">
          <a:xfrm>
            <a:off x="6088062" y="197326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338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43420" y="295572"/>
            <a:ext cx="11980111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 </a:t>
            </a:r>
            <a:r>
              <a:rPr lang="it-IT" sz="3200" b="1" spc="-5">
                <a:latin typeface="Montserrat" panose="00000500000000000000" pitchFamily="50" charset="0"/>
              </a:rPr>
              <a:t>Margin optimization 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D9AA5-74A5-1FFB-74FC-9A8EE4987835}"/>
              </a:ext>
            </a:extLst>
          </p:cNvPr>
          <p:cNvSpPr/>
          <p:nvPr/>
        </p:nvSpPr>
        <p:spPr>
          <a:xfrm>
            <a:off x="0" y="6119560"/>
            <a:ext cx="12192000" cy="7860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7B1D60BD-2F3D-A3A6-1A6A-434B6CEDBB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2604" y="6252604"/>
            <a:ext cx="1707876" cy="605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F2D52-4DC1-54D4-EF72-B4FACFBD33F8}"/>
              </a:ext>
            </a:extLst>
          </p:cNvPr>
          <p:cNvSpPr txBox="1"/>
          <p:nvPr/>
        </p:nvSpPr>
        <p:spPr>
          <a:xfrm>
            <a:off x="667314" y="2136645"/>
            <a:ext cx="5888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Optimizing the current portfolio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, focusing on higher margin products, including own brands.</a:t>
            </a:r>
            <a:endParaRPr lang="en-US" sz="1200">
              <a:solidFill>
                <a:schemeClr val="tx1"/>
              </a:solidFill>
              <a:latin typeface="Work Sans" pitchFamily="2" charset="0"/>
              <a:cs typeface="Arial"/>
            </a:endParaRPr>
          </a:p>
          <a:p>
            <a:pPr algn="just">
              <a:defRPr/>
            </a:pPr>
            <a:endParaRPr lang="en-GB" sz="1200" b="1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algn="just"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Increasing the number of SKUs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, mainly on existing customers (</a:t>
            </a:r>
            <a:r>
              <a:rPr lang="en-GB" sz="1200">
                <a:latin typeface="Work Sans" pitchFamily="2" charset="0"/>
                <a:cs typeface="Arial"/>
              </a:rPr>
              <a:t>275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new products in H1 2023).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Focusing on the frozen product portfolio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</a:t>
            </a:r>
            <a:r>
              <a:rPr lang="en-GB" sz="1200">
                <a:latin typeface="Work Sans" pitchFamily="2" charset="0"/>
                <a:cs typeface="Arial"/>
              </a:rPr>
              <a:t>38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growth in own brands in H1 2023).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CCAA9-B736-FB7B-D238-7E55A290AECA}"/>
              </a:ext>
            </a:extLst>
          </p:cNvPr>
          <p:cNvSpPr txBox="1"/>
          <p:nvPr/>
        </p:nvSpPr>
        <p:spPr>
          <a:xfrm>
            <a:off x="667315" y="4646538"/>
            <a:ext cx="5694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Increasing the penetration degree of the Convenience channel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(+</a:t>
            </a:r>
            <a:r>
              <a:rPr lang="en-US" sz="1200">
                <a:solidFill>
                  <a:srgbClr val="000000"/>
                </a:solidFill>
                <a:latin typeface="Work Sans" pitchFamily="2" charset="0"/>
                <a:cs typeface="Arial"/>
              </a:rPr>
              <a:t>21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</a:t>
            </a:r>
            <a:r>
              <a:rPr lang="en-GB" sz="1200">
                <a:solidFill>
                  <a:srgbClr val="000000"/>
                </a:solidFill>
                <a:latin typeface="Work Sans" pitchFamily="2" charset="0"/>
                <a:cs typeface="Arial"/>
              </a:rPr>
              <a:t>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</a:t>
            </a:r>
            <a:r>
              <a:rPr lang="en-US" sz="1200">
                <a:solidFill>
                  <a:srgbClr val="000000"/>
                </a:solidFill>
                <a:latin typeface="Work Sans" pitchFamily="2" charset="0"/>
                <a:cs typeface="Arial"/>
              </a:rPr>
              <a:t>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1 2023 </a:t>
            </a:r>
            <a:r>
              <a:rPr lang="en-US" sz="1200">
                <a:solidFill>
                  <a:srgbClr val="000000"/>
                </a:solidFill>
                <a:latin typeface="Work Sans" pitchFamily="2" charset="0"/>
                <a:cs typeface="Arial"/>
              </a:rPr>
              <a:t>at gas stations and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travel retail).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Growth in the </a:t>
            </a:r>
            <a:r>
              <a:rPr lang="en-US" sz="1200" b="1" err="1">
                <a:solidFill>
                  <a:srgbClr val="0070C0"/>
                </a:solidFill>
                <a:latin typeface="Work Sans" pitchFamily="2" charset="0"/>
                <a:cs typeface="Arial"/>
              </a:rPr>
              <a:t>HoReCa</a:t>
            </a:r>
            <a:r>
              <a:rPr lang="en-US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(+</a:t>
            </a:r>
            <a:r>
              <a:rPr lang="en-US" sz="1200">
                <a:solidFill>
                  <a:srgbClr val="000000"/>
                </a:solidFill>
                <a:latin typeface="Work Sans" pitchFamily="2" charset="0"/>
                <a:cs typeface="Arial"/>
              </a:rPr>
              <a:t>23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</a:t>
            </a:r>
            <a:r>
              <a:rPr lang="en-GB" sz="1200">
                <a:solidFill>
                  <a:srgbClr val="000000"/>
                </a:solidFill>
                <a:latin typeface="Work Sans" pitchFamily="2" charset="0"/>
                <a:cs typeface="Arial"/>
              </a:rPr>
              <a:t>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n H1 2023)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and Gastro channel in modern retail, especially through the portfolio of frozen products and ready meals, and in the future by adding new types of products.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786BB-56E2-1D92-138D-83018460E896}"/>
              </a:ext>
            </a:extLst>
          </p:cNvPr>
          <p:cNvSpPr txBox="1"/>
          <p:nvPr/>
        </p:nvSpPr>
        <p:spPr>
          <a:xfrm>
            <a:off x="7442683" y="2420033"/>
            <a:ext cx="38131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The implementation of the new ERP</a:t>
            </a:r>
            <a:r>
              <a:rPr lang="en-GB" sz="1200" b="0" i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1200">
                <a:solidFill>
                  <a:srgbClr val="000000"/>
                </a:solidFill>
                <a:latin typeface="Work Sans" pitchFamily="2" charset="0"/>
                <a:cs typeface="Arial" panose="020B0604020202020204" pitchFamily="34" charset="0"/>
              </a:rPr>
              <a:t>with a targeted implementation deadline in 2024, will provide stricter internal control, increased reporting capabilities, as well as enhanced integrations with external software (WMS, TMS).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>
              <a:solidFill>
                <a:srgbClr val="000000"/>
              </a:solidFill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Expansion of automation solutions in distribution and logistics in the next 3 years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 panose="020B0604020202020204" pitchFamily="34" charset="0"/>
              </a:rPr>
              <a:t>to increase productivity, with a clear impact on the profit margin. The pick-by-light solution expanded with 1.500 pallet locations in Q1 2023, AI solutions under testing for pallet manufacturing optimization.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>
                <a:solidFill>
                  <a:srgbClr val="0070C0"/>
                </a:solidFill>
                <a:latin typeface="Work Sans" pitchFamily="2" charset="0"/>
                <a:cs typeface="Arial"/>
              </a:rPr>
              <a:t>Continuous development of the B2B platform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(launched in 2023)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over the next 3 years to reduce order time and increase agent productivity. </a:t>
            </a:r>
            <a:r>
              <a:rPr lang="ro-RO" sz="1200">
                <a:solidFill>
                  <a:srgbClr val="000000"/>
                </a:solidFill>
                <a:latin typeface="Work Sans" pitchFamily="2" charset="0"/>
                <a:cs typeface="Arial"/>
              </a:rPr>
              <a:t>Currently there are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300 active customers with frequent acquisitions.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75982-51E0-5DD9-2230-13F956240F86}"/>
              </a:ext>
            </a:extLst>
          </p:cNvPr>
          <p:cNvSpPr txBox="1"/>
          <p:nvPr/>
        </p:nvSpPr>
        <p:spPr>
          <a:xfrm>
            <a:off x="1533865" y="1416028"/>
            <a:ext cx="255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50" charset="0"/>
              </a:rPr>
              <a:t>Product portfolio</a:t>
            </a:r>
            <a:endParaRPr lang="en-GB" sz="1800" b="1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4B49418B-36E1-DAF7-6451-28F6A758B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15" y="3803626"/>
            <a:ext cx="6019234" cy="5585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948"/>
              <a:gd name="connsiteY0" fmla="*/ 0 h 0"/>
              <a:gd name="connsiteX1" fmla="*/ 10948 w 10948"/>
              <a:gd name="connsiteY1" fmla="*/ -887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48">
                <a:moveTo>
                  <a:pt x="0" y="0"/>
                </a:moveTo>
                <a:cubicBezTo>
                  <a:pt x="3333" y="3333"/>
                  <a:pt x="7615" y="-12210"/>
                  <a:pt x="10948" y="-8877"/>
                </a:cubicBezTo>
              </a:path>
            </a:pathLst>
          </a:custGeom>
          <a:noFill/>
          <a:ln w="6350" cap="rnd">
            <a:solidFill>
              <a:schemeClr val="accent2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1A48AA-2027-FCBA-6666-674AE997474E}"/>
              </a:ext>
            </a:extLst>
          </p:cNvPr>
          <p:cNvSpPr txBox="1"/>
          <p:nvPr/>
        </p:nvSpPr>
        <p:spPr>
          <a:xfrm>
            <a:off x="1668755" y="3957923"/>
            <a:ext cx="456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Focusing on high margins channels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FEF9ED-4E98-685B-357A-BC42822F1C3A}"/>
              </a:ext>
            </a:extLst>
          </p:cNvPr>
          <p:cNvSpPr txBox="1"/>
          <p:nvPr/>
        </p:nvSpPr>
        <p:spPr>
          <a:xfrm>
            <a:off x="7193245" y="1913445"/>
            <a:ext cx="406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Montserrat" panose="00000500000000000000" pitchFamily="50" charset="0"/>
              </a:rPr>
              <a:t>Digitization</a:t>
            </a: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414B2801-5BFF-7926-4D74-44C7D041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7" y="1412627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22325-3D70-BFD0-4327-9E1F16B630EB}"/>
              </a:ext>
            </a:extLst>
          </p:cNvPr>
          <p:cNvSpPr txBox="1"/>
          <p:nvPr/>
        </p:nvSpPr>
        <p:spPr>
          <a:xfrm>
            <a:off x="1097527" y="1449869"/>
            <a:ext cx="4363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01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C321E893-73D1-8C49-DD06-435743DD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82" y="3976037"/>
            <a:ext cx="500818" cy="4993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2F6EBA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6B2863-68D3-16ED-FA7F-03D4AC654A20}"/>
              </a:ext>
            </a:extLst>
          </p:cNvPr>
          <p:cNvSpPr txBox="1"/>
          <p:nvPr/>
        </p:nvSpPr>
        <p:spPr>
          <a:xfrm>
            <a:off x="1076479" y="4045443"/>
            <a:ext cx="4828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rgbClr val="FBA659"/>
                </a:solidFill>
                <a:latin typeface="Mont Heavy DEMO" panose="00000A00000000000000" pitchFamily="50" charset="0"/>
              </a:rPr>
              <a:t>02</a:t>
            </a: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0ADC4289-6A1B-1B29-4B05-E0308BC3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99" y="1867131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33404D-3C72-9C6B-EA80-3688369D7070}"/>
              </a:ext>
            </a:extLst>
          </p:cNvPr>
          <p:cNvSpPr txBox="1"/>
          <p:nvPr/>
        </p:nvSpPr>
        <p:spPr>
          <a:xfrm>
            <a:off x="7974196" y="1947351"/>
            <a:ext cx="4828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864A4A53-70E7-0DC5-6AEA-676119B1046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6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0957C85-1D54-0845-8193-BCC80772691E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4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A13A9E5-D2D3-97D9-1946-9630E1C3CFBA}"/>
              </a:ext>
            </a:extLst>
          </p:cNvPr>
          <p:cNvSpPr/>
          <p:nvPr/>
        </p:nvSpPr>
        <p:spPr>
          <a:xfrm>
            <a:off x="577826" y="1406217"/>
            <a:ext cx="4448264" cy="3427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Priorities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2500-5593-C74F-5DFD-2DB9E5198799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4" name="object 2">
            <a:extLst>
              <a:ext uri="{FF2B5EF4-FFF2-40B4-BE49-F238E27FC236}">
                <a16:creationId xmlns:a16="http://schemas.microsoft.com/office/drawing/2014/main" id="{B89986C3-099D-04DD-429E-F12EFB011E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sp>
        <p:nvSpPr>
          <p:cNvPr id="22" name="Freeform 17">
            <a:extLst>
              <a:ext uri="{FF2B5EF4-FFF2-40B4-BE49-F238E27FC236}">
                <a16:creationId xmlns:a16="http://schemas.microsoft.com/office/drawing/2014/main" id="{D56E3577-49B2-2515-D753-47171F127CBC}"/>
              </a:ext>
            </a:extLst>
          </p:cNvPr>
          <p:cNvSpPr>
            <a:spLocks noEditPoints="1"/>
          </p:cNvSpPr>
          <p:nvPr/>
        </p:nvSpPr>
        <p:spPr bwMode="auto">
          <a:xfrm>
            <a:off x="3494651" y="3787603"/>
            <a:ext cx="168132" cy="217077"/>
          </a:xfrm>
          <a:custGeom>
            <a:avLst/>
            <a:gdLst>
              <a:gd name="T0" fmla="*/ 67 w 100"/>
              <a:gd name="T1" fmla="*/ 14 h 156"/>
              <a:gd name="T2" fmla="*/ 32 w 100"/>
              <a:gd name="T3" fmla="*/ 14 h 156"/>
              <a:gd name="T4" fmla="*/ 0 w 100"/>
              <a:gd name="T5" fmla="*/ 93 h 156"/>
              <a:gd name="T6" fmla="*/ 46 w 100"/>
              <a:gd name="T7" fmla="*/ 151 h 156"/>
              <a:gd name="T8" fmla="*/ 55 w 100"/>
              <a:gd name="T9" fmla="*/ 151 h 156"/>
              <a:gd name="T10" fmla="*/ 100 w 100"/>
              <a:gd name="T11" fmla="*/ 93 h 156"/>
              <a:gd name="T12" fmla="*/ 53 w 100"/>
              <a:gd name="T13" fmla="*/ 133 h 156"/>
              <a:gd name="T14" fmla="*/ 70 w 100"/>
              <a:gd name="T15" fmla="*/ 103 h 156"/>
              <a:gd name="T16" fmla="*/ 67 w 100"/>
              <a:gd name="T17" fmla="*/ 100 h 156"/>
              <a:gd name="T18" fmla="*/ 53 w 100"/>
              <a:gd name="T19" fmla="*/ 68 h 156"/>
              <a:gd name="T20" fmla="*/ 66 w 100"/>
              <a:gd name="T21" fmla="*/ 52 h 156"/>
              <a:gd name="T22" fmla="*/ 53 w 100"/>
              <a:gd name="T23" fmla="*/ 62 h 156"/>
              <a:gd name="T24" fmla="*/ 51 w 100"/>
              <a:gd name="T25" fmla="*/ 53 h 156"/>
              <a:gd name="T26" fmla="*/ 48 w 100"/>
              <a:gd name="T27" fmla="*/ 66 h 156"/>
              <a:gd name="T28" fmla="*/ 48 w 100"/>
              <a:gd name="T29" fmla="*/ 70 h 156"/>
              <a:gd name="T30" fmla="*/ 48 w 100"/>
              <a:gd name="T31" fmla="*/ 95 h 156"/>
              <a:gd name="T32" fmla="*/ 33 w 100"/>
              <a:gd name="T33" fmla="*/ 82 h 156"/>
              <a:gd name="T34" fmla="*/ 48 w 100"/>
              <a:gd name="T35" fmla="*/ 101 h 156"/>
              <a:gd name="T36" fmla="*/ 48 w 100"/>
              <a:gd name="T37" fmla="*/ 118 h 156"/>
              <a:gd name="T38" fmla="*/ 48 w 100"/>
              <a:gd name="T39" fmla="*/ 121 h 156"/>
              <a:gd name="T40" fmla="*/ 48 w 100"/>
              <a:gd name="T41" fmla="*/ 133 h 156"/>
              <a:gd name="T42" fmla="*/ 38 w 100"/>
              <a:gd name="T43" fmla="*/ 23 h 156"/>
              <a:gd name="T44" fmla="*/ 49 w 100"/>
              <a:gd name="T45" fmla="*/ 9 h 156"/>
              <a:gd name="T46" fmla="*/ 61 w 100"/>
              <a:gd name="T47" fmla="*/ 23 h 156"/>
              <a:gd name="T48" fmla="*/ 53 w 100"/>
              <a:gd name="T49" fmla="*/ 133 h 156"/>
              <a:gd name="T50" fmla="*/ 48 w 100"/>
              <a:gd name="T51" fmla="*/ 46 h 156"/>
              <a:gd name="T52" fmla="*/ 51 w 100"/>
              <a:gd name="T53" fmla="*/ 51 h 156"/>
              <a:gd name="T54" fmla="*/ 53 w 100"/>
              <a:gd name="T55" fmla="*/ 46 h 156"/>
              <a:gd name="T56" fmla="*/ 28 w 100"/>
              <a:gd name="T57" fmla="*/ 78 h 156"/>
              <a:gd name="T58" fmla="*/ 28 w 100"/>
              <a:gd name="T59" fmla="*/ 81 h 156"/>
              <a:gd name="T60" fmla="*/ 31 w 100"/>
              <a:gd name="T61" fmla="*/ 81 h 156"/>
              <a:gd name="T62" fmla="*/ 31 w 100"/>
              <a:gd name="T63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56">
                <a:moveTo>
                  <a:pt x="70" y="19"/>
                </a:moveTo>
                <a:cubicBezTo>
                  <a:pt x="69" y="17"/>
                  <a:pt x="68" y="15"/>
                  <a:pt x="67" y="14"/>
                </a:cubicBezTo>
                <a:cubicBezTo>
                  <a:pt x="61" y="2"/>
                  <a:pt x="53" y="0"/>
                  <a:pt x="49" y="0"/>
                </a:cubicBezTo>
                <a:cubicBezTo>
                  <a:pt x="43" y="0"/>
                  <a:pt x="37" y="5"/>
                  <a:pt x="32" y="14"/>
                </a:cubicBezTo>
                <a:cubicBezTo>
                  <a:pt x="32" y="15"/>
                  <a:pt x="31" y="17"/>
                  <a:pt x="30" y="19"/>
                </a:cubicBezTo>
                <a:cubicBezTo>
                  <a:pt x="14" y="49"/>
                  <a:pt x="0" y="79"/>
                  <a:pt x="0" y="93"/>
                </a:cubicBezTo>
                <a:cubicBezTo>
                  <a:pt x="0" y="119"/>
                  <a:pt x="20" y="141"/>
                  <a:pt x="46" y="143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6" y="153"/>
                  <a:pt x="48" y="156"/>
                  <a:pt x="51" y="156"/>
                </a:cubicBezTo>
                <a:cubicBezTo>
                  <a:pt x="53" y="156"/>
                  <a:pt x="55" y="153"/>
                  <a:pt x="55" y="151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80" y="140"/>
                  <a:pt x="100" y="119"/>
                  <a:pt x="100" y="93"/>
                </a:cubicBezTo>
                <a:cubicBezTo>
                  <a:pt x="100" y="79"/>
                  <a:pt x="85" y="49"/>
                  <a:pt x="70" y="19"/>
                </a:cubicBezTo>
                <a:close/>
                <a:moveTo>
                  <a:pt x="53" y="133"/>
                </a:moveTo>
                <a:cubicBezTo>
                  <a:pt x="53" y="120"/>
                  <a:pt x="53" y="120"/>
                  <a:pt x="53" y="12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2"/>
                  <a:pt x="71" y="100"/>
                  <a:pt x="70" y="100"/>
                </a:cubicBezTo>
                <a:cubicBezTo>
                  <a:pt x="69" y="99"/>
                  <a:pt x="67" y="99"/>
                  <a:pt x="67" y="100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3" y="68"/>
                  <a:pt x="53" y="68"/>
                  <a:pt x="53" y="68"/>
                </a:cubicBezTo>
                <a:cubicBezTo>
                  <a:pt x="66" y="55"/>
                  <a:pt x="66" y="55"/>
                  <a:pt x="66" y="55"/>
                </a:cubicBezTo>
                <a:cubicBezTo>
                  <a:pt x="67" y="54"/>
                  <a:pt x="67" y="53"/>
                  <a:pt x="66" y="52"/>
                </a:cubicBezTo>
                <a:cubicBezTo>
                  <a:pt x="65" y="51"/>
                  <a:pt x="64" y="51"/>
                  <a:pt x="63" y="5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4"/>
                  <a:pt x="52" y="53"/>
                  <a:pt x="51" y="53"/>
                </a:cubicBezTo>
                <a:cubicBezTo>
                  <a:pt x="49" y="53"/>
                  <a:pt x="48" y="54"/>
                  <a:pt x="48" y="5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7"/>
                  <a:pt x="47" y="69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95"/>
                  <a:pt x="48" y="95"/>
                  <a:pt x="48" y="95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4" y="82"/>
                  <a:pt x="33" y="82"/>
                </a:cubicBezTo>
                <a:cubicBezTo>
                  <a:pt x="32" y="83"/>
                  <a:pt x="32" y="85"/>
                  <a:pt x="33" y="8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9"/>
                  <a:pt x="47" y="120"/>
                  <a:pt x="48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27" y="133"/>
                  <a:pt x="9" y="115"/>
                  <a:pt x="9" y="93"/>
                </a:cubicBezTo>
                <a:cubicBezTo>
                  <a:pt x="9" y="80"/>
                  <a:pt x="30" y="38"/>
                  <a:pt x="38" y="23"/>
                </a:cubicBezTo>
                <a:cubicBezTo>
                  <a:pt x="39" y="21"/>
                  <a:pt x="40" y="19"/>
                  <a:pt x="41" y="18"/>
                </a:cubicBezTo>
                <a:cubicBezTo>
                  <a:pt x="43" y="12"/>
                  <a:pt x="47" y="9"/>
                  <a:pt x="49" y="9"/>
                </a:cubicBezTo>
                <a:cubicBezTo>
                  <a:pt x="52" y="9"/>
                  <a:pt x="56" y="12"/>
                  <a:pt x="58" y="18"/>
                </a:cubicBezTo>
                <a:cubicBezTo>
                  <a:pt x="59" y="19"/>
                  <a:pt x="60" y="21"/>
                  <a:pt x="61" y="23"/>
                </a:cubicBezTo>
                <a:cubicBezTo>
                  <a:pt x="70" y="40"/>
                  <a:pt x="90" y="80"/>
                  <a:pt x="90" y="93"/>
                </a:cubicBezTo>
                <a:cubicBezTo>
                  <a:pt x="90" y="114"/>
                  <a:pt x="74" y="132"/>
                  <a:pt x="53" y="133"/>
                </a:cubicBezTo>
                <a:close/>
                <a:moveTo>
                  <a:pt x="51" y="44"/>
                </a:moveTo>
                <a:cubicBezTo>
                  <a:pt x="49" y="44"/>
                  <a:pt x="48" y="45"/>
                  <a:pt x="48" y="46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50"/>
                  <a:pt x="49" y="51"/>
                  <a:pt x="51" y="51"/>
                </a:cubicBezTo>
                <a:cubicBezTo>
                  <a:pt x="52" y="51"/>
                  <a:pt x="53" y="50"/>
                  <a:pt x="53" y="49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5"/>
                  <a:pt x="52" y="44"/>
                  <a:pt x="51" y="44"/>
                </a:cubicBezTo>
                <a:close/>
                <a:moveTo>
                  <a:pt x="28" y="78"/>
                </a:moveTo>
                <a:cubicBezTo>
                  <a:pt x="28" y="78"/>
                  <a:pt x="28" y="79"/>
                  <a:pt x="28" y="79"/>
                </a:cubicBezTo>
                <a:cubicBezTo>
                  <a:pt x="28" y="80"/>
                  <a:pt x="28" y="81"/>
                  <a:pt x="28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0" y="82"/>
                  <a:pt x="31" y="82"/>
                  <a:pt x="31" y="81"/>
                </a:cubicBezTo>
                <a:cubicBezTo>
                  <a:pt x="32" y="81"/>
                  <a:pt x="32" y="80"/>
                  <a:pt x="32" y="79"/>
                </a:cubicBezTo>
                <a:cubicBezTo>
                  <a:pt x="32" y="79"/>
                  <a:pt x="32" y="78"/>
                  <a:pt x="31" y="78"/>
                </a:cubicBezTo>
                <a:cubicBezTo>
                  <a:pt x="31" y="77"/>
                  <a:pt x="29" y="77"/>
                  <a:pt x="28" y="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058334-51FF-B1E7-8FFB-F796D7A51B50}"/>
              </a:ext>
            </a:extLst>
          </p:cNvPr>
          <p:cNvSpPr txBox="1"/>
          <p:nvPr/>
        </p:nvSpPr>
        <p:spPr>
          <a:xfrm>
            <a:off x="806186" y="1890709"/>
            <a:ext cx="4117506" cy="382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>
                <a:solidFill>
                  <a:srgbClr val="0070C0"/>
                </a:solidFill>
                <a:latin typeface="Work Sans" pitchFamily="2" charset="0"/>
                <a:cs typeface="Arial"/>
              </a:rPr>
              <a:t>Human Resources Priorities</a:t>
            </a:r>
            <a:endParaRPr lang="en-US" sz="1400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>
                <a:latin typeface="Work Sans" pitchFamily="2" charset="0"/>
                <a:cs typeface="Arial"/>
              </a:rPr>
              <a:t>Employee recruitment and retention with an emphasis on equal opportunities and increasing diversity.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>
                <a:latin typeface="Work Sans" pitchFamily="2" charset="0"/>
                <a:cs typeface="Arial"/>
              </a:rPr>
              <a:t>Digitization.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1400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>
                <a:solidFill>
                  <a:srgbClr val="0070C0"/>
                </a:solidFill>
                <a:latin typeface="Work Sans" pitchFamily="2" charset="0"/>
                <a:cs typeface="Arial"/>
              </a:rPr>
              <a:t> Other ESG Priorities</a:t>
            </a:r>
            <a:endParaRPr lang="en-US" sz="1400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i="0" kern="1200" baseline="0">
                <a:latin typeface="Work Sans" pitchFamily="2" charset="0"/>
                <a:ea typeface="맑은 고딕" pitchFamily="50" charset="-127"/>
                <a:cs typeface="Arial" panose="020B0604020202020204" pitchFamily="34" charset="0"/>
              </a:rPr>
              <a:t>The 2022-2026 Decarbonization Plan with the target of -10% greenhouse gas emissions in the strategic period, with 2021 as the reference year.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200"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>
                <a:latin typeface="Work Sans" pitchFamily="2" charset="0"/>
                <a:cs typeface="Arial"/>
              </a:rPr>
              <a:t>The gradual bringing of the fleet to the Euro 6 standard and the replacement of cars equipped with petrol and diesel engines with cars equipped with alternative propulsion engines, LPG or Hybrid.</a:t>
            </a:r>
            <a:endParaRPr lang="en-US" sz="1200">
              <a:latin typeface="Work Sans" pitchFamily="2" charset="0"/>
              <a:cs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1808-4E37-28E4-370A-1068013CB608}"/>
              </a:ext>
            </a:extLst>
          </p:cNvPr>
          <p:cNvSpPr/>
          <p:nvPr/>
        </p:nvSpPr>
        <p:spPr>
          <a:xfrm>
            <a:off x="6317711" y="1406217"/>
            <a:ext cx="4448264" cy="3427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spc="-10">
              <a:solidFill>
                <a:srgbClr val="061626"/>
              </a:solidFill>
              <a:latin typeface="Montserrat" panose="00000500000000000000" pitchFamily="50" charset="0"/>
              <a:cs typeface="Arial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T</a:t>
            </a:r>
            <a:r>
              <a:rPr lang="ro-RO" b="1">
                <a:solidFill>
                  <a:schemeClr val="tx1"/>
                </a:solidFill>
                <a:latin typeface="Montserrat" panose="00000500000000000000" pitchFamily="50" charset="0"/>
              </a:rPr>
              <a:t>r</a:t>
            </a:r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ends and Actions</a:t>
            </a:r>
          </a:p>
          <a:p>
            <a:pPr algn="ctr"/>
            <a:endParaRPr lang="en-GB" sz="1800" b="1" spc="-10">
              <a:solidFill>
                <a:srgbClr val="061626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CECB81-D4BE-1551-F10C-8C588F1A8104}"/>
              </a:ext>
            </a:extLst>
          </p:cNvPr>
          <p:cNvSpPr txBox="1"/>
          <p:nvPr/>
        </p:nvSpPr>
        <p:spPr>
          <a:xfrm>
            <a:off x="6603460" y="1847832"/>
            <a:ext cx="5022483" cy="398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GB" sz="1400" b="1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T</a:t>
            </a:r>
            <a:r>
              <a:rPr lang="ro-RO" sz="1400" b="1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r</a:t>
            </a:r>
            <a:r>
              <a:rPr lang="en-GB" sz="1400" b="1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end</a:t>
            </a:r>
            <a:r>
              <a:rPr lang="en-GB" sz="1200" b="1">
                <a:latin typeface="Work Sans" pitchFamily="2" charset="0"/>
                <a:cs typeface="Arial" panose="020B0604020202020204" pitchFamily="34" charset="0"/>
              </a:rPr>
              <a:t> </a:t>
            </a:r>
            <a:r>
              <a:rPr lang="en-GB" sz="1200">
                <a:latin typeface="Work Sans" pitchFamily="2" charset="0"/>
                <a:cs typeface="Arial" panose="020B0604020202020204" pitchFamily="34" charset="0"/>
              </a:rPr>
              <a:t>- </a:t>
            </a:r>
            <a:r>
              <a:rPr lang="en-GB" sz="1200" err="1">
                <a:latin typeface="Work Sans" pitchFamily="2" charset="0"/>
                <a:cs typeface="Arial" panose="020B0604020202020204" pitchFamily="34" charset="0"/>
              </a:rPr>
              <a:t>labor</a:t>
            </a:r>
            <a:r>
              <a:rPr lang="en-GB" sz="1200">
                <a:latin typeface="Work Sans" pitchFamily="2" charset="0"/>
                <a:cs typeface="Arial" panose="020B0604020202020204" pitchFamily="34" charset="0"/>
              </a:rPr>
              <a:t> force deficit in Romania </a:t>
            </a:r>
            <a:r>
              <a:rPr lang="ro-RO" sz="1200">
                <a:latin typeface="Work Sans" pitchFamily="2" charset="0"/>
                <a:cs typeface="Arial" panose="020B0604020202020204" pitchFamily="34" charset="0"/>
              </a:rPr>
              <a:t>is </a:t>
            </a:r>
            <a:r>
              <a:rPr lang="en-GB" sz="1200">
                <a:latin typeface="Work Sans" pitchFamily="2" charset="0"/>
                <a:cs typeface="Arial" panose="020B0604020202020204" pitchFamily="34" charset="0"/>
              </a:rPr>
              <a:t>caused by the demographic decline, the negative balance of international migration, and by the demographic aging process.</a:t>
            </a: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200" spc="-5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 spc="-5">
                <a:solidFill>
                  <a:srgbClr val="0070C0"/>
                </a:solidFill>
                <a:latin typeface="Work Sans" pitchFamily="2" charset="0"/>
                <a:cs typeface="Arial"/>
              </a:rPr>
              <a:t>Actions and effects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>
                <a:latin typeface="Work Sans" pitchFamily="2" charset="0"/>
              </a:rPr>
              <a:t>Actions for employee retention (the fluctuation rate forecast for the year 2023 is down by 3.77 percentage points compared to the fluctuation rate recorded in 2022).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>
                <a:latin typeface="Work Sans" pitchFamily="2" charset="0"/>
              </a:rPr>
              <a:t>Maintaining and gradually increasing the workforce from non-EU countries (in </a:t>
            </a:r>
            <a:r>
              <a:rPr lang="ro-RO" altLang="en-US" sz="1200">
                <a:latin typeface="Work Sans" pitchFamily="2" charset="0"/>
              </a:rPr>
              <a:t>H</a:t>
            </a:r>
            <a:r>
              <a:rPr lang="en-GB" altLang="en-US" sz="1200">
                <a:latin typeface="Work Sans" pitchFamily="2" charset="0"/>
              </a:rPr>
              <a:t>1 2023 we have a number of </a:t>
            </a:r>
            <a:r>
              <a:rPr lang="ro-RO" altLang="en-US" sz="1200">
                <a:latin typeface="Work Sans" pitchFamily="2" charset="0"/>
              </a:rPr>
              <a:t>92</a:t>
            </a:r>
            <a:r>
              <a:rPr lang="en-GB" altLang="en-US" sz="1200">
                <a:latin typeface="Work Sans" pitchFamily="2" charset="0"/>
              </a:rPr>
              <a:t> employees who come from the non-EU area). In the upcoming period, we will further increase the number of foreign employees by at least 60 individuals, reaching approximately 150 employees of nationalities other than Romanian.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>
                <a:latin typeface="Work Sans" pitchFamily="2" charset="0"/>
              </a:rPr>
              <a:t>Increase in the number of women employed (39.</a:t>
            </a:r>
            <a:r>
              <a:rPr lang="ro-RO" altLang="en-US" sz="1200">
                <a:latin typeface="Work Sans" pitchFamily="2" charset="0"/>
              </a:rPr>
              <a:t>48</a:t>
            </a:r>
            <a:r>
              <a:rPr lang="en-GB" altLang="en-US" sz="1200">
                <a:latin typeface="Work Sans" pitchFamily="2" charset="0"/>
              </a:rPr>
              <a:t>% women in </a:t>
            </a:r>
            <a:r>
              <a:rPr lang="ro-RO" altLang="en-US" sz="1200">
                <a:latin typeface="Work Sans" pitchFamily="2" charset="0"/>
              </a:rPr>
              <a:t>H</a:t>
            </a:r>
            <a:r>
              <a:rPr lang="en-GB" altLang="en-US" sz="1200">
                <a:latin typeface="Work Sans" pitchFamily="2" charset="0"/>
              </a:rPr>
              <a:t>1 2023 compared to 39.</a:t>
            </a:r>
            <a:r>
              <a:rPr lang="ro-RO" altLang="en-US" sz="1200">
                <a:latin typeface="Work Sans" pitchFamily="2" charset="0"/>
              </a:rPr>
              <a:t>42</a:t>
            </a:r>
            <a:r>
              <a:rPr lang="en-GB" altLang="en-US" sz="1200">
                <a:latin typeface="Work Sans" pitchFamily="2" charset="0"/>
              </a:rPr>
              <a:t>% in </a:t>
            </a:r>
            <a:r>
              <a:rPr lang="ro-RO" altLang="en-US" sz="1200">
                <a:latin typeface="Work Sans" pitchFamily="2" charset="0"/>
              </a:rPr>
              <a:t>H1 </a:t>
            </a:r>
            <a:r>
              <a:rPr lang="en-GB" altLang="en-US" sz="1200">
                <a:latin typeface="Work Sans" pitchFamily="2" charset="0"/>
              </a:rPr>
              <a:t>2022).</a:t>
            </a:r>
            <a:endParaRPr lang="en-US" altLang="en-US" sz="1200">
              <a:latin typeface="Work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2445C-1B79-D86A-B6C1-01E0C77EFC21}"/>
              </a:ext>
            </a:extLst>
          </p:cNvPr>
          <p:cNvSpPr txBox="1"/>
          <p:nvPr/>
        </p:nvSpPr>
        <p:spPr>
          <a:xfrm>
            <a:off x="443421" y="337776"/>
            <a:ext cx="1174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Montserrat" panose="00000500000000000000" pitchFamily="50" charset="0"/>
              </a:rPr>
              <a:t>2022 - 2026 Sustainability Strategy</a:t>
            </a:r>
            <a:endParaRPr lang="en-US" sz="3200">
              <a:solidFill>
                <a:srgbClr val="2F6EBA"/>
              </a:solidFill>
              <a:latin typeface="Mont Heavy DEMO" panose="00000A00000000000000" pitchFamily="50" charset="0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0947671B-6DF3-29FE-A377-5BA66D748F8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7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7901633-6D62-6DF6-86F0-14F0C157FD1B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0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97031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Work Sans" panose="00000500000000000000" pitchFamily="50" charset="0"/>
              </a:rPr>
              <a:t>Analysis of the results</a:t>
            </a:r>
            <a:r>
              <a:rPr lang="en-GB" b="1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 b="1">
                <a:latin typeface="Work Sans" panose="00000500000000000000" pitchFamily="50" charset="0"/>
              </a:rPr>
              <a:t>|</a:t>
            </a:r>
            <a:r>
              <a:rPr lang="en-GB" b="1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 b="1">
                <a:latin typeface="Work Sans" panose="00000500000000000000" pitchFamily="50" charset="0"/>
              </a:rPr>
              <a:t>Margin optimization and Own Brands growth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latin typeface="Work Sans" panose="00000500000000000000" pitchFamily="50" charset="0"/>
              </a:rPr>
              <a:t>Markets and ESG details</a:t>
            </a:r>
          </a:p>
          <a:p>
            <a:r>
              <a:rPr lang="en-GB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endParaRPr lang="en-US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59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524614" cy="835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3. Analysis of results - </a:t>
            </a:r>
            <a:r>
              <a:rPr lang="en-GB" sz="3200" b="1" spc="-5">
                <a:latin typeface="Montserrat" panose="00000500000000000000" pitchFamily="50" charset="0"/>
              </a:rPr>
              <a:t>Key performance indicators in H1 2023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09054A9-754E-77C8-209D-2AF28033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1748"/>
              </p:ext>
            </p:extLst>
          </p:nvPr>
        </p:nvGraphicFramePr>
        <p:xfrm>
          <a:off x="1908448" y="1635852"/>
          <a:ext cx="8481362" cy="4090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5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Sales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1,122m. </a:t>
                      </a:r>
                    </a:p>
                  </a:txBody>
                  <a:tcPr marL="0" marR="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n-GB" sz="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EBITDA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70m.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 Net Profit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42m.</a:t>
                      </a:r>
                    </a:p>
                  </a:txBody>
                  <a:tcPr marL="0" marR="0" marT="7683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 increase </a:t>
                      </a: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( 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</a:t>
                      </a: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/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</a:t>
                      </a: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)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+17%</a:t>
                      </a: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GB" sz="2400" b="1" kern="1200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Gross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.5%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EBITDA increase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y/y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+17%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GB" sz="2400" b="1" kern="1200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 EBITDA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Net Profit increase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y/y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+29%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2400" b="1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Net Profit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548"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400" b="1" i="0" u="none" strike="noStrike" kern="0" cap="none" spc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Distribution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1,047m.</a:t>
                      </a:r>
                    </a:p>
                  </a:txBody>
                  <a:tcPr marL="0" marR="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GB" sz="1400" b="1" i="0" u="none" strike="noStrike" cap="non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206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Logistics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41m.</a:t>
                      </a:r>
                    </a:p>
                  </a:txBody>
                  <a:tcPr marL="0" marR="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endParaRPr lang="en-GB" sz="1400" b="1" i="0" u="none" strike="noStrike" cap="non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Transport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33m. 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lang="en-GB" sz="2400" b="1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1398D87-A252-BD05-F87B-33CC9CB57302}"/>
              </a:ext>
            </a:extLst>
          </p:cNvPr>
          <p:cNvCxnSpPr>
            <a:cxnSpLocks/>
          </p:cNvCxnSpPr>
          <p:nvPr/>
        </p:nvCxnSpPr>
        <p:spPr>
          <a:xfrm>
            <a:off x="1870940" y="2409938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E52AF3-407B-F233-9997-CF2671050355}"/>
              </a:ext>
            </a:extLst>
          </p:cNvPr>
          <p:cNvCxnSpPr>
            <a:cxnSpLocks/>
          </p:cNvCxnSpPr>
          <p:nvPr/>
        </p:nvCxnSpPr>
        <p:spPr>
          <a:xfrm>
            <a:off x="1870940" y="3462670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C8E7C8-1FE2-F836-155E-370FAFEE17EA}"/>
              </a:ext>
            </a:extLst>
          </p:cNvPr>
          <p:cNvCxnSpPr>
            <a:cxnSpLocks/>
          </p:cNvCxnSpPr>
          <p:nvPr/>
        </p:nvCxnSpPr>
        <p:spPr>
          <a:xfrm>
            <a:off x="1882660" y="4473199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0EE444-C8E1-7780-1168-5BB6753A253C}"/>
              </a:ext>
            </a:extLst>
          </p:cNvPr>
          <p:cNvSpPr/>
          <p:nvPr/>
        </p:nvSpPr>
        <p:spPr>
          <a:xfrm>
            <a:off x="0" y="6185248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23EF860D-5A5A-B58C-72B5-1F2746E80A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305074"/>
            <a:ext cx="1707876" cy="6053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519E89-E7DF-4F76-64D9-77CF0F98BAB1}"/>
              </a:ext>
            </a:extLst>
          </p:cNvPr>
          <p:cNvCxnSpPr>
            <a:cxnSpLocks/>
          </p:cNvCxnSpPr>
          <p:nvPr/>
        </p:nvCxnSpPr>
        <p:spPr>
          <a:xfrm>
            <a:off x="1908448" y="5455592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F3C887BE-CB3E-640E-ACA6-5548663749C5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9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47AF38-D81D-7091-1D40-5A6BA90A6ED8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H1 2023</a:t>
            </a:r>
            <a:endParaRPr sz="120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99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627"/>
      </a:dk1>
      <a:lt1>
        <a:sysClr val="window" lastClr="FFFFFF"/>
      </a:lt1>
      <a:dk2>
        <a:srgbClr val="013249"/>
      </a:dk2>
      <a:lt2>
        <a:srgbClr val="E7E6E6"/>
      </a:lt2>
      <a:accent1>
        <a:srgbClr val="0070C0"/>
      </a:accent1>
      <a:accent2>
        <a:srgbClr val="013249"/>
      </a:accent2>
      <a:accent3>
        <a:srgbClr val="A5A5A5"/>
      </a:accent3>
      <a:accent4>
        <a:srgbClr val="F5CE4F"/>
      </a:accent4>
      <a:accent5>
        <a:srgbClr val="5B9BD5"/>
      </a:accent5>
      <a:accent6>
        <a:srgbClr val="CDE8E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11627"/>
    </a:dk1>
    <a:lt1>
      <a:sysClr val="window" lastClr="FFFFFF"/>
    </a:lt1>
    <a:dk2>
      <a:srgbClr val="013249"/>
    </a:dk2>
    <a:lt2>
      <a:srgbClr val="E7E6E6"/>
    </a:lt2>
    <a:accent1>
      <a:srgbClr val="0070C0"/>
    </a:accent1>
    <a:accent2>
      <a:srgbClr val="013249"/>
    </a:accent2>
    <a:accent3>
      <a:srgbClr val="A5A5A5"/>
    </a:accent3>
    <a:accent4>
      <a:srgbClr val="F5CE4F"/>
    </a:accent4>
    <a:accent5>
      <a:srgbClr val="5B9BD5"/>
    </a:accent5>
    <a:accent6>
      <a:srgbClr val="CDE8E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3778</Words>
  <Application>Microsoft Office PowerPoint</Application>
  <PresentationFormat>Widescreen</PresentationFormat>
  <Paragraphs>751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Amasis MT Pro Light</vt:lpstr>
      <vt:lpstr>Arial</vt:lpstr>
      <vt:lpstr>Calibri</vt:lpstr>
      <vt:lpstr>Calibri Light</vt:lpstr>
      <vt:lpstr>Mont Heavy DEMO</vt:lpstr>
      <vt:lpstr>Montserrat</vt:lpstr>
      <vt:lpstr>Noto Sans Symbols</vt:lpstr>
      <vt:lpstr>Raleway</vt:lpstr>
      <vt:lpstr>Söhne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Marinescu</dc:creator>
  <cp:lastModifiedBy>Daniela Aldescu (VERTIK)</cp:lastModifiedBy>
  <cp:revision>1</cp:revision>
  <dcterms:created xsi:type="dcterms:W3CDTF">2023-02-21T10:06:22Z</dcterms:created>
  <dcterms:modified xsi:type="dcterms:W3CDTF">2023-08-29T16:16:28Z</dcterms:modified>
</cp:coreProperties>
</file>