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8"/>
  </p:notesMasterIdLst>
  <p:sldIdLst>
    <p:sldId id="815" r:id="rId2"/>
    <p:sldId id="867" r:id="rId3"/>
    <p:sldId id="871" r:id="rId4"/>
    <p:sldId id="868" r:id="rId5"/>
    <p:sldId id="869" r:id="rId6"/>
    <p:sldId id="854" r:id="rId7"/>
    <p:sldId id="855" r:id="rId8"/>
    <p:sldId id="874" r:id="rId9"/>
    <p:sldId id="826" r:id="rId10"/>
    <p:sldId id="827" r:id="rId11"/>
    <p:sldId id="877" r:id="rId12"/>
    <p:sldId id="878" r:id="rId13"/>
    <p:sldId id="879" r:id="rId14"/>
    <p:sldId id="880" r:id="rId15"/>
    <p:sldId id="859" r:id="rId16"/>
    <p:sldId id="883" r:id="rId17"/>
    <p:sldId id="873" r:id="rId18"/>
    <p:sldId id="836" r:id="rId19"/>
    <p:sldId id="882" r:id="rId20"/>
    <p:sldId id="851" r:id="rId21"/>
    <p:sldId id="839" r:id="rId22"/>
    <p:sldId id="856" r:id="rId23"/>
    <p:sldId id="618" r:id="rId24"/>
    <p:sldId id="864" r:id="rId25"/>
    <p:sldId id="866" r:id="rId26"/>
    <p:sldId id="4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B911C-0A44-C896-CDCC-E01802C0F531}" name="Daniela Aldescu (VERTIK)" initials="DA(" userId="S::daldescu@vertikgroup.eu::02d38be3-87d1-4341-8ad8-edc61badf429" providerId="AD"/>
  <p188:author id="{995AAE73-41A5-5F4A-90F2-78712119BC4D}" name="Madalina Stanciu (VERTIK)" initials="MS" userId="S::mstanciu@vertikgroup.eu::157a72c8-8b27-47d4-b9cb-f3f78052c39d" providerId="AD"/>
  <p188:author id="{EF22C9BD-9C6A-6868-14C2-F6A40C53FB3D}" name="Jean Dumitrescu" initials="JD" userId="S::jean.dumitrescu@aquila.ro::a0aecdab-5736-4dba-a278-90407f43d6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EBA"/>
    <a:srgbClr val="D1E7EE"/>
    <a:srgbClr val="FBA659"/>
    <a:srgbClr val="9DC3E6"/>
    <a:srgbClr val="F8C45C"/>
    <a:srgbClr val="DAE3F3"/>
    <a:srgbClr val="95B3D7"/>
    <a:srgbClr val="0070C0"/>
    <a:srgbClr val="00599A"/>
    <a:srgbClr val="006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F9625-5622-4514-BEE7-08FFBCF77A2B}" v="4" dt="2023-11-16T10:19:05.707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1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oș Nasalciuc (VERTIK)" userId="ea6c3b04-57f4-4f8e-a610-b836ea9db44a" providerId="ADAL" clId="{727FA9AB-B543-424B-9CD9-C2CA0B1DF43E}"/>
    <pc:docChg chg="undo redo custSel modSld">
      <pc:chgData name="Dragoș Nasalciuc (VERTIK)" userId="ea6c3b04-57f4-4f8e-a610-b836ea9db44a" providerId="ADAL" clId="{727FA9AB-B543-424B-9CD9-C2CA0B1DF43E}" dt="2023-11-07T11:28:50.546" v="162" actId="20577"/>
      <pc:docMkLst>
        <pc:docMk/>
      </pc:docMkLst>
      <pc:sldChg chg="modSp mod">
        <pc:chgData name="Dragoș Nasalciuc (VERTIK)" userId="ea6c3b04-57f4-4f8e-a610-b836ea9db44a" providerId="ADAL" clId="{727FA9AB-B543-424B-9CD9-C2CA0B1DF43E}" dt="2023-11-07T11:20:26.805" v="31" actId="20577"/>
        <pc:sldMkLst>
          <pc:docMk/>
          <pc:sldMk cId="2968020234" sldId="827"/>
        </pc:sldMkLst>
        <pc:graphicFrameChg chg="modGraphic">
          <ac:chgData name="Dragoș Nasalciuc (VERTIK)" userId="ea6c3b04-57f4-4f8e-a610-b836ea9db44a" providerId="ADAL" clId="{727FA9AB-B543-424B-9CD9-C2CA0B1DF43E}" dt="2023-11-07T11:20:26.805" v="31" actId="20577"/>
          <ac:graphicFrameMkLst>
            <pc:docMk/>
            <pc:sldMk cId="2968020234" sldId="827"/>
            <ac:graphicFrameMk id="2" creationId="{1957302C-DECB-26D0-AE24-E6BF3C42CAB8}"/>
          </ac:graphicFrameMkLst>
        </pc:graphicFrameChg>
      </pc:sldChg>
      <pc:sldChg chg="modSp">
        <pc:chgData name="Dragoș Nasalciuc (VERTIK)" userId="ea6c3b04-57f4-4f8e-a610-b836ea9db44a" providerId="ADAL" clId="{727FA9AB-B543-424B-9CD9-C2CA0B1DF43E}" dt="2023-11-07T11:28:50.546" v="162" actId="20577"/>
        <pc:sldMkLst>
          <pc:docMk/>
          <pc:sldMk cId="1206277942" sldId="836"/>
        </pc:sldMkLst>
        <pc:graphicFrameChg chg="mod">
          <ac:chgData name="Dragoș Nasalciuc (VERTIK)" userId="ea6c3b04-57f4-4f8e-a610-b836ea9db44a" providerId="ADAL" clId="{727FA9AB-B543-424B-9CD9-C2CA0B1DF43E}" dt="2023-11-07T11:28:50.546" v="162" actId="20577"/>
          <ac:graphicFrameMkLst>
            <pc:docMk/>
            <pc:sldMk cId="1206277942" sldId="836"/>
            <ac:graphicFrameMk id="13" creationId="{355BE2AD-7D3A-1951-D644-86531C1C468B}"/>
          </ac:graphicFrameMkLst>
        </pc:graphicFrameChg>
      </pc:sldChg>
      <pc:sldChg chg="modSp mod">
        <pc:chgData name="Dragoș Nasalciuc (VERTIK)" userId="ea6c3b04-57f4-4f8e-a610-b836ea9db44a" providerId="ADAL" clId="{727FA9AB-B543-424B-9CD9-C2CA0B1DF43E}" dt="2023-11-07T11:20:56.620" v="47" actId="20577"/>
        <pc:sldMkLst>
          <pc:docMk/>
          <pc:sldMk cId="2909243784" sldId="859"/>
        </pc:sldMkLst>
        <pc:graphicFrameChg chg="modGraphic">
          <ac:chgData name="Dragoș Nasalciuc (VERTIK)" userId="ea6c3b04-57f4-4f8e-a610-b836ea9db44a" providerId="ADAL" clId="{727FA9AB-B543-424B-9CD9-C2CA0B1DF43E}" dt="2023-11-07T11:20:56.620" v="47" actId="20577"/>
          <ac:graphicFrameMkLst>
            <pc:docMk/>
            <pc:sldMk cId="2909243784" sldId="859"/>
            <ac:graphicFrameMk id="2" creationId="{1957302C-DECB-26D0-AE24-E6BF3C42CAB8}"/>
          </ac:graphicFrameMkLst>
        </pc:graphicFrameChg>
      </pc:sldChg>
      <pc:sldChg chg="addSp modSp mod">
        <pc:chgData name="Dragoș Nasalciuc (VERTIK)" userId="ea6c3b04-57f4-4f8e-a610-b836ea9db44a" providerId="ADAL" clId="{727FA9AB-B543-424B-9CD9-C2CA0B1DF43E}" dt="2023-11-07T11:20:16.989" v="29" actId="1076"/>
        <pc:sldMkLst>
          <pc:docMk/>
          <pc:sldMk cId="3776911834" sldId="877"/>
        </pc:sldMkLst>
        <pc:spChg chg="mod">
          <ac:chgData name="Dragoș Nasalciuc (VERTIK)" userId="ea6c3b04-57f4-4f8e-a610-b836ea9db44a" providerId="ADAL" clId="{727FA9AB-B543-424B-9CD9-C2CA0B1DF43E}" dt="2023-11-07T11:20:16.989" v="29" actId="1076"/>
          <ac:spMkLst>
            <pc:docMk/>
            <pc:sldMk cId="3776911834" sldId="877"/>
            <ac:spMk id="8" creationId="{72FB8707-4EE5-E423-3A46-8ABCFFACF35F}"/>
          </ac:spMkLst>
        </pc:spChg>
        <pc:spChg chg="add mod">
          <ac:chgData name="Dragoș Nasalciuc (VERTIK)" userId="ea6c3b04-57f4-4f8e-a610-b836ea9db44a" providerId="ADAL" clId="{727FA9AB-B543-424B-9CD9-C2CA0B1DF43E}" dt="2023-11-07T11:20:14.473" v="27" actId="1076"/>
          <ac:spMkLst>
            <pc:docMk/>
            <pc:sldMk cId="3776911834" sldId="877"/>
            <ac:spMk id="13" creationId="{D5F18B0C-9064-B803-397B-45F2A02F719E}"/>
          </ac:spMkLst>
        </pc:spChg>
        <pc:spChg chg="mod">
          <ac:chgData name="Dragoș Nasalciuc (VERTIK)" userId="ea6c3b04-57f4-4f8e-a610-b836ea9db44a" providerId="ADAL" clId="{727FA9AB-B543-424B-9CD9-C2CA0B1DF43E}" dt="2023-11-07T11:20:01.352" v="25" actId="1076"/>
          <ac:spMkLst>
            <pc:docMk/>
            <pc:sldMk cId="3776911834" sldId="877"/>
            <ac:spMk id="33" creationId="{978C8C08-E9B9-F5B7-D71C-627B426AA286}"/>
          </ac:spMkLst>
        </pc:spChg>
        <pc:graphicFrameChg chg="mod">
          <ac:chgData name="Dragoș Nasalciuc (VERTIK)" userId="ea6c3b04-57f4-4f8e-a610-b836ea9db44a" providerId="ADAL" clId="{727FA9AB-B543-424B-9CD9-C2CA0B1DF43E}" dt="2023-11-07T11:19:34.522" v="21" actId="1076"/>
          <ac:graphicFrameMkLst>
            <pc:docMk/>
            <pc:sldMk cId="3776911834" sldId="877"/>
            <ac:graphicFrameMk id="10" creationId="{263FBD91-B7C6-9F8B-FB03-529A3DAC9C95}"/>
          </ac:graphicFrameMkLst>
        </pc:graphicFrameChg>
      </pc:sldChg>
      <pc:sldChg chg="modSp">
        <pc:chgData name="Dragoș Nasalciuc (VERTIK)" userId="ea6c3b04-57f4-4f8e-a610-b836ea9db44a" providerId="ADAL" clId="{727FA9AB-B543-424B-9CD9-C2CA0B1DF43E}" dt="2023-11-07T11:23:49.827" v="100" actId="20577"/>
        <pc:sldMkLst>
          <pc:docMk/>
          <pc:sldMk cId="3970147744" sldId="881"/>
        </pc:sldMkLst>
        <pc:graphicFrameChg chg="mod">
          <ac:chgData name="Dragoș Nasalciuc (VERTIK)" userId="ea6c3b04-57f4-4f8e-a610-b836ea9db44a" providerId="ADAL" clId="{727FA9AB-B543-424B-9CD9-C2CA0B1DF43E}" dt="2023-11-07T11:23:49.827" v="100" actId="20577"/>
          <ac:graphicFrameMkLst>
            <pc:docMk/>
            <pc:sldMk cId="3970147744" sldId="881"/>
            <ac:graphicFrameMk id="4" creationId="{0D4F17A2-6DF0-41B5-96EB-B29F41EBD296}"/>
          </ac:graphicFrameMkLst>
        </pc:graphicFrameChg>
        <pc:graphicFrameChg chg="mod">
          <ac:chgData name="Dragoș Nasalciuc (VERTIK)" userId="ea6c3b04-57f4-4f8e-a610-b836ea9db44a" providerId="ADAL" clId="{727FA9AB-B543-424B-9CD9-C2CA0B1DF43E}" dt="2023-11-07T11:23:08.146" v="74" actId="20577"/>
          <ac:graphicFrameMkLst>
            <pc:docMk/>
            <pc:sldMk cId="3970147744" sldId="881"/>
            <ac:graphicFrameMk id="5" creationId="{68A04B2D-F6BC-41EB-B05D-2632E50848DE}"/>
          </ac:graphicFrameMkLst>
        </pc:graphicFrameChg>
      </pc:sldChg>
    </pc:docChg>
  </pc:docChgLst>
  <pc:docChgLst>
    <pc:chgData name="Daniela Aldescu (VERTIK)" userId="02d38be3-87d1-4341-8ad8-edc61badf429" providerId="ADAL" clId="{CA8F9625-5622-4514-BEE7-08FFBCF77A2B}"/>
    <pc:docChg chg="undo custSel addSld delSld modSld">
      <pc:chgData name="Daniela Aldescu (VERTIK)" userId="02d38be3-87d1-4341-8ad8-edc61badf429" providerId="ADAL" clId="{CA8F9625-5622-4514-BEE7-08FFBCF77A2B}" dt="2023-11-16T10:20:48.824" v="62" actId="20577"/>
      <pc:docMkLst>
        <pc:docMk/>
      </pc:docMkLst>
      <pc:sldChg chg="modSp mod">
        <pc:chgData name="Daniela Aldescu (VERTIK)" userId="02d38be3-87d1-4341-8ad8-edc61badf429" providerId="ADAL" clId="{CA8F9625-5622-4514-BEE7-08FFBCF77A2B}" dt="2023-11-16T10:13:20.732" v="24" actId="121"/>
        <pc:sldMkLst>
          <pc:docMk/>
          <pc:sldMk cId="2968020234" sldId="827"/>
        </pc:sldMkLst>
        <pc:spChg chg="mod">
          <ac:chgData name="Daniela Aldescu (VERTIK)" userId="02d38be3-87d1-4341-8ad8-edc61badf429" providerId="ADAL" clId="{CA8F9625-5622-4514-BEE7-08FFBCF77A2B}" dt="2023-11-16T10:13:11.144" v="22" actId="20577"/>
          <ac:spMkLst>
            <pc:docMk/>
            <pc:sldMk cId="2968020234" sldId="827"/>
            <ac:spMk id="3" creationId="{AA348472-F880-8737-65CE-58C78A9226D6}"/>
          </ac:spMkLst>
        </pc:spChg>
        <pc:graphicFrameChg chg="modGraphic">
          <ac:chgData name="Daniela Aldescu (VERTIK)" userId="02d38be3-87d1-4341-8ad8-edc61badf429" providerId="ADAL" clId="{CA8F9625-5622-4514-BEE7-08FFBCF77A2B}" dt="2023-11-16T10:13:20.732" v="24" actId="121"/>
          <ac:graphicFrameMkLst>
            <pc:docMk/>
            <pc:sldMk cId="2968020234" sldId="827"/>
            <ac:graphicFrameMk id="2" creationId="{1957302C-DECB-26D0-AE24-E6BF3C42CAB8}"/>
          </ac:graphicFrameMkLst>
        </pc:graphicFrameChg>
      </pc:sldChg>
      <pc:sldChg chg="modSp mod">
        <pc:chgData name="Daniela Aldescu (VERTIK)" userId="02d38be3-87d1-4341-8ad8-edc61badf429" providerId="ADAL" clId="{CA8F9625-5622-4514-BEE7-08FFBCF77A2B}" dt="2023-11-16T10:20:28.257" v="61" actId="20577"/>
        <pc:sldMkLst>
          <pc:docMk/>
          <pc:sldMk cId="3930656295" sldId="839"/>
        </pc:sldMkLst>
        <pc:spChg chg="mod">
          <ac:chgData name="Daniela Aldescu (VERTIK)" userId="02d38be3-87d1-4341-8ad8-edc61badf429" providerId="ADAL" clId="{CA8F9625-5622-4514-BEE7-08FFBCF77A2B}" dt="2023-11-16T10:20:28.257" v="61" actId="20577"/>
          <ac:spMkLst>
            <pc:docMk/>
            <pc:sldMk cId="3930656295" sldId="839"/>
            <ac:spMk id="7" creationId="{E592AAD3-8158-EA00-45A1-006A7A5A2412}"/>
          </ac:spMkLst>
        </pc:spChg>
      </pc:sldChg>
      <pc:sldChg chg="modSp mod">
        <pc:chgData name="Daniela Aldescu (VERTIK)" userId="02d38be3-87d1-4341-8ad8-edc61badf429" providerId="ADAL" clId="{CA8F9625-5622-4514-BEE7-08FFBCF77A2B}" dt="2023-11-16T10:11:17.710" v="10" actId="20577"/>
        <pc:sldMkLst>
          <pc:docMk/>
          <pc:sldMk cId="771428494" sldId="854"/>
        </pc:sldMkLst>
        <pc:spChg chg="mod">
          <ac:chgData name="Daniela Aldescu (VERTIK)" userId="02d38be3-87d1-4341-8ad8-edc61badf429" providerId="ADAL" clId="{CA8F9625-5622-4514-BEE7-08FFBCF77A2B}" dt="2023-11-16T10:11:17.710" v="10" actId="20577"/>
          <ac:spMkLst>
            <pc:docMk/>
            <pc:sldMk cId="771428494" sldId="854"/>
            <ac:spMk id="12" creationId="{FA1CCAA9-B736-FB7B-D238-7E55A290AECA}"/>
          </ac:spMkLst>
        </pc:spChg>
        <pc:spChg chg="mod">
          <ac:chgData name="Daniela Aldescu (VERTIK)" userId="02d38be3-87d1-4341-8ad8-edc61badf429" providerId="ADAL" clId="{CA8F9625-5622-4514-BEE7-08FFBCF77A2B}" dt="2023-11-16T10:10:25.130" v="9" actId="20577"/>
          <ac:spMkLst>
            <pc:docMk/>
            <pc:sldMk cId="771428494" sldId="854"/>
            <ac:spMk id="15" creationId="{D8B786BB-56E2-1D92-138D-83018460E896}"/>
          </ac:spMkLst>
        </pc:spChg>
      </pc:sldChg>
      <pc:sldChg chg="modSp mod">
        <pc:chgData name="Daniela Aldescu (VERTIK)" userId="02d38be3-87d1-4341-8ad8-edc61badf429" providerId="ADAL" clId="{CA8F9625-5622-4514-BEE7-08FFBCF77A2B}" dt="2023-11-16T10:11:35.387" v="14" actId="20577"/>
        <pc:sldMkLst>
          <pc:docMk/>
          <pc:sldMk cId="719024609" sldId="855"/>
        </pc:sldMkLst>
        <pc:spChg chg="mod">
          <ac:chgData name="Daniela Aldescu (VERTIK)" userId="02d38be3-87d1-4341-8ad8-edc61badf429" providerId="ADAL" clId="{CA8F9625-5622-4514-BEE7-08FFBCF77A2B}" dt="2023-11-16T10:11:35.387" v="14" actId="20577"/>
          <ac:spMkLst>
            <pc:docMk/>
            <pc:sldMk cId="719024609" sldId="855"/>
            <ac:spMk id="47" creationId="{66CECB81-D4BE-1551-F10C-8C588F1A8104}"/>
          </ac:spMkLst>
        </pc:spChg>
      </pc:sldChg>
      <pc:sldChg chg="modSp mod">
        <pc:chgData name="Daniela Aldescu (VERTIK)" userId="02d38be3-87d1-4341-8ad8-edc61badf429" providerId="ADAL" clId="{CA8F9625-5622-4514-BEE7-08FFBCF77A2B}" dt="2023-11-16T10:20:48.824" v="62" actId="20577"/>
        <pc:sldMkLst>
          <pc:docMk/>
          <pc:sldMk cId="707208152" sldId="864"/>
        </pc:sldMkLst>
        <pc:spChg chg="mod">
          <ac:chgData name="Daniela Aldescu (VERTIK)" userId="02d38be3-87d1-4341-8ad8-edc61badf429" providerId="ADAL" clId="{CA8F9625-5622-4514-BEE7-08FFBCF77A2B}" dt="2023-11-16T10:20:48.824" v="62" actId="20577"/>
          <ac:spMkLst>
            <pc:docMk/>
            <pc:sldMk cId="707208152" sldId="864"/>
            <ac:spMk id="25" creationId="{C3DC35D0-17B0-72DD-D1FC-0D4C123BBF5B}"/>
          </ac:spMkLst>
        </pc:spChg>
      </pc:sldChg>
      <pc:sldChg chg="addSp modSp add mod">
        <pc:chgData name="Daniela Aldescu (VERTIK)" userId="02d38be3-87d1-4341-8ad8-edc61badf429" providerId="ADAL" clId="{CA8F9625-5622-4514-BEE7-08FFBCF77A2B}" dt="2023-11-16T10:10:07.535" v="7" actId="1036"/>
        <pc:sldMkLst>
          <pc:docMk/>
          <pc:sldMk cId="1995965740" sldId="869"/>
        </pc:sldMkLst>
        <pc:spChg chg="add mod">
          <ac:chgData name="Daniela Aldescu (VERTIK)" userId="02d38be3-87d1-4341-8ad8-edc61badf429" providerId="ADAL" clId="{CA8F9625-5622-4514-BEE7-08FFBCF77A2B}" dt="2023-11-16T10:10:07.535" v="7" actId="1036"/>
          <ac:spMkLst>
            <pc:docMk/>
            <pc:sldMk cId="1995965740" sldId="869"/>
            <ac:spMk id="4" creationId="{8C4A3A0C-4CC7-9B14-77D1-A38DE4C5F5C3}"/>
          </ac:spMkLst>
        </pc:spChg>
      </pc:sldChg>
      <pc:sldChg chg="del">
        <pc:chgData name="Daniela Aldescu (VERTIK)" userId="02d38be3-87d1-4341-8ad8-edc61badf429" providerId="ADAL" clId="{CA8F9625-5622-4514-BEE7-08FFBCF77A2B}" dt="2023-11-16T10:09:53.649" v="0" actId="47"/>
        <pc:sldMkLst>
          <pc:docMk/>
          <pc:sldMk cId="2526187865" sldId="869"/>
        </pc:sldMkLst>
      </pc:sldChg>
      <pc:sldChg chg="modSp mod">
        <pc:chgData name="Daniela Aldescu (VERTIK)" userId="02d38be3-87d1-4341-8ad8-edc61badf429" providerId="ADAL" clId="{CA8F9625-5622-4514-BEE7-08FFBCF77A2B}" dt="2023-11-16T10:12:38.284" v="21" actId="20577"/>
        <pc:sldMkLst>
          <pc:docMk/>
          <pc:sldMk cId="3036595230" sldId="874"/>
        </pc:sldMkLst>
        <pc:spChg chg="mod">
          <ac:chgData name="Daniela Aldescu (VERTIK)" userId="02d38be3-87d1-4341-8ad8-edc61badf429" providerId="ADAL" clId="{CA8F9625-5622-4514-BEE7-08FFBCF77A2B}" dt="2023-11-16T10:12:38.284" v="21" actId="20577"/>
          <ac:spMkLst>
            <pc:docMk/>
            <pc:sldMk cId="3036595230" sldId="874"/>
            <ac:spMk id="15" creationId="{5CD1CDBF-35F1-86E6-E956-E8C90900813B}"/>
          </ac:spMkLst>
        </pc:spChg>
      </pc:sldChg>
      <pc:sldChg chg="modSp mod">
        <pc:chgData name="Daniela Aldescu (VERTIK)" userId="02d38be3-87d1-4341-8ad8-edc61badf429" providerId="ADAL" clId="{CA8F9625-5622-4514-BEE7-08FFBCF77A2B}" dt="2023-11-16T10:16:38.481" v="37" actId="20577"/>
        <pc:sldMkLst>
          <pc:docMk/>
          <pc:sldMk cId="3776911834" sldId="877"/>
        </pc:sldMkLst>
        <pc:spChg chg="mod">
          <ac:chgData name="Daniela Aldescu (VERTIK)" userId="02d38be3-87d1-4341-8ad8-edc61badf429" providerId="ADAL" clId="{CA8F9625-5622-4514-BEE7-08FFBCF77A2B}" dt="2023-11-16T10:16:06.157" v="26" actId="20577"/>
          <ac:spMkLst>
            <pc:docMk/>
            <pc:sldMk cId="3776911834" sldId="877"/>
            <ac:spMk id="15" creationId="{CFE7E12A-CBB7-098F-3C43-B72E623A67B3}"/>
          </ac:spMkLst>
        </pc:spChg>
        <pc:spChg chg="mod">
          <ac:chgData name="Daniela Aldescu (VERTIK)" userId="02d38be3-87d1-4341-8ad8-edc61badf429" providerId="ADAL" clId="{CA8F9625-5622-4514-BEE7-08FFBCF77A2B}" dt="2023-11-16T10:16:22.768" v="28" actId="20577"/>
          <ac:spMkLst>
            <pc:docMk/>
            <pc:sldMk cId="3776911834" sldId="877"/>
            <ac:spMk id="17" creationId="{E78674DA-3259-68BD-5AC1-B83540E95530}"/>
          </ac:spMkLst>
        </pc:spChg>
        <pc:spChg chg="mod">
          <ac:chgData name="Daniela Aldescu (VERTIK)" userId="02d38be3-87d1-4341-8ad8-edc61badf429" providerId="ADAL" clId="{CA8F9625-5622-4514-BEE7-08FFBCF77A2B}" dt="2023-11-16T10:16:38.481" v="37" actId="20577"/>
          <ac:spMkLst>
            <pc:docMk/>
            <pc:sldMk cId="3776911834" sldId="877"/>
            <ac:spMk id="19" creationId="{A39E48E6-A961-AD3F-2926-826A7775947B}"/>
          </ac:spMkLst>
        </pc:spChg>
      </pc:sldChg>
      <pc:sldChg chg="modSp mod">
        <pc:chgData name="Daniela Aldescu (VERTIK)" userId="02d38be3-87d1-4341-8ad8-edc61badf429" providerId="ADAL" clId="{CA8F9625-5622-4514-BEE7-08FFBCF77A2B}" dt="2023-11-16T10:16:45.461" v="38" actId="20577"/>
        <pc:sldMkLst>
          <pc:docMk/>
          <pc:sldMk cId="868706569" sldId="878"/>
        </pc:sldMkLst>
        <pc:spChg chg="mod">
          <ac:chgData name="Daniela Aldescu (VERTIK)" userId="02d38be3-87d1-4341-8ad8-edc61badf429" providerId="ADAL" clId="{CA8F9625-5622-4514-BEE7-08FFBCF77A2B}" dt="2023-11-16T10:16:45.461" v="38" actId="20577"/>
          <ac:spMkLst>
            <pc:docMk/>
            <pc:sldMk cId="868706569" sldId="878"/>
            <ac:spMk id="42" creationId="{4F785249-41F9-E307-26B9-BECD14247B3D}"/>
          </ac:spMkLst>
        </pc:spChg>
      </pc:sldChg>
      <pc:sldChg chg="modSp mod">
        <pc:chgData name="Daniela Aldescu (VERTIK)" userId="02d38be3-87d1-4341-8ad8-edc61badf429" providerId="ADAL" clId="{CA8F9625-5622-4514-BEE7-08FFBCF77A2B}" dt="2023-11-16T10:17:40.904" v="43" actId="20577"/>
        <pc:sldMkLst>
          <pc:docMk/>
          <pc:sldMk cId="215535672" sldId="880"/>
        </pc:sldMkLst>
        <pc:spChg chg="mod">
          <ac:chgData name="Daniela Aldescu (VERTIK)" userId="02d38be3-87d1-4341-8ad8-edc61badf429" providerId="ADAL" clId="{CA8F9625-5622-4514-BEE7-08FFBCF77A2B}" dt="2023-11-16T10:17:40.904" v="43" actId="20577"/>
          <ac:spMkLst>
            <pc:docMk/>
            <pc:sldMk cId="215535672" sldId="880"/>
            <ac:spMk id="11" creationId="{23CE3033-0734-CFE5-B9F6-F0A7468EB136}"/>
          </ac:spMkLst>
        </pc:spChg>
      </pc:sldChg>
      <pc:sldChg chg="add del">
        <pc:chgData name="Daniela Aldescu (VERTIK)" userId="02d38be3-87d1-4341-8ad8-edc61badf429" providerId="ADAL" clId="{CA8F9625-5622-4514-BEE7-08FFBCF77A2B}" dt="2023-11-16T10:19:16.943" v="51" actId="47"/>
        <pc:sldMkLst>
          <pc:docMk/>
          <pc:sldMk cId="3970147744" sldId="881"/>
        </pc:sldMkLst>
      </pc:sldChg>
      <pc:sldChg chg="modSp mod">
        <pc:chgData name="Daniela Aldescu (VERTIK)" userId="02d38be3-87d1-4341-8ad8-edc61badf429" providerId="ADAL" clId="{CA8F9625-5622-4514-BEE7-08FFBCF77A2B}" dt="2023-11-16T10:20:06.714" v="57" actId="20577"/>
        <pc:sldMkLst>
          <pc:docMk/>
          <pc:sldMk cId="2211550674" sldId="882"/>
        </pc:sldMkLst>
        <pc:spChg chg="mod">
          <ac:chgData name="Daniela Aldescu (VERTIK)" userId="02d38be3-87d1-4341-8ad8-edc61badf429" providerId="ADAL" clId="{CA8F9625-5622-4514-BEE7-08FFBCF77A2B}" dt="2023-11-16T10:20:06.714" v="57" actId="20577"/>
          <ac:spMkLst>
            <pc:docMk/>
            <pc:sldMk cId="2211550674" sldId="882"/>
            <ac:spMk id="13" creationId="{9DDF5E38-1119-0DB9-634B-DF7F1006F52A}"/>
          </ac:spMkLst>
        </pc:spChg>
      </pc:sldChg>
      <pc:sldChg chg="addSp modSp add mod">
        <pc:chgData name="Daniela Aldescu (VERTIK)" userId="02d38be3-87d1-4341-8ad8-edc61badf429" providerId="ADAL" clId="{CA8F9625-5622-4514-BEE7-08FFBCF77A2B}" dt="2023-11-16T10:19:34.054" v="55" actId="20577"/>
        <pc:sldMkLst>
          <pc:docMk/>
          <pc:sldMk cId="2213559326" sldId="883"/>
        </pc:sldMkLst>
        <pc:spChg chg="add mod">
          <ac:chgData name="Daniela Aldescu (VERTIK)" userId="02d38be3-87d1-4341-8ad8-edc61badf429" providerId="ADAL" clId="{CA8F9625-5622-4514-BEE7-08FFBCF77A2B}" dt="2023-11-16T10:19:07.396" v="48" actId="1035"/>
          <ac:spMkLst>
            <pc:docMk/>
            <pc:sldMk cId="2213559326" sldId="883"/>
            <ac:spMk id="3" creationId="{5D839398-A970-6C1C-C46B-E0F9B614B296}"/>
          </ac:spMkLst>
        </pc:spChg>
        <pc:spChg chg="mod">
          <ac:chgData name="Daniela Aldescu (VERTIK)" userId="02d38be3-87d1-4341-8ad8-edc61badf429" providerId="ADAL" clId="{CA8F9625-5622-4514-BEE7-08FFBCF77A2B}" dt="2023-11-16T10:19:30.591" v="52" actId="20577"/>
          <ac:spMkLst>
            <pc:docMk/>
            <pc:sldMk cId="2213559326" sldId="883"/>
            <ac:spMk id="13" creationId="{43159A8E-B2F5-E0E5-E919-CD78E2B936EE}"/>
          </ac:spMkLst>
        </pc:spChg>
        <pc:spChg chg="mod">
          <ac:chgData name="Daniela Aldescu (VERTIK)" userId="02d38be3-87d1-4341-8ad8-edc61badf429" providerId="ADAL" clId="{CA8F9625-5622-4514-BEE7-08FFBCF77A2B}" dt="2023-11-16T10:19:34.054" v="55" actId="20577"/>
          <ac:spMkLst>
            <pc:docMk/>
            <pc:sldMk cId="2213559326" sldId="883"/>
            <ac:spMk id="15" creationId="{0C1DA49F-88BA-D0C2-371F-9B1428A16120}"/>
          </ac:spMkLst>
        </pc:spChg>
      </pc:sldChg>
    </pc:docChg>
  </pc:docChgLst>
  <pc:docChgLst>
    <pc:chgData name="Dragoș Nasalciuc (VERTIK)" userId="ea6c3b04-57f4-4f8e-a610-b836ea9db44a" providerId="ADAL" clId="{09C12C05-E6A7-4572-9A9D-35BC0A1D1CAC}"/>
    <pc:docChg chg="modSld">
      <pc:chgData name="Dragoș Nasalciuc (VERTIK)" userId="ea6c3b04-57f4-4f8e-a610-b836ea9db44a" providerId="ADAL" clId="{09C12C05-E6A7-4572-9A9D-35BC0A1D1CAC}" dt="2023-11-14T14:29:15.165" v="144" actId="20577"/>
      <pc:docMkLst>
        <pc:docMk/>
      </pc:docMkLst>
      <pc:sldChg chg="modSp">
        <pc:chgData name="Dragoș Nasalciuc (VERTIK)" userId="ea6c3b04-57f4-4f8e-a610-b836ea9db44a" providerId="ADAL" clId="{09C12C05-E6A7-4572-9A9D-35BC0A1D1CAC}" dt="2023-11-14T14:25:59.292" v="65" actId="20577"/>
        <pc:sldMkLst>
          <pc:docMk/>
          <pc:sldMk cId="1206277942" sldId="836"/>
        </pc:sldMkLst>
        <pc:graphicFrameChg chg="mod">
          <ac:chgData name="Dragoș Nasalciuc (VERTIK)" userId="ea6c3b04-57f4-4f8e-a610-b836ea9db44a" providerId="ADAL" clId="{09C12C05-E6A7-4572-9A9D-35BC0A1D1CAC}" dt="2023-11-14T14:25:59.292" v="65" actId="20577"/>
          <ac:graphicFrameMkLst>
            <pc:docMk/>
            <pc:sldMk cId="1206277942" sldId="836"/>
            <ac:graphicFrameMk id="17" creationId="{8E1822D7-C644-C5F7-A28D-901BEBD1F742}"/>
          </ac:graphicFrameMkLst>
        </pc:graphicFrameChg>
      </pc:sldChg>
      <pc:sldChg chg="modSp mod">
        <pc:chgData name="Dragoș Nasalciuc (VERTIK)" userId="ea6c3b04-57f4-4f8e-a610-b836ea9db44a" providerId="ADAL" clId="{09C12C05-E6A7-4572-9A9D-35BC0A1D1CAC}" dt="2023-11-14T14:22:22.689" v="11" actId="1076"/>
        <pc:sldMkLst>
          <pc:docMk/>
          <pc:sldMk cId="3776911834" sldId="877"/>
        </pc:sldMkLst>
        <pc:spChg chg="mod">
          <ac:chgData name="Dragoș Nasalciuc (VERTIK)" userId="ea6c3b04-57f4-4f8e-a610-b836ea9db44a" providerId="ADAL" clId="{09C12C05-E6A7-4572-9A9D-35BC0A1D1CAC}" dt="2023-11-14T14:22:22.689" v="11" actId="1076"/>
          <ac:spMkLst>
            <pc:docMk/>
            <pc:sldMk cId="3776911834" sldId="877"/>
            <ac:spMk id="16" creationId="{8FB39CC2-47EA-79B3-0EC8-B18DE8B827B8}"/>
          </ac:spMkLst>
        </pc:spChg>
        <pc:graphicFrameChg chg="mod">
          <ac:chgData name="Dragoș Nasalciuc (VERTIK)" userId="ea6c3b04-57f4-4f8e-a610-b836ea9db44a" providerId="ADAL" clId="{09C12C05-E6A7-4572-9A9D-35BC0A1D1CAC}" dt="2023-11-14T14:22:18.778" v="10" actId="1076"/>
          <ac:graphicFrameMkLst>
            <pc:docMk/>
            <pc:sldMk cId="3776911834" sldId="877"/>
            <ac:graphicFrameMk id="10" creationId="{263FBD91-B7C6-9F8B-FB03-529A3DAC9C95}"/>
          </ac:graphicFrameMkLst>
        </pc:graphicFrameChg>
      </pc:sldChg>
      <pc:sldChg chg="modSp mod">
        <pc:chgData name="Dragoș Nasalciuc (VERTIK)" userId="ea6c3b04-57f4-4f8e-a610-b836ea9db44a" providerId="ADAL" clId="{09C12C05-E6A7-4572-9A9D-35BC0A1D1CAC}" dt="2023-11-14T14:23:09.434" v="22" actId="20577"/>
        <pc:sldMkLst>
          <pc:docMk/>
          <pc:sldMk cId="215535672" sldId="880"/>
        </pc:sldMkLst>
        <pc:spChg chg="mod">
          <ac:chgData name="Dragoș Nasalciuc (VERTIK)" userId="ea6c3b04-57f4-4f8e-a610-b836ea9db44a" providerId="ADAL" clId="{09C12C05-E6A7-4572-9A9D-35BC0A1D1CAC}" dt="2023-11-14T14:23:09.434" v="22" actId="20577"/>
          <ac:spMkLst>
            <pc:docMk/>
            <pc:sldMk cId="215535672" sldId="880"/>
            <ac:spMk id="11" creationId="{23CE3033-0734-CFE5-B9F6-F0A7468EB136}"/>
          </ac:spMkLst>
        </pc:spChg>
      </pc:sldChg>
      <pc:sldChg chg="modSp">
        <pc:chgData name="Dragoș Nasalciuc (VERTIK)" userId="ea6c3b04-57f4-4f8e-a610-b836ea9db44a" providerId="ADAL" clId="{09C12C05-E6A7-4572-9A9D-35BC0A1D1CAC}" dt="2023-11-14T14:29:15.165" v="144" actId="20577"/>
        <pc:sldMkLst>
          <pc:docMk/>
          <pc:sldMk cId="3970147744" sldId="881"/>
        </pc:sldMkLst>
        <pc:graphicFrameChg chg="mod">
          <ac:chgData name="Dragoș Nasalciuc (VERTIK)" userId="ea6c3b04-57f4-4f8e-a610-b836ea9db44a" providerId="ADAL" clId="{09C12C05-E6A7-4572-9A9D-35BC0A1D1CAC}" dt="2023-11-14T14:29:15.165" v="144" actId="20577"/>
          <ac:graphicFrameMkLst>
            <pc:docMk/>
            <pc:sldMk cId="3970147744" sldId="881"/>
            <ac:graphicFrameMk id="4" creationId="{0D4F17A2-6DF0-41B5-96EB-B29F41EBD296}"/>
          </ac:graphicFrameMkLst>
        </pc:graphicFrameChg>
      </pc:sldChg>
      <pc:sldChg chg="modSp">
        <pc:chgData name="Dragoș Nasalciuc (VERTIK)" userId="ea6c3b04-57f4-4f8e-a610-b836ea9db44a" providerId="ADAL" clId="{09C12C05-E6A7-4572-9A9D-35BC0A1D1CAC}" dt="2023-11-14T14:27:36.528" v="142" actId="20577"/>
        <pc:sldMkLst>
          <pc:docMk/>
          <pc:sldMk cId="2211550674" sldId="882"/>
        </pc:sldMkLst>
        <pc:graphicFrameChg chg="mod">
          <ac:chgData name="Dragoș Nasalciuc (VERTIK)" userId="ea6c3b04-57f4-4f8e-a610-b836ea9db44a" providerId="ADAL" clId="{09C12C05-E6A7-4572-9A9D-35BC0A1D1CAC}" dt="2023-11-14T14:26:19.523" v="80" actId="20577"/>
          <ac:graphicFrameMkLst>
            <pc:docMk/>
            <pc:sldMk cId="2211550674" sldId="882"/>
            <ac:graphicFrameMk id="8" creationId="{289F3FA8-245B-AD95-3800-D93790B58F64}"/>
          </ac:graphicFrameMkLst>
        </pc:graphicFrameChg>
        <pc:graphicFrameChg chg="mod">
          <ac:chgData name="Dragoș Nasalciuc (VERTIK)" userId="ea6c3b04-57f4-4f8e-a610-b836ea9db44a" providerId="ADAL" clId="{09C12C05-E6A7-4572-9A9D-35BC0A1D1CAC}" dt="2023-11-14T14:27:36.528" v="142" actId="20577"/>
          <ac:graphicFrameMkLst>
            <pc:docMk/>
            <pc:sldMk cId="2211550674" sldId="882"/>
            <ac:graphicFrameMk id="14" creationId="{05C0E795-28B0-1E9A-CEFE-714FDF92DFBD}"/>
          </ac:graphicFrameMkLst>
        </pc:graphicFrameChg>
      </pc:sldChg>
    </pc:docChg>
  </pc:docChgLst>
  <pc:docChgLst>
    <pc:chgData name="Madalina Stanciu (VERTIK)" userId="157a72c8-8b27-47d4-b9cb-f3f78052c39d" providerId="ADAL" clId="{8F3F7E3D-3D74-4E9A-A349-B7F9185AD17C}"/>
    <pc:docChg chg="undo custSel addSld delSld modSld">
      <pc:chgData name="Madalina Stanciu (VERTIK)" userId="157a72c8-8b27-47d4-b9cb-f3f78052c39d" providerId="ADAL" clId="{8F3F7E3D-3D74-4E9A-A349-B7F9185AD17C}" dt="2023-11-14T11:31:57.535" v="2055"/>
      <pc:docMkLst>
        <pc:docMk/>
      </pc:docMkLst>
      <pc:sldChg chg="addSp delSp modSp mod">
        <pc:chgData name="Madalina Stanciu (VERTIK)" userId="157a72c8-8b27-47d4-b9cb-f3f78052c39d" providerId="ADAL" clId="{8F3F7E3D-3D74-4E9A-A349-B7F9185AD17C}" dt="2023-11-14T11:31:57.535" v="2055"/>
        <pc:sldMkLst>
          <pc:docMk/>
          <pc:sldMk cId="2455133159" sldId="474"/>
        </pc:sldMkLst>
        <pc:spChg chg="mod">
          <ac:chgData name="Madalina Stanciu (VERTIK)" userId="157a72c8-8b27-47d4-b9cb-f3f78052c39d" providerId="ADAL" clId="{8F3F7E3D-3D74-4E9A-A349-B7F9185AD17C}" dt="2023-11-06T12:17:30.185" v="1582" actId="20577"/>
          <ac:spMkLst>
            <pc:docMk/>
            <pc:sldMk cId="2455133159" sldId="474"/>
            <ac:spMk id="9" creationId="{48DDB87A-377C-0995-E639-504AB4DACA0C}"/>
          </ac:spMkLst>
        </pc:spChg>
        <pc:picChg chg="add mod">
          <ac:chgData name="Madalina Stanciu (VERTIK)" userId="157a72c8-8b27-47d4-b9cb-f3f78052c39d" providerId="ADAL" clId="{8F3F7E3D-3D74-4E9A-A349-B7F9185AD17C}" dt="2023-11-14T11:31:57.535" v="2055"/>
          <ac:picMkLst>
            <pc:docMk/>
            <pc:sldMk cId="2455133159" sldId="474"/>
            <ac:picMk id="2" creationId="{402017DA-D6E7-4942-9F4D-B54BDFC45A01}"/>
          </ac:picMkLst>
        </pc:picChg>
        <pc:picChg chg="del">
          <ac:chgData name="Madalina Stanciu (VERTIK)" userId="157a72c8-8b27-47d4-b9cb-f3f78052c39d" providerId="ADAL" clId="{8F3F7E3D-3D74-4E9A-A349-B7F9185AD17C}" dt="2023-11-14T11:31:57.266" v="2054" actId="478"/>
          <ac:picMkLst>
            <pc:docMk/>
            <pc:sldMk cId="2455133159" sldId="474"/>
            <ac:picMk id="4" creationId="{C7F852C0-F4D0-6664-FFBD-B72E1EDDD3EA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1:48.058" v="2049"/>
        <pc:sldMkLst>
          <pc:docMk/>
          <pc:sldMk cId="4024350087" sldId="618"/>
        </pc:sldMkLst>
        <pc:spChg chg="mod">
          <ac:chgData name="Madalina Stanciu (VERTIK)" userId="157a72c8-8b27-47d4-b9cb-f3f78052c39d" providerId="ADAL" clId="{8F3F7E3D-3D74-4E9A-A349-B7F9185AD17C}" dt="2023-11-06T12:17:12.459" v="1550" actId="20577"/>
          <ac:spMkLst>
            <pc:docMk/>
            <pc:sldMk cId="4024350087" sldId="618"/>
            <ac:spMk id="5" creationId="{EC89501A-7B6F-3822-8365-1F0B63FA2779}"/>
          </ac:spMkLst>
        </pc:spChg>
        <pc:picChg chg="add mod">
          <ac:chgData name="Madalina Stanciu (VERTIK)" userId="157a72c8-8b27-47d4-b9cb-f3f78052c39d" providerId="ADAL" clId="{8F3F7E3D-3D74-4E9A-A349-B7F9185AD17C}" dt="2023-11-14T11:31:48.058" v="2049"/>
          <ac:picMkLst>
            <pc:docMk/>
            <pc:sldMk cId="4024350087" sldId="618"/>
            <ac:picMk id="6" creationId="{D1472DCB-9E0E-CDFA-3F3B-FB9C440B1F45}"/>
          </ac:picMkLst>
        </pc:picChg>
        <pc:picChg chg="del">
          <ac:chgData name="Madalina Stanciu (VERTIK)" userId="157a72c8-8b27-47d4-b9cb-f3f78052c39d" providerId="ADAL" clId="{8F3F7E3D-3D74-4E9A-A349-B7F9185AD17C}" dt="2023-11-14T11:31:47.811" v="2048" actId="478"/>
          <ac:picMkLst>
            <pc:docMk/>
            <pc:sldMk cId="4024350087" sldId="618"/>
            <ac:picMk id="18" creationId="{BDC81E85-37E9-8D4E-F4A2-C16B961BA87F}"/>
          </ac:picMkLst>
        </pc:picChg>
      </pc:sldChg>
      <pc:sldChg chg="modSp mod">
        <pc:chgData name="Madalina Stanciu (VERTIK)" userId="157a72c8-8b27-47d4-b9cb-f3f78052c39d" providerId="ADAL" clId="{8F3F7E3D-3D74-4E9A-A349-B7F9185AD17C}" dt="2023-11-06T10:34:09.598" v="28" actId="20577"/>
        <pc:sldMkLst>
          <pc:docMk/>
          <pc:sldMk cId="3625306496" sldId="815"/>
        </pc:sldMkLst>
        <pc:spChg chg="mod">
          <ac:chgData name="Madalina Stanciu (VERTIK)" userId="157a72c8-8b27-47d4-b9cb-f3f78052c39d" providerId="ADAL" clId="{8F3F7E3D-3D74-4E9A-A349-B7F9185AD17C}" dt="2023-11-06T10:34:09.598" v="28" actId="20577"/>
          <ac:spMkLst>
            <pc:docMk/>
            <pc:sldMk cId="3625306496" sldId="815"/>
            <ac:spMk id="5" creationId="{A1E357B2-C870-6DAD-E5A6-C1ABFA19F234}"/>
          </ac:spMkLst>
        </pc:spChg>
      </pc:sldChg>
      <pc:sldChg chg="del">
        <pc:chgData name="Madalina Stanciu (VERTIK)" userId="157a72c8-8b27-47d4-b9cb-f3f78052c39d" providerId="ADAL" clId="{8F3F7E3D-3D74-4E9A-A349-B7F9185AD17C}" dt="2023-11-06T12:15:25.248" v="1499" actId="2696"/>
        <pc:sldMkLst>
          <pc:docMk/>
          <pc:sldMk cId="308915846" sldId="825"/>
        </pc:sldMkLst>
      </pc:sldChg>
      <pc:sldChg chg="addSp delSp modSp mod">
        <pc:chgData name="Madalina Stanciu (VERTIK)" userId="157a72c8-8b27-47d4-b9cb-f3f78052c39d" providerId="ADAL" clId="{8F3F7E3D-3D74-4E9A-A349-B7F9185AD17C}" dt="2023-11-14T11:30:54.128" v="2023"/>
        <pc:sldMkLst>
          <pc:docMk/>
          <pc:sldMk cId="3260995737" sldId="826"/>
        </pc:sldMkLst>
        <pc:spChg chg="mod">
          <ac:chgData name="Madalina Stanciu (VERTIK)" userId="157a72c8-8b27-47d4-b9cb-f3f78052c39d" providerId="ADAL" clId="{8F3F7E3D-3D74-4E9A-A349-B7F9185AD17C}" dt="2023-11-06T10:41:10.704" v="270" actId="20577"/>
          <ac:spMkLst>
            <pc:docMk/>
            <pc:sldMk cId="3260995737" sldId="826"/>
            <ac:spMk id="6" creationId="{9D6A18EE-5126-2177-E3BD-5D5BDC293015}"/>
          </ac:spMkLst>
        </pc:spChg>
        <pc:spChg chg="mod">
          <ac:chgData name="Madalina Stanciu (VERTIK)" userId="157a72c8-8b27-47d4-b9cb-f3f78052c39d" providerId="ADAL" clId="{8F3F7E3D-3D74-4E9A-A349-B7F9185AD17C}" dt="2023-11-06T10:47:14.106" v="586" actId="20577"/>
          <ac:spMkLst>
            <pc:docMk/>
            <pc:sldMk cId="3260995737" sldId="826"/>
            <ac:spMk id="9" creationId="{E847AF38-D81D-7091-1D40-5A6BA90A6ED8}"/>
          </ac:spMkLst>
        </pc:spChg>
        <pc:graphicFrameChg chg="modGraphic">
          <ac:chgData name="Madalina Stanciu (VERTIK)" userId="157a72c8-8b27-47d4-b9cb-f3f78052c39d" providerId="ADAL" clId="{8F3F7E3D-3D74-4E9A-A349-B7F9185AD17C}" dt="2023-11-06T10:39:35.761" v="260" actId="20577"/>
          <ac:graphicFrameMkLst>
            <pc:docMk/>
            <pc:sldMk cId="3260995737" sldId="826"/>
            <ac:graphicFrameMk id="10" creationId="{D09054A9-754E-77C8-209D-2AF2803394EC}"/>
          </ac:graphicFrameMkLst>
        </pc:graphicFrameChg>
        <pc:picChg chg="add mod">
          <ac:chgData name="Madalina Stanciu (VERTIK)" userId="157a72c8-8b27-47d4-b9cb-f3f78052c39d" providerId="ADAL" clId="{8F3F7E3D-3D74-4E9A-A349-B7F9185AD17C}" dt="2023-11-14T11:30:54.128" v="2023"/>
          <ac:picMkLst>
            <pc:docMk/>
            <pc:sldMk cId="3260995737" sldId="826"/>
            <ac:picMk id="3" creationId="{E546281A-079D-350E-D4C3-2AD7F0D93083}"/>
          </ac:picMkLst>
        </pc:picChg>
        <pc:picChg chg="del">
          <ac:chgData name="Madalina Stanciu (VERTIK)" userId="157a72c8-8b27-47d4-b9cb-f3f78052c39d" providerId="ADAL" clId="{8F3F7E3D-3D74-4E9A-A349-B7F9185AD17C}" dt="2023-11-14T11:30:53.813" v="2022" actId="478"/>
          <ac:picMkLst>
            <pc:docMk/>
            <pc:sldMk cId="3260995737" sldId="826"/>
            <ac:picMk id="8" creationId="{23EF860D-5A5A-B58C-72B5-1F2746E80AB0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1:00.445" v="2025"/>
        <pc:sldMkLst>
          <pc:docMk/>
          <pc:sldMk cId="2968020234" sldId="827"/>
        </pc:sldMkLst>
        <pc:spChg chg="mod">
          <ac:chgData name="Madalina Stanciu (VERTIK)" userId="157a72c8-8b27-47d4-b9cb-f3f78052c39d" providerId="ADAL" clId="{8F3F7E3D-3D74-4E9A-A349-B7F9185AD17C}" dt="2023-11-09T09:32:28.610" v="1622"/>
          <ac:spMkLst>
            <pc:docMk/>
            <pc:sldMk cId="2968020234" sldId="827"/>
            <ac:spMk id="3" creationId="{AA348472-F880-8737-65CE-58C78A9226D6}"/>
          </ac:spMkLst>
        </pc:spChg>
        <pc:spChg chg="mod">
          <ac:chgData name="Madalina Stanciu (VERTIK)" userId="157a72c8-8b27-47d4-b9cb-f3f78052c39d" providerId="ADAL" clId="{8F3F7E3D-3D74-4E9A-A349-B7F9185AD17C}" dt="2023-11-06T10:41:30.756" v="281" actId="20577"/>
          <ac:spMkLst>
            <pc:docMk/>
            <pc:sldMk cId="2968020234" sldId="827"/>
            <ac:spMk id="6" creationId="{9D6A18EE-5126-2177-E3BD-5D5BDC293015}"/>
          </ac:spMkLst>
        </pc:spChg>
        <pc:spChg chg="mod">
          <ac:chgData name="Madalina Stanciu (VERTIK)" userId="157a72c8-8b27-47d4-b9cb-f3f78052c39d" providerId="ADAL" clId="{8F3F7E3D-3D74-4E9A-A349-B7F9185AD17C}" dt="2023-11-06T10:46:22.509" v="518" actId="20577"/>
          <ac:spMkLst>
            <pc:docMk/>
            <pc:sldMk cId="2968020234" sldId="827"/>
            <ac:spMk id="12" creationId="{7C93A28D-EDE0-FF8E-6BF2-0CB96F348769}"/>
          </ac:spMkLst>
        </pc:spChg>
        <pc:graphicFrameChg chg="modGraphic">
          <ac:chgData name="Madalina Stanciu (VERTIK)" userId="157a72c8-8b27-47d4-b9cb-f3f78052c39d" providerId="ADAL" clId="{8F3F7E3D-3D74-4E9A-A349-B7F9185AD17C}" dt="2023-11-06T10:45:33.510" v="492" actId="20577"/>
          <ac:graphicFrameMkLst>
            <pc:docMk/>
            <pc:sldMk cId="2968020234" sldId="827"/>
            <ac:graphicFrameMk id="2" creationId="{1957302C-DECB-26D0-AE24-E6BF3C42CAB8}"/>
          </ac:graphicFrameMkLst>
        </pc:graphicFrameChg>
        <pc:picChg chg="add mod">
          <ac:chgData name="Madalina Stanciu (VERTIK)" userId="157a72c8-8b27-47d4-b9cb-f3f78052c39d" providerId="ADAL" clId="{8F3F7E3D-3D74-4E9A-A349-B7F9185AD17C}" dt="2023-11-14T11:31:00.445" v="2025"/>
          <ac:picMkLst>
            <pc:docMk/>
            <pc:sldMk cId="2968020234" sldId="827"/>
            <ac:picMk id="4" creationId="{A75EEBE9-59A3-A588-EA01-F9B3E5E6A8FF}"/>
          </ac:picMkLst>
        </pc:picChg>
        <pc:picChg chg="del">
          <ac:chgData name="Madalina Stanciu (VERTIK)" userId="157a72c8-8b27-47d4-b9cb-f3f78052c39d" providerId="ADAL" clId="{8F3F7E3D-3D74-4E9A-A349-B7F9185AD17C}" dt="2023-11-14T11:31:00.113" v="2024" actId="478"/>
          <ac:picMkLst>
            <pc:docMk/>
            <pc:sldMk cId="2968020234" sldId="827"/>
            <ac:picMk id="8" creationId="{1F515908-D1D9-AB28-C058-5A5745766A12}"/>
          </ac:picMkLst>
        </pc:picChg>
      </pc:sldChg>
      <pc:sldChg chg="modSp del mod">
        <pc:chgData name="Madalina Stanciu (VERTIK)" userId="157a72c8-8b27-47d4-b9cb-f3f78052c39d" providerId="ADAL" clId="{8F3F7E3D-3D74-4E9A-A349-B7F9185AD17C}" dt="2023-11-06T12:10:00.983" v="1483" actId="2696"/>
        <pc:sldMkLst>
          <pc:docMk/>
          <pc:sldMk cId="2557648520" sldId="830"/>
        </pc:sldMkLst>
        <pc:spChg chg="mod">
          <ac:chgData name="Madalina Stanciu (VERTIK)" userId="157a72c8-8b27-47d4-b9cb-f3f78052c39d" providerId="ADAL" clId="{8F3F7E3D-3D74-4E9A-A349-B7F9185AD17C}" dt="2023-11-06T12:00:46.191" v="1366" actId="20577"/>
          <ac:spMkLst>
            <pc:docMk/>
            <pc:sldMk cId="2557648520" sldId="830"/>
            <ac:spMk id="3" creationId="{E9E58FD3-DFFC-61FD-B9F9-B6525847F4F4}"/>
          </ac:spMkLst>
        </pc:spChg>
        <pc:spChg chg="mod">
          <ac:chgData name="Madalina Stanciu (VERTIK)" userId="157a72c8-8b27-47d4-b9cb-f3f78052c39d" providerId="ADAL" clId="{8F3F7E3D-3D74-4E9A-A349-B7F9185AD17C}" dt="2023-11-06T12:00:29.735" v="1354" actId="20577"/>
          <ac:spMkLst>
            <pc:docMk/>
            <pc:sldMk cId="2557648520" sldId="830"/>
            <ac:spMk id="8" creationId="{14860D81-2AD4-5A74-3CB5-D9AFC93F2788}"/>
          </ac:spMkLst>
        </pc:spChg>
      </pc:sldChg>
      <pc:sldChg chg="addSp delSp modSp mod">
        <pc:chgData name="Madalina Stanciu (VERTIK)" userId="157a72c8-8b27-47d4-b9cb-f3f78052c39d" providerId="ADAL" clId="{8F3F7E3D-3D74-4E9A-A349-B7F9185AD17C}" dt="2023-11-14T11:31:29.870" v="2039"/>
        <pc:sldMkLst>
          <pc:docMk/>
          <pc:sldMk cId="1206277942" sldId="836"/>
        </pc:sldMkLst>
        <pc:spChg chg="del">
          <ac:chgData name="Madalina Stanciu (VERTIK)" userId="157a72c8-8b27-47d4-b9cb-f3f78052c39d" providerId="ADAL" clId="{8F3F7E3D-3D74-4E9A-A349-B7F9185AD17C}" dt="2023-11-14T11:26:49.065" v="1997" actId="478"/>
          <ac:spMkLst>
            <pc:docMk/>
            <pc:sldMk cId="1206277942" sldId="836"/>
            <ac:spMk id="2" creationId="{BF5FD708-E329-9B2E-908E-CEA6C4D7C3D2}"/>
          </ac:spMkLst>
        </pc:spChg>
        <pc:spChg chg="add mod">
          <ac:chgData name="Madalina Stanciu (VERTIK)" userId="157a72c8-8b27-47d4-b9cb-f3f78052c39d" providerId="ADAL" clId="{8F3F7E3D-3D74-4E9A-A349-B7F9185AD17C}" dt="2023-11-14T11:27:04.324" v="2000"/>
          <ac:spMkLst>
            <pc:docMk/>
            <pc:sldMk cId="1206277942" sldId="836"/>
            <ac:spMk id="4" creationId="{C252B73C-6CB2-389B-93B2-4E7ACC78C8DA}"/>
          </ac:spMkLst>
        </pc:spChg>
        <pc:spChg chg="mod">
          <ac:chgData name="Madalina Stanciu (VERTIK)" userId="157a72c8-8b27-47d4-b9cb-f3f78052c39d" providerId="ADAL" clId="{8F3F7E3D-3D74-4E9A-A349-B7F9185AD17C}" dt="2023-11-14T11:26:20.825" v="1995" actId="20577"/>
          <ac:spMkLst>
            <pc:docMk/>
            <pc:sldMk cId="1206277942" sldId="836"/>
            <ac:spMk id="6" creationId="{9D6A18EE-5126-2177-E3BD-5D5BDC293015}"/>
          </ac:spMkLst>
        </pc:spChg>
        <pc:spChg chg="add mod">
          <ac:chgData name="Madalina Stanciu (VERTIK)" userId="157a72c8-8b27-47d4-b9cb-f3f78052c39d" providerId="ADAL" clId="{8F3F7E3D-3D74-4E9A-A349-B7F9185AD17C}" dt="2023-11-14T11:27:04.324" v="2000"/>
          <ac:spMkLst>
            <pc:docMk/>
            <pc:sldMk cId="1206277942" sldId="836"/>
            <ac:spMk id="7" creationId="{ADB1E808-78EA-EFF5-5D27-E7B5449BA6EF}"/>
          </ac:spMkLst>
        </pc:spChg>
        <pc:spChg chg="mod">
          <ac:chgData name="Madalina Stanciu (VERTIK)" userId="157a72c8-8b27-47d4-b9cb-f3f78052c39d" providerId="ADAL" clId="{8F3F7E3D-3D74-4E9A-A349-B7F9185AD17C}" dt="2023-11-06T12:16:44.862" v="1510" actId="20577"/>
          <ac:spMkLst>
            <pc:docMk/>
            <pc:sldMk cId="1206277942" sldId="836"/>
            <ac:spMk id="8" creationId="{93AADDB4-18B0-E9B7-C1DF-897EB983AE4C}"/>
          </ac:spMkLst>
        </pc:spChg>
        <pc:spChg chg="mod">
          <ac:chgData name="Madalina Stanciu (VERTIK)" userId="157a72c8-8b27-47d4-b9cb-f3f78052c39d" providerId="ADAL" clId="{8F3F7E3D-3D74-4E9A-A349-B7F9185AD17C}" dt="2023-11-14T11:27:12.083" v="2005" actId="20577"/>
          <ac:spMkLst>
            <pc:docMk/>
            <pc:sldMk cId="1206277942" sldId="836"/>
            <ac:spMk id="9" creationId="{72AB94E0-4D6F-0F7B-11E8-FDDD1E36A15A}"/>
          </ac:spMkLst>
        </pc:spChg>
        <pc:spChg chg="del">
          <ac:chgData name="Madalina Stanciu (VERTIK)" userId="157a72c8-8b27-47d4-b9cb-f3f78052c39d" providerId="ADAL" clId="{8F3F7E3D-3D74-4E9A-A349-B7F9185AD17C}" dt="2023-11-14T11:26:45.856" v="1996" actId="478"/>
          <ac:spMkLst>
            <pc:docMk/>
            <pc:sldMk cId="1206277942" sldId="836"/>
            <ac:spMk id="10" creationId="{283F28BB-A086-1AF8-09C4-CED81F4B8C84}"/>
          </ac:spMkLst>
        </pc:spChg>
        <pc:spChg chg="add mod">
          <ac:chgData name="Madalina Stanciu (VERTIK)" userId="157a72c8-8b27-47d4-b9cb-f3f78052c39d" providerId="ADAL" clId="{8F3F7E3D-3D74-4E9A-A349-B7F9185AD17C}" dt="2023-11-14T11:27:04.324" v="2000"/>
          <ac:spMkLst>
            <pc:docMk/>
            <pc:sldMk cId="1206277942" sldId="836"/>
            <ac:spMk id="14" creationId="{7AFDCD7B-DB25-1943-8A18-D73A6DD646DB}"/>
          </ac:spMkLst>
        </pc:spChg>
        <pc:spChg chg="add mod">
          <ac:chgData name="Madalina Stanciu (VERTIK)" userId="157a72c8-8b27-47d4-b9cb-f3f78052c39d" providerId="ADAL" clId="{8F3F7E3D-3D74-4E9A-A349-B7F9185AD17C}" dt="2023-11-14T11:27:04.324" v="2000"/>
          <ac:spMkLst>
            <pc:docMk/>
            <pc:sldMk cId="1206277942" sldId="836"/>
            <ac:spMk id="16" creationId="{D74173C3-CF5E-C5ED-E293-E879DFC69BB2}"/>
          </ac:spMkLst>
        </pc:spChg>
        <pc:spChg chg="del">
          <ac:chgData name="Madalina Stanciu (VERTIK)" userId="157a72c8-8b27-47d4-b9cb-f3f78052c39d" providerId="ADAL" clId="{8F3F7E3D-3D74-4E9A-A349-B7F9185AD17C}" dt="2023-11-14T11:26:45.856" v="1996" actId="478"/>
          <ac:spMkLst>
            <pc:docMk/>
            <pc:sldMk cId="1206277942" sldId="836"/>
            <ac:spMk id="51" creationId="{8D306078-4609-3027-5DCC-C1B3A68C6183}"/>
          </ac:spMkLst>
        </pc:spChg>
        <pc:spChg chg="del">
          <ac:chgData name="Madalina Stanciu (VERTIK)" userId="157a72c8-8b27-47d4-b9cb-f3f78052c39d" providerId="ADAL" clId="{8F3F7E3D-3D74-4E9A-A349-B7F9185AD17C}" dt="2023-11-14T11:26:49.065" v="1997" actId="478"/>
          <ac:spMkLst>
            <pc:docMk/>
            <pc:sldMk cId="1206277942" sldId="836"/>
            <ac:spMk id="192" creationId="{0CAADF46-3DD7-2B9A-9EFD-0949ACBFD9EB}"/>
          </ac:spMkLst>
        </pc:spChg>
        <pc:graphicFrameChg chg="del">
          <ac:chgData name="Madalina Stanciu (VERTIK)" userId="157a72c8-8b27-47d4-b9cb-f3f78052c39d" providerId="ADAL" clId="{8F3F7E3D-3D74-4E9A-A349-B7F9185AD17C}" dt="2023-11-14T11:26:54.912" v="1999" actId="478"/>
          <ac:graphicFrameMkLst>
            <pc:docMk/>
            <pc:sldMk cId="1206277942" sldId="836"/>
            <ac:graphicFrameMk id="11" creationId="{C420CFDF-D1A7-827B-7D60-8517564434B3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14T11:26:52.328" v="1998" actId="478"/>
          <ac:graphicFrameMkLst>
            <pc:docMk/>
            <pc:sldMk cId="1206277942" sldId="836"/>
            <ac:graphicFrameMk id="13" creationId="{355BE2AD-7D3A-1951-D644-86531C1C468B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7:04.324" v="2000"/>
          <ac:graphicFrameMkLst>
            <pc:docMk/>
            <pc:sldMk cId="1206277942" sldId="836"/>
            <ac:graphicFrameMk id="15" creationId="{DB1897A1-A6F5-B822-16C7-55353461D4E4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7:04.324" v="2000"/>
          <ac:graphicFrameMkLst>
            <pc:docMk/>
            <pc:sldMk cId="1206277942" sldId="836"/>
            <ac:graphicFrameMk id="17" creationId="{8E1822D7-C644-C5F7-A28D-901BEBD1F742}"/>
          </ac:graphicFrameMkLst>
        </pc:graphicFrameChg>
        <pc:picChg chg="del">
          <ac:chgData name="Madalina Stanciu (VERTIK)" userId="157a72c8-8b27-47d4-b9cb-f3f78052c39d" providerId="ADAL" clId="{8F3F7E3D-3D74-4E9A-A349-B7F9185AD17C}" dt="2023-11-14T11:31:29.569" v="2038" actId="478"/>
          <ac:picMkLst>
            <pc:docMk/>
            <pc:sldMk cId="1206277942" sldId="836"/>
            <ac:picMk id="12" creationId="{863376D3-5A95-3871-7989-409F1D5D107D}"/>
          </ac:picMkLst>
        </pc:picChg>
        <pc:picChg chg="add mod">
          <ac:chgData name="Madalina Stanciu (VERTIK)" userId="157a72c8-8b27-47d4-b9cb-f3f78052c39d" providerId="ADAL" clId="{8F3F7E3D-3D74-4E9A-A349-B7F9185AD17C}" dt="2023-11-14T11:31:29.870" v="2039"/>
          <ac:picMkLst>
            <pc:docMk/>
            <pc:sldMk cId="1206277942" sldId="836"/>
            <ac:picMk id="18" creationId="{42B7E4CD-D8BC-0D70-1A2D-AD73956D8144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1:41.514" v="2045"/>
        <pc:sldMkLst>
          <pc:docMk/>
          <pc:sldMk cId="3930656295" sldId="839"/>
        </pc:sldMkLst>
        <pc:spChg chg="mod">
          <ac:chgData name="Madalina Stanciu (VERTIK)" userId="157a72c8-8b27-47d4-b9cb-f3f78052c39d" providerId="ADAL" clId="{8F3F7E3D-3D74-4E9A-A349-B7F9185AD17C}" dt="2023-11-06T12:16:58.357" v="1530" actId="20577"/>
          <ac:spMkLst>
            <pc:docMk/>
            <pc:sldMk cId="3930656295" sldId="839"/>
            <ac:spMk id="12" creationId="{AF210CFF-FD1B-7478-144E-A08761C10EAA}"/>
          </ac:spMkLst>
        </pc:spChg>
        <pc:picChg chg="add mod">
          <ac:chgData name="Madalina Stanciu (VERTIK)" userId="157a72c8-8b27-47d4-b9cb-f3f78052c39d" providerId="ADAL" clId="{8F3F7E3D-3D74-4E9A-A349-B7F9185AD17C}" dt="2023-11-14T11:31:41.514" v="2045"/>
          <ac:picMkLst>
            <pc:docMk/>
            <pc:sldMk cId="3930656295" sldId="839"/>
            <ac:picMk id="2" creationId="{FE7B5C47-FD0C-C51A-1D70-A7AA938ADFC1}"/>
          </ac:picMkLst>
        </pc:picChg>
        <pc:picChg chg="del">
          <ac:chgData name="Madalina Stanciu (VERTIK)" userId="157a72c8-8b27-47d4-b9cb-f3f78052c39d" providerId="ADAL" clId="{8F3F7E3D-3D74-4E9A-A349-B7F9185AD17C}" dt="2023-11-14T11:31:41.214" v="2044" actId="478"/>
          <ac:picMkLst>
            <pc:docMk/>
            <pc:sldMk cId="3930656295" sldId="839"/>
            <ac:picMk id="9" creationId="{0CC02852-37A7-A1F1-2C0A-5A67C4BD8641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1:38.038" v="2043"/>
        <pc:sldMkLst>
          <pc:docMk/>
          <pc:sldMk cId="2046961718" sldId="851"/>
        </pc:sldMkLst>
        <pc:spChg chg="mod">
          <ac:chgData name="Madalina Stanciu (VERTIK)" userId="157a72c8-8b27-47d4-b9cb-f3f78052c39d" providerId="ADAL" clId="{8F3F7E3D-3D74-4E9A-A349-B7F9185AD17C}" dt="2023-11-06T12:16:52.129" v="1520" actId="20577"/>
          <ac:spMkLst>
            <pc:docMk/>
            <pc:sldMk cId="2046961718" sldId="851"/>
            <ac:spMk id="9" creationId="{5528F46F-1C77-388D-F63F-0677AEBD2A4B}"/>
          </ac:spMkLst>
        </pc:spChg>
        <pc:picChg chg="add mod">
          <ac:chgData name="Madalina Stanciu (VERTIK)" userId="157a72c8-8b27-47d4-b9cb-f3f78052c39d" providerId="ADAL" clId="{8F3F7E3D-3D74-4E9A-A349-B7F9185AD17C}" dt="2023-11-14T11:31:38.038" v="2043"/>
          <ac:picMkLst>
            <pc:docMk/>
            <pc:sldMk cId="2046961718" sldId="851"/>
            <ac:picMk id="5" creationId="{91CF6AD3-36FB-AC0A-7753-E8CE7D29F751}"/>
          </ac:picMkLst>
        </pc:picChg>
        <pc:picChg chg="del">
          <ac:chgData name="Madalina Stanciu (VERTIK)" userId="157a72c8-8b27-47d4-b9cb-f3f78052c39d" providerId="ADAL" clId="{8F3F7E3D-3D74-4E9A-A349-B7F9185AD17C}" dt="2023-11-14T11:31:37.652" v="2042" actId="478"/>
          <ac:picMkLst>
            <pc:docMk/>
            <pc:sldMk cId="2046961718" sldId="851"/>
            <ac:picMk id="7" creationId="{8752894E-F759-4A2E-9528-9E7ACE4F8FD3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0:43.767" v="2019"/>
        <pc:sldMkLst>
          <pc:docMk/>
          <pc:sldMk cId="771428494" sldId="854"/>
        </pc:sldMkLst>
        <pc:spChg chg="mod">
          <ac:chgData name="Madalina Stanciu (VERTIK)" userId="157a72c8-8b27-47d4-b9cb-f3f78052c39d" providerId="ADAL" clId="{8F3F7E3D-3D74-4E9A-A349-B7F9185AD17C}" dt="2023-11-06T10:47:01.200" v="566" actId="20577"/>
          <ac:spMkLst>
            <pc:docMk/>
            <pc:sldMk cId="771428494" sldId="854"/>
            <ac:spMk id="4" creationId="{20957C85-1D54-0845-8193-BCC80772691E}"/>
          </ac:spMkLst>
        </pc:spChg>
        <pc:spChg chg="mod">
          <ac:chgData name="Madalina Stanciu (VERTIK)" userId="157a72c8-8b27-47d4-b9cb-f3f78052c39d" providerId="ADAL" clId="{8F3F7E3D-3D74-4E9A-A349-B7F9185AD17C}" dt="2023-11-14T11:19:40.208" v="1837" actId="20577"/>
          <ac:spMkLst>
            <pc:docMk/>
            <pc:sldMk cId="771428494" sldId="854"/>
            <ac:spMk id="8" creationId="{246F2D52-4DC1-54D4-EF72-B4FACFBD33F8}"/>
          </ac:spMkLst>
        </pc:spChg>
        <pc:spChg chg="mod">
          <ac:chgData name="Madalina Stanciu (VERTIK)" userId="157a72c8-8b27-47d4-b9cb-f3f78052c39d" providerId="ADAL" clId="{8F3F7E3D-3D74-4E9A-A349-B7F9185AD17C}" dt="2023-11-14T11:21:15.518" v="1889" actId="13926"/>
          <ac:spMkLst>
            <pc:docMk/>
            <pc:sldMk cId="771428494" sldId="854"/>
            <ac:spMk id="12" creationId="{FA1CCAA9-B736-FB7B-D238-7E55A290AECA}"/>
          </ac:spMkLst>
        </pc:spChg>
        <pc:spChg chg="mod">
          <ac:chgData name="Madalina Stanciu (VERTIK)" userId="157a72c8-8b27-47d4-b9cb-f3f78052c39d" providerId="ADAL" clId="{8F3F7E3D-3D74-4E9A-A349-B7F9185AD17C}" dt="2023-11-14T11:20:48.039" v="1888" actId="13926"/>
          <ac:spMkLst>
            <pc:docMk/>
            <pc:sldMk cId="771428494" sldId="854"/>
            <ac:spMk id="15" creationId="{D8B786BB-56E2-1D92-138D-83018460E896}"/>
          </ac:spMkLst>
        </pc:spChg>
        <pc:picChg chg="add mod">
          <ac:chgData name="Madalina Stanciu (VERTIK)" userId="157a72c8-8b27-47d4-b9cb-f3f78052c39d" providerId="ADAL" clId="{8F3F7E3D-3D74-4E9A-A349-B7F9185AD17C}" dt="2023-11-14T11:30:43.767" v="2019"/>
          <ac:picMkLst>
            <pc:docMk/>
            <pc:sldMk cId="771428494" sldId="854"/>
            <ac:picMk id="3" creationId="{9C12C603-5AA7-F11C-7916-0241D05152D1}"/>
          </ac:picMkLst>
        </pc:picChg>
        <pc:picChg chg="del">
          <ac:chgData name="Madalina Stanciu (VERTIK)" userId="157a72c8-8b27-47d4-b9cb-f3f78052c39d" providerId="ADAL" clId="{8F3F7E3D-3D74-4E9A-A349-B7F9185AD17C}" dt="2023-11-14T11:30:43.329" v="2018" actId="478"/>
          <ac:picMkLst>
            <pc:docMk/>
            <pc:sldMk cId="771428494" sldId="854"/>
            <ac:picMk id="28" creationId="{7B1D60BD-2F3D-A3A6-1A6A-434B6CEDBBF0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0:48.627" v="2021"/>
        <pc:sldMkLst>
          <pc:docMk/>
          <pc:sldMk cId="719024609" sldId="855"/>
        </pc:sldMkLst>
        <pc:spChg chg="mod">
          <ac:chgData name="Madalina Stanciu (VERTIK)" userId="157a72c8-8b27-47d4-b9cb-f3f78052c39d" providerId="ADAL" clId="{8F3F7E3D-3D74-4E9A-A349-B7F9185AD17C}" dt="2023-11-06T10:47:07.705" v="576" actId="20577"/>
          <ac:spMkLst>
            <pc:docMk/>
            <pc:sldMk cId="719024609" sldId="855"/>
            <ac:spMk id="3" creationId="{57901633-6D62-6DF6-86F0-14F0C157FD1B}"/>
          </ac:spMkLst>
        </pc:spChg>
        <pc:spChg chg="mod">
          <ac:chgData name="Madalina Stanciu (VERTIK)" userId="157a72c8-8b27-47d4-b9cb-f3f78052c39d" providerId="ADAL" clId="{8F3F7E3D-3D74-4E9A-A349-B7F9185AD17C}" dt="2023-11-14T11:20:09.983" v="1864" actId="20577"/>
          <ac:spMkLst>
            <pc:docMk/>
            <pc:sldMk cId="719024609" sldId="855"/>
            <ac:spMk id="47" creationId="{66CECB81-D4BE-1551-F10C-8C588F1A8104}"/>
          </ac:spMkLst>
        </pc:spChg>
        <pc:picChg chg="add mod">
          <ac:chgData name="Madalina Stanciu (VERTIK)" userId="157a72c8-8b27-47d4-b9cb-f3f78052c39d" providerId="ADAL" clId="{8F3F7E3D-3D74-4E9A-A349-B7F9185AD17C}" dt="2023-11-14T11:30:48.627" v="2021"/>
          <ac:picMkLst>
            <pc:docMk/>
            <pc:sldMk cId="719024609" sldId="855"/>
            <ac:picMk id="5" creationId="{2CAC0AF8-2487-8A1F-43DD-58DEED713C0E}"/>
          </ac:picMkLst>
        </pc:picChg>
        <pc:picChg chg="del">
          <ac:chgData name="Madalina Stanciu (VERTIK)" userId="157a72c8-8b27-47d4-b9cb-f3f78052c39d" providerId="ADAL" clId="{8F3F7E3D-3D74-4E9A-A349-B7F9185AD17C}" dt="2023-11-14T11:30:48.227" v="2020" actId="478"/>
          <ac:picMkLst>
            <pc:docMk/>
            <pc:sldMk cId="719024609" sldId="855"/>
            <ac:picMk id="24" creationId="{B89986C3-099D-04DD-429E-F12EFB011EF9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1:44.781" v="2047"/>
        <pc:sldMkLst>
          <pc:docMk/>
          <pc:sldMk cId="2686309753" sldId="856"/>
        </pc:sldMkLst>
        <pc:spChg chg="mod">
          <ac:chgData name="Madalina Stanciu (VERTIK)" userId="157a72c8-8b27-47d4-b9cb-f3f78052c39d" providerId="ADAL" clId="{8F3F7E3D-3D74-4E9A-A349-B7F9185AD17C}" dt="2023-11-06T12:17:05.258" v="1540" actId="20577"/>
          <ac:spMkLst>
            <pc:docMk/>
            <pc:sldMk cId="2686309753" sldId="856"/>
            <ac:spMk id="3" creationId="{F1450748-2823-E7CD-E209-9C4CA9B99FD2}"/>
          </ac:spMkLst>
        </pc:spChg>
        <pc:picChg chg="add mod">
          <ac:chgData name="Madalina Stanciu (VERTIK)" userId="157a72c8-8b27-47d4-b9cb-f3f78052c39d" providerId="ADAL" clId="{8F3F7E3D-3D74-4E9A-A349-B7F9185AD17C}" dt="2023-11-14T11:31:44.781" v="2047"/>
          <ac:picMkLst>
            <pc:docMk/>
            <pc:sldMk cId="2686309753" sldId="856"/>
            <ac:picMk id="10" creationId="{CF81F213-0EDA-D154-7155-E98BA19CB17F}"/>
          </ac:picMkLst>
        </pc:picChg>
        <pc:picChg chg="del">
          <ac:chgData name="Madalina Stanciu (VERTIK)" userId="157a72c8-8b27-47d4-b9cb-f3f78052c39d" providerId="ADAL" clId="{8F3F7E3D-3D74-4E9A-A349-B7F9185AD17C}" dt="2023-11-14T11:31:44.480" v="2046" actId="478"/>
          <ac:picMkLst>
            <pc:docMk/>
            <pc:sldMk cId="2686309753" sldId="856"/>
            <ac:picMk id="24" creationId="{B89986C3-099D-04DD-429E-F12EFB011EF9}"/>
          </ac:picMkLst>
        </pc:picChg>
      </pc:sldChg>
      <pc:sldChg chg="modSp del mod">
        <pc:chgData name="Madalina Stanciu (VERTIK)" userId="157a72c8-8b27-47d4-b9cb-f3f78052c39d" providerId="ADAL" clId="{8F3F7E3D-3D74-4E9A-A349-B7F9185AD17C}" dt="2023-11-06T11:46:15.618" v="996" actId="2696"/>
        <pc:sldMkLst>
          <pc:docMk/>
          <pc:sldMk cId="3358826986" sldId="858"/>
        </pc:sldMkLst>
        <pc:spChg chg="mod">
          <ac:chgData name="Madalina Stanciu (VERTIK)" userId="157a72c8-8b27-47d4-b9cb-f3f78052c39d" providerId="ADAL" clId="{8F3F7E3D-3D74-4E9A-A349-B7F9185AD17C}" dt="2023-11-06T11:41:47.604" v="881" actId="20577"/>
          <ac:spMkLst>
            <pc:docMk/>
            <pc:sldMk cId="3358826986" sldId="858"/>
            <ac:spMk id="6" creationId="{9D6A18EE-5126-2177-E3BD-5D5BDC293015}"/>
          </ac:spMkLst>
        </pc:spChg>
        <pc:spChg chg="mod">
          <ac:chgData name="Madalina Stanciu (VERTIK)" userId="157a72c8-8b27-47d4-b9cb-f3f78052c39d" providerId="ADAL" clId="{8F3F7E3D-3D74-4E9A-A349-B7F9185AD17C}" dt="2023-11-06T11:43:07.003" v="938" actId="1038"/>
          <ac:spMkLst>
            <pc:docMk/>
            <pc:sldMk cId="3358826986" sldId="858"/>
            <ac:spMk id="7" creationId="{8F5738FD-058F-9DF4-239F-179B6D2705C7}"/>
          </ac:spMkLst>
        </pc:spChg>
        <pc:spChg chg="mod">
          <ac:chgData name="Madalina Stanciu (VERTIK)" userId="157a72c8-8b27-47d4-b9cb-f3f78052c39d" providerId="ADAL" clId="{8F3F7E3D-3D74-4E9A-A349-B7F9185AD17C}" dt="2023-11-06T11:43:55.034" v="952" actId="13926"/>
          <ac:spMkLst>
            <pc:docMk/>
            <pc:sldMk cId="3358826986" sldId="858"/>
            <ac:spMk id="8" creationId="{02997B93-169E-7799-41E9-3F89D52F54E3}"/>
          </ac:spMkLst>
        </pc:spChg>
        <pc:spChg chg="mod">
          <ac:chgData name="Madalina Stanciu (VERTIK)" userId="157a72c8-8b27-47d4-b9cb-f3f78052c39d" providerId="ADAL" clId="{8F3F7E3D-3D74-4E9A-A349-B7F9185AD17C}" dt="2023-11-06T11:44:01.636" v="964" actId="20577"/>
          <ac:spMkLst>
            <pc:docMk/>
            <pc:sldMk cId="3358826986" sldId="858"/>
            <ac:spMk id="14" creationId="{1E89D555-4F92-668A-08B0-EF25A86945CD}"/>
          </ac:spMkLst>
        </pc:spChg>
        <pc:graphicFrameChg chg="mod">
          <ac:chgData name="Madalina Stanciu (VERTIK)" userId="157a72c8-8b27-47d4-b9cb-f3f78052c39d" providerId="ADAL" clId="{8F3F7E3D-3D74-4E9A-A349-B7F9185AD17C}" dt="2023-11-06T11:45:36.131" v="981"/>
          <ac:graphicFrameMkLst>
            <pc:docMk/>
            <pc:sldMk cId="3358826986" sldId="858"/>
            <ac:graphicFrameMk id="9" creationId="{CDAE0F90-72E0-EE34-186D-BC31829A3222}"/>
          </ac:graphicFrameMkLst>
        </pc:graphicFrameChg>
      </pc:sldChg>
      <pc:sldChg chg="addSp delSp modSp mod">
        <pc:chgData name="Madalina Stanciu (VERTIK)" userId="157a72c8-8b27-47d4-b9cb-f3f78052c39d" providerId="ADAL" clId="{8F3F7E3D-3D74-4E9A-A349-B7F9185AD17C}" dt="2023-11-14T11:31:20.423" v="2035"/>
        <pc:sldMkLst>
          <pc:docMk/>
          <pc:sldMk cId="2909243784" sldId="859"/>
        </pc:sldMkLst>
        <pc:spChg chg="mod">
          <ac:chgData name="Madalina Stanciu (VERTIK)" userId="157a72c8-8b27-47d4-b9cb-f3f78052c39d" providerId="ADAL" clId="{8F3F7E3D-3D74-4E9A-A349-B7F9185AD17C}" dt="2023-11-09T09:36:06.338" v="1659"/>
          <ac:spMkLst>
            <pc:docMk/>
            <pc:sldMk cId="2909243784" sldId="859"/>
            <ac:spMk id="3" creationId="{AA348472-F880-8737-65CE-58C78A9226D6}"/>
          </ac:spMkLst>
        </pc:spChg>
        <pc:spChg chg="mod">
          <ac:chgData name="Madalina Stanciu (VERTIK)" userId="157a72c8-8b27-47d4-b9cb-f3f78052c39d" providerId="ADAL" clId="{8F3F7E3D-3D74-4E9A-A349-B7F9185AD17C}" dt="2023-11-06T11:59:04.782" v="1271" actId="20577"/>
          <ac:spMkLst>
            <pc:docMk/>
            <pc:sldMk cId="2909243784" sldId="859"/>
            <ac:spMk id="12" creationId="{6C8F76A4-E1E3-9E7D-2BF5-6CB328C3234B}"/>
          </ac:spMkLst>
        </pc:spChg>
        <pc:graphicFrameChg chg="mod modGraphic">
          <ac:chgData name="Madalina Stanciu (VERTIK)" userId="157a72c8-8b27-47d4-b9cb-f3f78052c39d" providerId="ADAL" clId="{8F3F7E3D-3D74-4E9A-A349-B7F9185AD17C}" dt="2023-11-09T09:35:29.529" v="1655" actId="13926"/>
          <ac:graphicFrameMkLst>
            <pc:docMk/>
            <pc:sldMk cId="2909243784" sldId="859"/>
            <ac:graphicFrameMk id="2" creationId="{1957302C-DECB-26D0-AE24-E6BF3C42CAB8}"/>
          </ac:graphicFrameMkLst>
        </pc:graphicFrameChg>
        <pc:picChg chg="add mod">
          <ac:chgData name="Madalina Stanciu (VERTIK)" userId="157a72c8-8b27-47d4-b9cb-f3f78052c39d" providerId="ADAL" clId="{8F3F7E3D-3D74-4E9A-A349-B7F9185AD17C}" dt="2023-11-14T11:31:20.423" v="2035"/>
          <ac:picMkLst>
            <pc:docMk/>
            <pc:sldMk cId="2909243784" sldId="859"/>
            <ac:picMk id="4" creationId="{93E58D35-D1AE-EAA1-7BA0-6B8FD0D74732}"/>
          </ac:picMkLst>
        </pc:picChg>
        <pc:picChg chg="del">
          <ac:chgData name="Madalina Stanciu (VERTIK)" userId="157a72c8-8b27-47d4-b9cb-f3f78052c39d" providerId="ADAL" clId="{8F3F7E3D-3D74-4E9A-A349-B7F9185AD17C}" dt="2023-11-14T11:31:20.076" v="2034" actId="478"/>
          <ac:picMkLst>
            <pc:docMk/>
            <pc:sldMk cId="2909243784" sldId="859"/>
            <ac:picMk id="8" creationId="{1F515908-D1D9-AB28-C058-5A5745766A12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1:51.219" v="2051"/>
        <pc:sldMkLst>
          <pc:docMk/>
          <pc:sldMk cId="707208152" sldId="864"/>
        </pc:sldMkLst>
        <pc:spChg chg="mod">
          <ac:chgData name="Madalina Stanciu (VERTIK)" userId="157a72c8-8b27-47d4-b9cb-f3f78052c39d" providerId="ADAL" clId="{8F3F7E3D-3D74-4E9A-A349-B7F9185AD17C}" dt="2023-11-06T12:17:19.643" v="1562" actId="20577"/>
          <ac:spMkLst>
            <pc:docMk/>
            <pc:sldMk cId="707208152" sldId="864"/>
            <ac:spMk id="7" creationId="{9760F5BD-4C32-572B-B0F9-AB4F03645653}"/>
          </ac:spMkLst>
        </pc:spChg>
        <pc:spChg chg="mod">
          <ac:chgData name="Madalina Stanciu (VERTIK)" userId="157a72c8-8b27-47d4-b9cb-f3f78052c39d" providerId="ADAL" clId="{8F3F7E3D-3D74-4E9A-A349-B7F9185AD17C}" dt="2023-11-14T11:24:39.356" v="1978" actId="20577"/>
          <ac:spMkLst>
            <pc:docMk/>
            <pc:sldMk cId="707208152" sldId="864"/>
            <ac:spMk id="25" creationId="{C3DC35D0-17B0-72DD-D1FC-0D4C123BBF5B}"/>
          </ac:spMkLst>
        </pc:spChg>
        <pc:picChg chg="add mod">
          <ac:chgData name="Madalina Stanciu (VERTIK)" userId="157a72c8-8b27-47d4-b9cb-f3f78052c39d" providerId="ADAL" clId="{8F3F7E3D-3D74-4E9A-A349-B7F9185AD17C}" dt="2023-11-14T11:31:51.219" v="2051"/>
          <ac:picMkLst>
            <pc:docMk/>
            <pc:sldMk cId="707208152" sldId="864"/>
            <ac:picMk id="9" creationId="{8E41CF27-A4A3-0D60-7C2B-D03BB8B82437}"/>
          </ac:picMkLst>
        </pc:picChg>
        <pc:picChg chg="del">
          <ac:chgData name="Madalina Stanciu (VERTIK)" userId="157a72c8-8b27-47d4-b9cb-f3f78052c39d" providerId="ADAL" clId="{8F3F7E3D-3D74-4E9A-A349-B7F9185AD17C}" dt="2023-11-14T11:31:50.918" v="2050" actId="478"/>
          <ac:picMkLst>
            <pc:docMk/>
            <pc:sldMk cId="707208152" sldId="864"/>
            <ac:picMk id="18" creationId="{BDC81E85-37E9-8D4E-F4A2-C16B961BA87F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1:54.373" v="2053"/>
        <pc:sldMkLst>
          <pc:docMk/>
          <pc:sldMk cId="3452065765" sldId="866"/>
        </pc:sldMkLst>
        <pc:spChg chg="mod">
          <ac:chgData name="Madalina Stanciu (VERTIK)" userId="157a72c8-8b27-47d4-b9cb-f3f78052c39d" providerId="ADAL" clId="{8F3F7E3D-3D74-4E9A-A349-B7F9185AD17C}" dt="2023-11-06T12:17:24.239" v="1572" actId="20577"/>
          <ac:spMkLst>
            <pc:docMk/>
            <pc:sldMk cId="3452065765" sldId="866"/>
            <ac:spMk id="7" creationId="{BB2A9BC1-9788-DC2C-22CE-91AD3FD56C9F}"/>
          </ac:spMkLst>
        </pc:spChg>
        <pc:picChg chg="add mod">
          <ac:chgData name="Madalina Stanciu (VERTIK)" userId="157a72c8-8b27-47d4-b9cb-f3f78052c39d" providerId="ADAL" clId="{8F3F7E3D-3D74-4E9A-A349-B7F9185AD17C}" dt="2023-11-14T11:31:54.373" v="2053"/>
          <ac:picMkLst>
            <pc:docMk/>
            <pc:sldMk cId="3452065765" sldId="866"/>
            <ac:picMk id="9" creationId="{ED1699A1-E86D-CF23-B404-6C1883B8E2DB}"/>
          </ac:picMkLst>
        </pc:picChg>
        <pc:picChg chg="del">
          <ac:chgData name="Madalina Stanciu (VERTIK)" userId="157a72c8-8b27-47d4-b9cb-f3f78052c39d" providerId="ADAL" clId="{8F3F7E3D-3D74-4E9A-A349-B7F9185AD17C}" dt="2023-11-14T11:31:54.088" v="2052" actId="478"/>
          <ac:picMkLst>
            <pc:docMk/>
            <pc:sldMk cId="3452065765" sldId="866"/>
            <ac:picMk id="18" creationId="{BDC81E85-37E9-8D4E-F4A2-C16B961BA87F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0:16.090" v="2013" actId="1035"/>
        <pc:sldMkLst>
          <pc:docMk/>
          <pc:sldMk cId="2853054996" sldId="867"/>
        </pc:sldMkLst>
        <pc:spChg chg="mod">
          <ac:chgData name="Madalina Stanciu (VERTIK)" userId="157a72c8-8b27-47d4-b9cb-f3f78052c39d" providerId="ADAL" clId="{8F3F7E3D-3D74-4E9A-A349-B7F9185AD17C}" dt="2023-11-14T10:47:39.807" v="1677" actId="255"/>
          <ac:spMkLst>
            <pc:docMk/>
            <pc:sldMk cId="2853054996" sldId="867"/>
            <ac:spMk id="2" creationId="{8ADE940D-E2D0-F0E6-8616-E8792071E07B}"/>
          </ac:spMkLst>
        </pc:spChg>
        <pc:spChg chg="add mod">
          <ac:chgData name="Madalina Stanciu (VERTIK)" userId="157a72c8-8b27-47d4-b9cb-f3f78052c39d" providerId="ADAL" clId="{8F3F7E3D-3D74-4E9A-A349-B7F9185AD17C}" dt="2023-11-14T10:46:57.839" v="1664"/>
          <ac:spMkLst>
            <pc:docMk/>
            <pc:sldMk cId="2853054996" sldId="867"/>
            <ac:spMk id="3" creationId="{D02DE6C5-893E-1242-3DEF-376BCB1A28CD}"/>
          </ac:spMkLst>
        </pc:spChg>
        <pc:spChg chg="del">
          <ac:chgData name="Madalina Stanciu (VERTIK)" userId="157a72c8-8b27-47d4-b9cb-f3f78052c39d" providerId="ADAL" clId="{8F3F7E3D-3D74-4E9A-A349-B7F9185AD17C}" dt="2023-11-14T10:46:57.331" v="1663" actId="478"/>
          <ac:spMkLst>
            <pc:docMk/>
            <pc:sldMk cId="2853054996" sldId="867"/>
            <ac:spMk id="20" creationId="{05519B4D-C913-37D8-D90B-37D5F6EFE7B1}"/>
          </ac:spMkLst>
        </pc:spChg>
        <pc:spChg chg="mod">
          <ac:chgData name="Madalina Stanciu (VERTIK)" userId="157a72c8-8b27-47d4-b9cb-f3f78052c39d" providerId="ADAL" clId="{8F3F7E3D-3D74-4E9A-A349-B7F9185AD17C}" dt="2023-11-06T10:46:33.835" v="528" actId="20577"/>
          <ac:spMkLst>
            <pc:docMk/>
            <pc:sldMk cId="2853054996" sldId="867"/>
            <ac:spMk id="26" creationId="{20604F74-1479-822C-42BF-1FC9CE83B565}"/>
          </ac:spMkLst>
        </pc:spChg>
        <pc:picChg chg="mod">
          <ac:chgData name="Madalina Stanciu (VERTIK)" userId="157a72c8-8b27-47d4-b9cb-f3f78052c39d" providerId="ADAL" clId="{8F3F7E3D-3D74-4E9A-A349-B7F9185AD17C}" dt="2023-11-14T11:30:16.090" v="2013" actId="1035"/>
          <ac:picMkLst>
            <pc:docMk/>
            <pc:sldMk cId="2853054996" sldId="867"/>
            <ac:picMk id="8" creationId="{B37F300C-18C4-7DDA-0C41-81A39419A506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0:32.488" v="2015"/>
        <pc:sldMkLst>
          <pc:docMk/>
          <pc:sldMk cId="1660825719" sldId="868"/>
        </pc:sldMkLst>
        <pc:spChg chg="mod">
          <ac:chgData name="Madalina Stanciu (VERTIK)" userId="157a72c8-8b27-47d4-b9cb-f3f78052c39d" providerId="ADAL" clId="{8F3F7E3D-3D74-4E9A-A349-B7F9185AD17C}" dt="2023-11-06T10:46:42.941" v="538" actId="20577"/>
          <ac:spMkLst>
            <pc:docMk/>
            <pc:sldMk cId="1660825719" sldId="868"/>
            <ac:spMk id="9" creationId="{16674D4D-D96E-9CEA-B0F0-90D217479ABE}"/>
          </ac:spMkLst>
        </pc:spChg>
        <pc:spChg chg="mod">
          <ac:chgData name="Madalina Stanciu (VERTIK)" userId="157a72c8-8b27-47d4-b9cb-f3f78052c39d" providerId="ADAL" clId="{8F3F7E3D-3D74-4E9A-A349-B7F9185AD17C}" dt="2023-11-14T11:23:27.388" v="1903" actId="13926"/>
          <ac:spMkLst>
            <pc:docMk/>
            <pc:sldMk cId="1660825719" sldId="868"/>
            <ac:spMk id="15" creationId="{E2422B4F-A41F-BCE0-C313-EC214A82958C}"/>
          </ac:spMkLst>
        </pc:spChg>
        <pc:picChg chg="add mod">
          <ac:chgData name="Madalina Stanciu (VERTIK)" userId="157a72c8-8b27-47d4-b9cb-f3f78052c39d" providerId="ADAL" clId="{8F3F7E3D-3D74-4E9A-A349-B7F9185AD17C}" dt="2023-11-14T11:30:32.488" v="2015"/>
          <ac:picMkLst>
            <pc:docMk/>
            <pc:sldMk cId="1660825719" sldId="868"/>
            <ac:picMk id="3" creationId="{B74A588D-CB1D-8939-1B76-FDEC721C0418}"/>
          </ac:picMkLst>
        </pc:picChg>
        <pc:picChg chg="del">
          <ac:chgData name="Madalina Stanciu (VERTIK)" userId="157a72c8-8b27-47d4-b9cb-f3f78052c39d" providerId="ADAL" clId="{8F3F7E3D-3D74-4E9A-A349-B7F9185AD17C}" dt="2023-11-14T11:30:32.056" v="2014" actId="478"/>
          <ac:picMkLst>
            <pc:docMk/>
            <pc:sldMk cId="1660825719" sldId="868"/>
            <ac:picMk id="28" creationId="{7B1D60BD-2F3D-A3A6-1A6A-434B6CEDBBF0}"/>
          </ac:picMkLst>
        </pc:picChg>
      </pc:sldChg>
      <pc:sldChg chg="addSp delSp modSp mod">
        <pc:chgData name="Madalina Stanciu (VERTIK)" userId="157a72c8-8b27-47d4-b9cb-f3f78052c39d" providerId="ADAL" clId="{8F3F7E3D-3D74-4E9A-A349-B7F9185AD17C}" dt="2023-11-14T11:30:36.878" v="2017"/>
        <pc:sldMkLst>
          <pc:docMk/>
          <pc:sldMk cId="2526187865" sldId="869"/>
        </pc:sldMkLst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2" creationId="{87D085BF-9BA0-6E73-4972-5BCE3EA832AE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4" creationId="{11C75DA0-8184-AD4F-B494-B1801D42751F}"/>
          </ac:spMkLst>
        </pc:spChg>
        <pc:spChg chg="del mod">
          <ac:chgData name="Madalina Stanciu (VERTIK)" userId="157a72c8-8b27-47d4-b9cb-f3f78052c39d" providerId="ADAL" clId="{8F3F7E3D-3D74-4E9A-A349-B7F9185AD17C}" dt="2023-11-14T11:21:30.665" v="1890" actId="478"/>
          <ac:spMkLst>
            <pc:docMk/>
            <pc:sldMk cId="2526187865" sldId="869"/>
            <ac:spMk id="6" creationId="{9D6A18EE-5126-2177-E3BD-5D5BDC293015}"/>
          </ac:spMkLst>
        </pc:spChg>
        <pc:spChg chg="del mod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9" creationId="{73541152-51D8-5EFD-7506-F000D7624F96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11" creationId="{23D895F6-0EC6-0A94-3E35-9B27F5C3ED37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13" creationId="{4A7419AD-FA55-76EF-9C2C-3C5C21BEC4AB}"/>
          </ac:spMkLst>
        </pc:spChg>
        <pc:spChg chg="del">
          <ac:chgData name="Madalina Stanciu (VERTIK)" userId="157a72c8-8b27-47d4-b9cb-f3f78052c39d" providerId="ADAL" clId="{8F3F7E3D-3D74-4E9A-A349-B7F9185AD17C}" dt="2023-11-14T11:21:36.095" v="1895" actId="478"/>
          <ac:spMkLst>
            <pc:docMk/>
            <pc:sldMk cId="2526187865" sldId="869"/>
            <ac:spMk id="27" creationId="{7D18EDF1-C002-7AE4-EC67-4705DEF7CD2B}"/>
          </ac:spMkLst>
        </pc:spChg>
        <pc:spChg chg="del">
          <ac:chgData name="Madalina Stanciu (VERTIK)" userId="157a72c8-8b27-47d4-b9cb-f3f78052c39d" providerId="ADAL" clId="{8F3F7E3D-3D74-4E9A-A349-B7F9185AD17C}" dt="2023-11-14T11:21:35.562" v="1894" actId="478"/>
          <ac:spMkLst>
            <pc:docMk/>
            <pc:sldMk cId="2526187865" sldId="869"/>
            <ac:spMk id="28" creationId="{6AD0B1B3-24A3-11C4-823F-E04C5AF08060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29" creationId="{90A214C8-8865-F5BE-894E-100FD102FF8D}"/>
          </ac:spMkLst>
        </pc:spChg>
        <pc:spChg chg="del mod">
          <ac:chgData name="Madalina Stanciu (VERTIK)" userId="157a72c8-8b27-47d4-b9cb-f3f78052c39d" providerId="ADAL" clId="{8F3F7E3D-3D74-4E9A-A349-B7F9185AD17C}" dt="2023-11-14T11:21:37.768" v="1897" actId="478"/>
          <ac:spMkLst>
            <pc:docMk/>
            <pc:sldMk cId="2526187865" sldId="869"/>
            <ac:spMk id="30" creationId="{AA84CDC6-E2F4-6646-86BA-B74F54F10EC7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31" creationId="{697A4692-627C-FB45-8E46-FDF7B4DDC49B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32" creationId="{7D290DD6-BD2F-9D72-15D7-BDED3D715AFB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34" creationId="{18A5EC5A-1FD2-73AC-C61D-3F1F3AC86AD5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35" creationId="{D7759C76-6ECA-AC1C-3AB4-1E496FFBDEAD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36" creationId="{89601DD3-B26D-9EDE-A245-DFEBD2E7AEA0}"/>
          </ac:spMkLst>
        </pc:spChg>
        <pc:spChg chg="del">
          <ac:chgData name="Madalina Stanciu (VERTIK)" userId="157a72c8-8b27-47d4-b9cb-f3f78052c39d" providerId="ADAL" clId="{8F3F7E3D-3D74-4E9A-A349-B7F9185AD17C}" dt="2023-11-14T11:21:45.589" v="1898" actId="478"/>
          <ac:spMkLst>
            <pc:docMk/>
            <pc:sldMk cId="2526187865" sldId="869"/>
            <ac:spMk id="37" creationId="{C5E621AF-8E7C-53B7-CE6E-DB7826248A95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39" creationId="{C0EA6519-6235-A936-C07D-DC4B645DC852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0" creationId="{9B33A3FB-950F-EF29-3480-1087DAEBA44D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1" creationId="{F85D84CC-55DA-1CB3-EBA7-78B5825F7666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2" creationId="{54CF2CBB-9982-5DD3-4360-45E3DC3311B6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3" creationId="{54EB040C-BE86-35D7-CAE7-1C8561640F75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4" creationId="{FFBF7344-1E3A-35A0-EEB0-FFDB29531623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5" creationId="{5CE6F63B-A9F4-067C-5B26-7B42D818E95E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6" creationId="{6E824C65-366D-BBED-2816-C1FC4E83CD71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7" creationId="{5892AEF6-1A6A-3B2A-A6F4-3D9F56C78F11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8" creationId="{A4F13C81-6BA9-5964-18CB-0E6DF699AB2C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49" creationId="{C01A4A9C-2891-C294-A735-7CDA0E4DE67A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50" creationId="{7520DE25-7BEF-BEC5-858F-A37F1B901FE5}"/>
          </ac:spMkLst>
        </pc:spChg>
        <pc:spChg chg="add del mod">
          <ac:chgData name="Madalina Stanciu (VERTIK)" userId="157a72c8-8b27-47d4-b9cb-f3f78052c39d" providerId="ADAL" clId="{8F3F7E3D-3D74-4E9A-A349-B7F9185AD17C}" dt="2023-11-14T11:22:24.010" v="1900" actId="478"/>
          <ac:spMkLst>
            <pc:docMk/>
            <pc:sldMk cId="2526187865" sldId="869"/>
            <ac:spMk id="52" creationId="{DC021551-D8A9-5471-E19E-CE6629DC93A4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56" creationId="{02E3B0E7-2041-77E5-6349-54F7E55A8496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57" creationId="{DD770012-0DC1-9C1A-A3E7-EEC0204F1C2E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58" creationId="{0AE3AE92-F007-B02C-EEE2-8AA699677771}"/>
          </ac:spMkLst>
        </pc:spChg>
        <pc:spChg chg="add mod">
          <ac:chgData name="Madalina Stanciu (VERTIK)" userId="157a72c8-8b27-47d4-b9cb-f3f78052c39d" providerId="ADAL" clId="{8F3F7E3D-3D74-4E9A-A349-B7F9185AD17C}" dt="2023-11-14T11:22:04.686" v="1899"/>
          <ac:spMkLst>
            <pc:docMk/>
            <pc:sldMk cId="2526187865" sldId="869"/>
            <ac:spMk id="59" creationId="{7FCE0368-A76B-9958-B60D-2EE2C216DE81}"/>
          </ac:spMkLst>
        </pc:spChg>
        <pc:spChg chg="add mod">
          <ac:chgData name="Madalina Stanciu (VERTIK)" userId="157a72c8-8b27-47d4-b9cb-f3f78052c39d" providerId="ADAL" clId="{8F3F7E3D-3D74-4E9A-A349-B7F9185AD17C}" dt="2023-11-14T11:22:26.662" v="1902"/>
          <ac:spMkLst>
            <pc:docMk/>
            <pc:sldMk cId="2526187865" sldId="869"/>
            <ac:spMk id="63" creationId="{3FCBFDAC-A1E1-F211-DABD-162A2EEAA3A7}"/>
          </ac:spMkLst>
        </pc:spChg>
        <pc:spChg chg="add mod">
          <ac:chgData name="Madalina Stanciu (VERTIK)" userId="157a72c8-8b27-47d4-b9cb-f3f78052c39d" providerId="ADAL" clId="{8F3F7E3D-3D74-4E9A-A349-B7F9185AD17C}" dt="2023-11-14T11:22:26.662" v="1902"/>
          <ac:spMkLst>
            <pc:docMk/>
            <pc:sldMk cId="2526187865" sldId="869"/>
            <ac:spMk id="64" creationId="{04C220D4-9138-EBAB-B2E2-26DBD6E7818B}"/>
          </ac:spMkLst>
        </pc:spChg>
        <pc:graphicFrameChg chg="del">
          <ac:chgData name="Madalina Stanciu (VERTIK)" userId="157a72c8-8b27-47d4-b9cb-f3f78052c39d" providerId="ADAL" clId="{8F3F7E3D-3D74-4E9A-A349-B7F9185AD17C}" dt="2023-11-14T11:21:45.589" v="1898" actId="478"/>
          <ac:graphicFrameMkLst>
            <pc:docMk/>
            <pc:sldMk cId="2526187865" sldId="869"/>
            <ac:graphicFrameMk id="3" creationId="{96AC90ED-257D-526F-25A1-B2BF8DAB14CD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14T11:21:32.717" v="1891" actId="478"/>
          <ac:graphicFrameMkLst>
            <pc:docMk/>
            <pc:sldMk cId="2526187865" sldId="869"/>
            <ac:graphicFrameMk id="5" creationId="{F46F2FE9-C3B9-A337-DF44-C56200984416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14T11:21:33.905" v="1892" actId="478"/>
          <ac:graphicFrameMkLst>
            <pc:docMk/>
            <pc:sldMk cId="2526187865" sldId="869"/>
            <ac:graphicFrameMk id="10" creationId="{01DB57A8-2165-B7C0-E021-CB9955CB3DD3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14T11:21:45.589" v="1898" actId="478"/>
          <ac:graphicFrameMkLst>
            <pc:docMk/>
            <pc:sldMk cId="2526187865" sldId="869"/>
            <ac:graphicFrameMk id="12" creationId="{07A76C9C-3A1F-21C3-6114-5AEC2E2ADE7A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14T11:21:45.589" v="1898" actId="478"/>
          <ac:graphicFrameMkLst>
            <pc:docMk/>
            <pc:sldMk cId="2526187865" sldId="869"/>
            <ac:graphicFrameMk id="14" creationId="{2B8D7A2D-E68F-05D3-8B92-D716F81ED489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15" creationId="{E0A722C5-1434-6B94-A392-826646FBBB92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16" creationId="{C76119F7-888F-4157-C6EE-AE5826F56626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17" creationId="{112C27A4-2A18-0848-BB2D-4A05EA311EDB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14T11:21:45.589" v="1898" actId="478"/>
          <ac:graphicFrameMkLst>
            <pc:docMk/>
            <pc:sldMk cId="2526187865" sldId="869"/>
            <ac:graphicFrameMk id="18" creationId="{D4FC14D7-4C1F-96C9-BC93-C7EE72876D3E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19" creationId="{D676A1E6-0FC7-B203-7CCB-C0E5B5BCE03D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53" creationId="{6251ABE5-10D1-143E-7155-5EBA6D4DC7CF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54" creationId="{82A16621-E5C9-093B-D3B1-EE9F52F5EB34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55" creationId="{19A4F183-0768-3DF4-CAB3-C7888C57BF21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1:22:04.686" v="1899"/>
          <ac:graphicFrameMkLst>
            <pc:docMk/>
            <pc:sldMk cId="2526187865" sldId="869"/>
            <ac:graphicFrameMk id="60" creationId="{80497011-1B00-B350-9ED4-D89796AB9F1E}"/>
          </ac:graphicFrameMkLst>
        </pc:graphicFrameChg>
        <pc:picChg chg="del">
          <ac:chgData name="Madalina Stanciu (VERTIK)" userId="157a72c8-8b27-47d4-b9cb-f3f78052c39d" providerId="ADAL" clId="{8F3F7E3D-3D74-4E9A-A349-B7F9185AD17C}" dt="2023-11-14T11:21:45.589" v="1898" actId="478"/>
          <ac:picMkLst>
            <pc:docMk/>
            <pc:sldMk cId="2526187865" sldId="869"/>
            <ac:picMk id="7" creationId="{E8D4173E-E660-3D85-E13B-310B5F78FAEE}"/>
          </ac:picMkLst>
        </pc:picChg>
        <pc:picChg chg="add del mod">
          <ac:chgData name="Madalina Stanciu (VERTIK)" userId="157a72c8-8b27-47d4-b9cb-f3f78052c39d" providerId="ADAL" clId="{8F3F7E3D-3D74-4E9A-A349-B7F9185AD17C}" dt="2023-11-14T11:22:25.728" v="1901" actId="478"/>
          <ac:picMkLst>
            <pc:docMk/>
            <pc:sldMk cId="2526187865" sldId="869"/>
            <ac:picMk id="51" creationId="{306F6830-7C6E-771D-4552-61902CBE3908}"/>
          </ac:picMkLst>
        </pc:picChg>
        <pc:picChg chg="add del mod">
          <ac:chgData name="Madalina Stanciu (VERTIK)" userId="157a72c8-8b27-47d4-b9cb-f3f78052c39d" providerId="ADAL" clId="{8F3F7E3D-3D74-4E9A-A349-B7F9185AD17C}" dt="2023-11-14T11:30:36.493" v="2016" actId="478"/>
          <ac:picMkLst>
            <pc:docMk/>
            <pc:sldMk cId="2526187865" sldId="869"/>
            <ac:picMk id="62" creationId="{38BFF928-AFED-CAAA-C48F-F1D6EBBC4D40}"/>
          </ac:picMkLst>
        </pc:picChg>
        <pc:picChg chg="add mod">
          <ac:chgData name="Madalina Stanciu (VERTIK)" userId="157a72c8-8b27-47d4-b9cb-f3f78052c39d" providerId="ADAL" clId="{8F3F7E3D-3D74-4E9A-A349-B7F9185AD17C}" dt="2023-11-14T11:30:36.878" v="2017"/>
          <ac:picMkLst>
            <pc:docMk/>
            <pc:sldMk cId="2526187865" sldId="869"/>
            <ac:picMk id="65" creationId="{4AC36156-B43E-10CC-D41B-9E1205C1495F}"/>
          </ac:picMkLst>
        </pc:picChg>
        <pc:cxnChg chg="add mod">
          <ac:chgData name="Madalina Stanciu (VERTIK)" userId="157a72c8-8b27-47d4-b9cb-f3f78052c39d" providerId="ADAL" clId="{8F3F7E3D-3D74-4E9A-A349-B7F9185AD17C}" dt="2023-11-14T11:22:04.686" v="1899"/>
          <ac:cxnSpMkLst>
            <pc:docMk/>
            <pc:sldMk cId="2526187865" sldId="869"/>
            <ac:cxnSpMk id="8" creationId="{016F6E6B-B0B1-4DF4-CF82-A1C435DA4AD0}"/>
          </ac:cxnSpMkLst>
        </pc:cxnChg>
        <pc:cxnChg chg="add mod">
          <ac:chgData name="Madalina Stanciu (VERTIK)" userId="157a72c8-8b27-47d4-b9cb-f3f78052c39d" providerId="ADAL" clId="{8F3F7E3D-3D74-4E9A-A349-B7F9185AD17C}" dt="2023-11-14T11:22:04.686" v="1899"/>
          <ac:cxnSpMkLst>
            <pc:docMk/>
            <pc:sldMk cId="2526187865" sldId="869"/>
            <ac:cxnSpMk id="20" creationId="{623863EC-CE58-6087-5B23-681BB6E02FA2}"/>
          </ac:cxnSpMkLst>
        </pc:cxnChg>
        <pc:cxnChg chg="add mod">
          <ac:chgData name="Madalina Stanciu (VERTIK)" userId="157a72c8-8b27-47d4-b9cb-f3f78052c39d" providerId="ADAL" clId="{8F3F7E3D-3D74-4E9A-A349-B7F9185AD17C}" dt="2023-11-14T11:22:04.686" v="1899"/>
          <ac:cxnSpMkLst>
            <pc:docMk/>
            <pc:sldMk cId="2526187865" sldId="869"/>
            <ac:cxnSpMk id="21" creationId="{A0587C7E-BABA-70A3-C317-94E0E223462A}"/>
          </ac:cxnSpMkLst>
        </pc:cxnChg>
        <pc:cxnChg chg="del">
          <ac:chgData name="Madalina Stanciu (VERTIK)" userId="157a72c8-8b27-47d4-b9cb-f3f78052c39d" providerId="ADAL" clId="{8F3F7E3D-3D74-4E9A-A349-B7F9185AD17C}" dt="2023-11-14T11:21:34.792" v="1893" actId="478"/>
          <ac:cxnSpMkLst>
            <pc:docMk/>
            <pc:sldMk cId="2526187865" sldId="869"/>
            <ac:cxnSpMk id="22" creationId="{6D1D6B67-CC79-3D0F-8953-2C8227A249A9}"/>
          </ac:cxnSpMkLst>
        </pc:cxnChg>
        <pc:cxnChg chg="del">
          <ac:chgData name="Madalina Stanciu (VERTIK)" userId="157a72c8-8b27-47d4-b9cb-f3f78052c39d" providerId="ADAL" clId="{8F3F7E3D-3D74-4E9A-A349-B7F9185AD17C}" dt="2023-11-14T11:21:45.589" v="1898" actId="478"/>
          <ac:cxnSpMkLst>
            <pc:docMk/>
            <pc:sldMk cId="2526187865" sldId="869"/>
            <ac:cxnSpMk id="23" creationId="{7CB659A1-D7D6-599A-0818-D3EBDE44A768}"/>
          </ac:cxnSpMkLst>
        </pc:cxnChg>
        <pc:cxnChg chg="del">
          <ac:chgData name="Madalina Stanciu (VERTIK)" userId="157a72c8-8b27-47d4-b9cb-f3f78052c39d" providerId="ADAL" clId="{8F3F7E3D-3D74-4E9A-A349-B7F9185AD17C}" dt="2023-11-14T11:21:45.589" v="1898" actId="478"/>
          <ac:cxnSpMkLst>
            <pc:docMk/>
            <pc:sldMk cId="2526187865" sldId="869"/>
            <ac:cxnSpMk id="24" creationId="{47743ACD-A3A1-943B-512A-4A4B01AD7826}"/>
          </ac:cxnSpMkLst>
        </pc:cxnChg>
        <pc:cxnChg chg="del">
          <ac:chgData name="Madalina Stanciu (VERTIK)" userId="157a72c8-8b27-47d4-b9cb-f3f78052c39d" providerId="ADAL" clId="{8F3F7E3D-3D74-4E9A-A349-B7F9185AD17C}" dt="2023-11-14T11:21:45.589" v="1898" actId="478"/>
          <ac:cxnSpMkLst>
            <pc:docMk/>
            <pc:sldMk cId="2526187865" sldId="869"/>
            <ac:cxnSpMk id="25" creationId="{F7A031F3-2A50-F54B-7EEA-6CABEF38AE5B}"/>
          </ac:cxnSpMkLst>
        </pc:cxnChg>
        <pc:cxnChg chg="add mod">
          <ac:chgData name="Madalina Stanciu (VERTIK)" userId="157a72c8-8b27-47d4-b9cb-f3f78052c39d" providerId="ADAL" clId="{8F3F7E3D-3D74-4E9A-A349-B7F9185AD17C}" dt="2023-11-14T11:22:04.686" v="1899"/>
          <ac:cxnSpMkLst>
            <pc:docMk/>
            <pc:sldMk cId="2526187865" sldId="869"/>
            <ac:cxnSpMk id="26" creationId="{566D0C47-BA67-715D-CECE-6EE8AE77B667}"/>
          </ac:cxnSpMkLst>
        </pc:cxnChg>
        <pc:cxnChg chg="add mod">
          <ac:chgData name="Madalina Stanciu (VERTIK)" userId="157a72c8-8b27-47d4-b9cb-f3f78052c39d" providerId="ADAL" clId="{8F3F7E3D-3D74-4E9A-A349-B7F9185AD17C}" dt="2023-11-14T11:22:04.686" v="1899"/>
          <ac:cxnSpMkLst>
            <pc:docMk/>
            <pc:sldMk cId="2526187865" sldId="869"/>
            <ac:cxnSpMk id="33" creationId="{ED719D6C-7079-0B34-1C7F-B22F137EE688}"/>
          </ac:cxnSpMkLst>
        </pc:cxnChg>
        <pc:cxnChg chg="del">
          <ac:chgData name="Madalina Stanciu (VERTIK)" userId="157a72c8-8b27-47d4-b9cb-f3f78052c39d" providerId="ADAL" clId="{8F3F7E3D-3D74-4E9A-A349-B7F9185AD17C}" dt="2023-11-14T11:21:45.589" v="1898" actId="478"/>
          <ac:cxnSpMkLst>
            <pc:docMk/>
            <pc:sldMk cId="2526187865" sldId="869"/>
            <ac:cxnSpMk id="38" creationId="{0F9355A0-87CF-A683-8E93-80EEEC65C99F}"/>
          </ac:cxnSpMkLst>
        </pc:cxnChg>
        <pc:cxnChg chg="add mod">
          <ac:chgData name="Madalina Stanciu (VERTIK)" userId="157a72c8-8b27-47d4-b9cb-f3f78052c39d" providerId="ADAL" clId="{8F3F7E3D-3D74-4E9A-A349-B7F9185AD17C}" dt="2023-11-14T11:22:04.686" v="1899"/>
          <ac:cxnSpMkLst>
            <pc:docMk/>
            <pc:sldMk cId="2526187865" sldId="869"/>
            <ac:cxnSpMk id="61" creationId="{741E8EE2-E006-0C2D-EEE5-62AC7B2C705F}"/>
          </ac:cxnSpMkLst>
        </pc:cxnChg>
      </pc:sldChg>
      <pc:sldChg chg="modSp del">
        <pc:chgData name="Madalina Stanciu (VERTIK)" userId="157a72c8-8b27-47d4-b9cb-f3f78052c39d" providerId="ADAL" clId="{8F3F7E3D-3D74-4E9A-A349-B7F9185AD17C}" dt="2023-11-07T10:33:15.216" v="1583" actId="2696"/>
        <pc:sldMkLst>
          <pc:docMk/>
          <pc:sldMk cId="1848446688" sldId="872"/>
        </pc:sldMkLst>
        <pc:graphicFrameChg chg="mod">
          <ac:chgData name="Madalina Stanciu (VERTIK)" userId="157a72c8-8b27-47d4-b9cb-f3f78052c39d" providerId="ADAL" clId="{8F3F7E3D-3D74-4E9A-A349-B7F9185AD17C}" dt="2023-11-06T11:47:55.750" v="1026"/>
          <ac:graphicFrameMkLst>
            <pc:docMk/>
            <pc:sldMk cId="1848446688" sldId="872"/>
            <ac:graphicFrameMk id="4" creationId="{5B58915E-30B9-4AC5-8417-68B2A9B58619}"/>
          </ac:graphicFrameMkLst>
        </pc:graphicFrameChg>
      </pc:sldChg>
      <pc:sldChg chg="modSp add del mod">
        <pc:chgData name="Madalina Stanciu (VERTIK)" userId="157a72c8-8b27-47d4-b9cb-f3f78052c39d" providerId="ADAL" clId="{8F3F7E3D-3D74-4E9A-A349-B7F9185AD17C}" dt="2023-11-06T11:28:51.310" v="746" actId="2696"/>
        <pc:sldMkLst>
          <pc:docMk/>
          <pc:sldMk cId="4213750075" sldId="875"/>
        </pc:sldMkLst>
        <pc:spChg chg="mod">
          <ac:chgData name="Madalina Stanciu (VERTIK)" userId="157a72c8-8b27-47d4-b9cb-f3f78052c39d" providerId="ADAL" clId="{8F3F7E3D-3D74-4E9A-A349-B7F9185AD17C}" dt="2023-11-06T10:42:34.174" v="364" actId="20577"/>
          <ac:spMkLst>
            <pc:docMk/>
            <pc:sldMk cId="4213750075" sldId="875"/>
            <ac:spMk id="6" creationId="{9D6A18EE-5126-2177-E3BD-5D5BDC293015}"/>
          </ac:spMkLst>
        </pc:spChg>
        <pc:spChg chg="mod">
          <ac:chgData name="Madalina Stanciu (VERTIK)" userId="157a72c8-8b27-47d4-b9cb-f3f78052c39d" providerId="ADAL" clId="{8F3F7E3D-3D74-4E9A-A349-B7F9185AD17C}" dt="2023-11-06T11:23:10.174" v="638" actId="20577"/>
          <ac:spMkLst>
            <pc:docMk/>
            <pc:sldMk cId="4213750075" sldId="875"/>
            <ac:spMk id="15" creationId="{CFE7E12A-CBB7-098F-3C43-B72E623A67B3}"/>
          </ac:spMkLst>
        </pc:spChg>
        <pc:spChg chg="mod">
          <ac:chgData name="Madalina Stanciu (VERTIK)" userId="157a72c8-8b27-47d4-b9cb-f3f78052c39d" providerId="ADAL" clId="{8F3F7E3D-3D74-4E9A-A349-B7F9185AD17C}" dt="2023-11-06T11:23:49.863" v="669" actId="13926"/>
          <ac:spMkLst>
            <pc:docMk/>
            <pc:sldMk cId="4213750075" sldId="875"/>
            <ac:spMk id="17" creationId="{E78674DA-3259-68BD-5AC1-B83540E95530}"/>
          </ac:spMkLst>
        </pc:spChg>
        <pc:spChg chg="mod">
          <ac:chgData name="Madalina Stanciu (VERTIK)" userId="157a72c8-8b27-47d4-b9cb-f3f78052c39d" providerId="ADAL" clId="{8F3F7E3D-3D74-4E9A-A349-B7F9185AD17C}" dt="2023-11-06T11:24:39.279" v="677" actId="113"/>
          <ac:spMkLst>
            <pc:docMk/>
            <pc:sldMk cId="4213750075" sldId="875"/>
            <ac:spMk id="19" creationId="{A39E48E6-A961-AD3F-2926-826A7775947B}"/>
          </ac:spMkLst>
        </pc:spChg>
        <pc:spChg chg="mod">
          <ac:chgData name="Madalina Stanciu (VERTIK)" userId="157a72c8-8b27-47d4-b9cb-f3f78052c39d" providerId="ADAL" clId="{8F3F7E3D-3D74-4E9A-A349-B7F9185AD17C}" dt="2023-11-06T11:28:33.412" v="732" actId="20577"/>
          <ac:spMkLst>
            <pc:docMk/>
            <pc:sldMk cId="4213750075" sldId="875"/>
            <ac:spMk id="34" creationId="{449694A8-FBE7-EA01-6216-1591AFEE6E99}"/>
          </ac:spMkLst>
        </pc:spChg>
        <pc:graphicFrameChg chg="mod">
          <ac:chgData name="Madalina Stanciu (VERTIK)" userId="157a72c8-8b27-47d4-b9cb-f3f78052c39d" providerId="ADAL" clId="{8F3F7E3D-3D74-4E9A-A349-B7F9185AD17C}" dt="2023-11-06T11:27:42.547" v="705"/>
          <ac:graphicFrameMkLst>
            <pc:docMk/>
            <pc:sldMk cId="4213750075" sldId="875"/>
            <ac:graphicFrameMk id="13" creationId="{263FBD91-B7C6-9F8B-FB03-529A3DAC9C95}"/>
          </ac:graphicFrameMkLst>
        </pc:graphicFrameChg>
      </pc:sldChg>
      <pc:sldChg chg="modSp del">
        <pc:chgData name="Madalina Stanciu (VERTIK)" userId="157a72c8-8b27-47d4-b9cb-f3f78052c39d" providerId="ADAL" clId="{8F3F7E3D-3D74-4E9A-A349-B7F9185AD17C}" dt="2023-11-06T11:41:20.293" v="868" actId="2696"/>
        <pc:sldMkLst>
          <pc:docMk/>
          <pc:sldMk cId="4016786215" sldId="876"/>
        </pc:sldMkLst>
        <pc:graphicFrameChg chg="mod">
          <ac:chgData name="Madalina Stanciu (VERTIK)" userId="157a72c8-8b27-47d4-b9cb-f3f78052c39d" providerId="ADAL" clId="{8F3F7E3D-3D74-4E9A-A349-B7F9185AD17C}" dt="2023-11-06T11:36:37.231" v="766"/>
          <ac:graphicFrameMkLst>
            <pc:docMk/>
            <pc:sldMk cId="4016786215" sldId="876"/>
            <ac:graphicFrameMk id="11" creationId="{EC50A6AC-B641-44D4-89D7-D06C209CA83C}"/>
          </ac:graphicFrameMkLst>
        </pc:graphicFrameChg>
      </pc:sldChg>
      <pc:sldChg chg="addSp delSp modSp add mod">
        <pc:chgData name="Madalina Stanciu (VERTIK)" userId="157a72c8-8b27-47d4-b9cb-f3f78052c39d" providerId="ADAL" clId="{8F3F7E3D-3D74-4E9A-A349-B7F9185AD17C}" dt="2023-11-14T11:31:04.487" v="2027"/>
        <pc:sldMkLst>
          <pc:docMk/>
          <pc:sldMk cId="3776911834" sldId="877"/>
        </pc:sldMkLst>
        <pc:spChg chg="mod">
          <ac:chgData name="Madalina Stanciu (VERTIK)" userId="157a72c8-8b27-47d4-b9cb-f3f78052c39d" providerId="ADAL" clId="{8F3F7E3D-3D74-4E9A-A349-B7F9185AD17C}" dt="2023-11-06T11:27:00.701" v="693" actId="207"/>
          <ac:spMkLst>
            <pc:docMk/>
            <pc:sldMk cId="3776911834" sldId="877"/>
            <ac:spMk id="11" creationId="{2E7A8684-E5FF-ED28-F84F-B264F7E7D358}"/>
          </ac:spMkLst>
        </pc:spChg>
        <pc:spChg chg="mod">
          <ac:chgData name="Madalina Stanciu (VERTIK)" userId="157a72c8-8b27-47d4-b9cb-f3f78052c39d" providerId="ADAL" clId="{8F3F7E3D-3D74-4E9A-A349-B7F9185AD17C}" dt="2023-11-14T10:49:59.150" v="1679" actId="20577"/>
          <ac:spMkLst>
            <pc:docMk/>
            <pc:sldMk cId="3776911834" sldId="877"/>
            <ac:spMk id="17" creationId="{E78674DA-3259-68BD-5AC1-B83540E95530}"/>
          </ac:spMkLst>
        </pc:spChg>
        <pc:spChg chg="mod">
          <ac:chgData name="Madalina Stanciu (VERTIK)" userId="157a72c8-8b27-47d4-b9cb-f3f78052c39d" providerId="ADAL" clId="{8F3F7E3D-3D74-4E9A-A349-B7F9185AD17C}" dt="2023-11-06T11:26:43.599" v="686" actId="20577"/>
          <ac:spMkLst>
            <pc:docMk/>
            <pc:sldMk cId="3776911834" sldId="877"/>
            <ac:spMk id="18" creationId="{D883C5A0-B4C4-E43E-5A43-EBD36AF0FB68}"/>
          </ac:spMkLst>
        </pc:spChg>
        <pc:spChg chg="mod">
          <ac:chgData name="Madalina Stanciu (VERTIK)" userId="157a72c8-8b27-47d4-b9cb-f3f78052c39d" providerId="ADAL" clId="{8F3F7E3D-3D74-4E9A-A349-B7F9185AD17C}" dt="2023-11-09T09:33:36.476" v="1625"/>
          <ac:spMkLst>
            <pc:docMk/>
            <pc:sldMk cId="3776911834" sldId="877"/>
            <ac:spMk id="19" creationId="{A39E48E6-A961-AD3F-2926-826A7775947B}"/>
          </ac:spMkLst>
        </pc:spChg>
        <pc:spChg chg="mod">
          <ac:chgData name="Madalina Stanciu (VERTIK)" userId="157a72c8-8b27-47d4-b9cb-f3f78052c39d" providerId="ADAL" clId="{8F3F7E3D-3D74-4E9A-A349-B7F9185AD17C}" dt="2023-11-06T11:26:48.872" v="688" actId="20577"/>
          <ac:spMkLst>
            <pc:docMk/>
            <pc:sldMk cId="3776911834" sldId="877"/>
            <ac:spMk id="29" creationId="{5505285B-B160-E815-2A0F-A4189E6583CA}"/>
          </ac:spMkLst>
        </pc:spChg>
        <pc:spChg chg="mod">
          <ac:chgData name="Madalina Stanciu (VERTIK)" userId="157a72c8-8b27-47d4-b9cb-f3f78052c39d" providerId="ADAL" clId="{8F3F7E3D-3D74-4E9A-A349-B7F9185AD17C}" dt="2023-11-06T11:27:12.963" v="697" actId="207"/>
          <ac:spMkLst>
            <pc:docMk/>
            <pc:sldMk cId="3776911834" sldId="877"/>
            <ac:spMk id="33" creationId="{978C8C08-E9B9-F5B7-D71C-627B426AA286}"/>
          </ac:spMkLst>
        </pc:spChg>
        <pc:spChg chg="mod">
          <ac:chgData name="Madalina Stanciu (VERTIK)" userId="157a72c8-8b27-47d4-b9cb-f3f78052c39d" providerId="ADAL" clId="{8F3F7E3D-3D74-4E9A-A349-B7F9185AD17C}" dt="2023-11-06T11:28:46.384" v="745" actId="20577"/>
          <ac:spMkLst>
            <pc:docMk/>
            <pc:sldMk cId="3776911834" sldId="877"/>
            <ac:spMk id="34" creationId="{449694A8-FBE7-EA01-6216-1591AFEE6E99}"/>
          </ac:spMkLst>
        </pc:spChg>
        <pc:graphicFrameChg chg="add mod">
          <ac:chgData name="Madalina Stanciu (VERTIK)" userId="157a72c8-8b27-47d4-b9cb-f3f78052c39d" providerId="ADAL" clId="{8F3F7E3D-3D74-4E9A-A349-B7F9185AD17C}" dt="2023-11-14T10:51:34.555" v="1682" actId="1076"/>
          <ac:graphicFrameMkLst>
            <pc:docMk/>
            <pc:sldMk cId="3776911834" sldId="877"/>
            <ac:graphicFrameMk id="10" creationId="{263FBD91-B7C6-9F8B-FB03-529A3DAC9C95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06T11:26:31.215" v="681" actId="478"/>
          <ac:graphicFrameMkLst>
            <pc:docMk/>
            <pc:sldMk cId="3776911834" sldId="877"/>
            <ac:graphicFrameMk id="13" creationId="{263FBD91-B7C6-9F8B-FB03-529A3DAC9C95}"/>
          </ac:graphicFrameMkLst>
        </pc:graphicFrameChg>
        <pc:picChg chg="del">
          <ac:chgData name="Madalina Stanciu (VERTIK)" userId="157a72c8-8b27-47d4-b9cb-f3f78052c39d" providerId="ADAL" clId="{8F3F7E3D-3D74-4E9A-A349-B7F9185AD17C}" dt="2023-11-14T11:31:04.155" v="2026" actId="478"/>
          <ac:picMkLst>
            <pc:docMk/>
            <pc:sldMk cId="3776911834" sldId="877"/>
            <ac:picMk id="9" creationId="{A823E1F1-E0C4-4FF7-674A-7C80330C9D10}"/>
          </ac:picMkLst>
        </pc:picChg>
        <pc:picChg chg="add mod">
          <ac:chgData name="Madalina Stanciu (VERTIK)" userId="157a72c8-8b27-47d4-b9cb-f3f78052c39d" providerId="ADAL" clId="{8F3F7E3D-3D74-4E9A-A349-B7F9185AD17C}" dt="2023-11-14T11:31:04.487" v="2027"/>
          <ac:picMkLst>
            <pc:docMk/>
            <pc:sldMk cId="3776911834" sldId="877"/>
            <ac:picMk id="20" creationId="{7B721B5D-B0FC-5F52-96A1-28E32B64FD15}"/>
          </ac:picMkLst>
        </pc:picChg>
      </pc:sldChg>
      <pc:sldChg chg="addSp delSp modSp add mod">
        <pc:chgData name="Madalina Stanciu (VERTIK)" userId="157a72c8-8b27-47d4-b9cb-f3f78052c39d" providerId="ADAL" clId="{8F3F7E3D-3D74-4E9A-A349-B7F9185AD17C}" dt="2023-11-14T11:31:07.910" v="2029"/>
        <pc:sldMkLst>
          <pc:docMk/>
          <pc:sldMk cId="868706569" sldId="878"/>
        </pc:sldMkLst>
        <pc:spChg chg="mod">
          <ac:chgData name="Madalina Stanciu (VERTIK)" userId="157a72c8-8b27-47d4-b9cb-f3f78052c39d" providerId="ADAL" clId="{8F3F7E3D-3D74-4E9A-A349-B7F9185AD17C}" dt="2023-11-14T10:53:36.113" v="1701" actId="20577"/>
          <ac:spMkLst>
            <pc:docMk/>
            <pc:sldMk cId="868706569" sldId="878"/>
            <ac:spMk id="6" creationId="{9D6A18EE-5126-2177-E3BD-5D5BDC293015}"/>
          </ac:spMkLst>
        </pc:spChg>
        <pc:spChg chg="mod">
          <ac:chgData name="Madalina Stanciu (VERTIK)" userId="157a72c8-8b27-47d4-b9cb-f3f78052c39d" providerId="ADAL" clId="{8F3F7E3D-3D74-4E9A-A349-B7F9185AD17C}" dt="2023-11-06T11:40:40.989" v="861" actId="20577"/>
          <ac:spMkLst>
            <pc:docMk/>
            <pc:sldMk cId="868706569" sldId="878"/>
            <ac:spMk id="7" creationId="{15D2D51B-71B7-9434-8D08-B44FA205DC25}"/>
          </ac:spMkLst>
        </pc:spChg>
        <pc:spChg chg="mod">
          <ac:chgData name="Madalina Stanciu (VERTIK)" userId="157a72c8-8b27-47d4-b9cb-f3f78052c39d" providerId="ADAL" clId="{8F3F7E3D-3D74-4E9A-A349-B7F9185AD17C}" dt="2023-11-06T11:40:33.802" v="853" actId="20577"/>
          <ac:spMkLst>
            <pc:docMk/>
            <pc:sldMk cId="868706569" sldId="878"/>
            <ac:spMk id="10" creationId="{09C9E2E4-4CC5-1A2D-8E5E-AB112FE48869}"/>
          </ac:spMkLst>
        </pc:spChg>
        <pc:spChg chg="mod">
          <ac:chgData name="Madalina Stanciu (VERTIK)" userId="157a72c8-8b27-47d4-b9cb-f3f78052c39d" providerId="ADAL" clId="{8F3F7E3D-3D74-4E9A-A349-B7F9185AD17C}" dt="2023-11-06T11:40:23.831" v="845" actId="20577"/>
          <ac:spMkLst>
            <pc:docMk/>
            <pc:sldMk cId="868706569" sldId="878"/>
            <ac:spMk id="12" creationId="{C3EAD096-C61A-34DF-E95C-ED2F03C24624}"/>
          </ac:spMkLst>
        </pc:spChg>
        <pc:spChg chg="mod">
          <ac:chgData name="Madalina Stanciu (VERTIK)" userId="157a72c8-8b27-47d4-b9cb-f3f78052c39d" providerId="ADAL" clId="{8F3F7E3D-3D74-4E9A-A349-B7F9185AD17C}" dt="2023-11-06T11:38:05.405" v="819" actId="20577"/>
          <ac:spMkLst>
            <pc:docMk/>
            <pc:sldMk cId="868706569" sldId="878"/>
            <ac:spMk id="14" creationId="{FE8EB117-2D3C-73E3-BDDD-7EC29DF6EB54}"/>
          </ac:spMkLst>
        </pc:spChg>
        <pc:spChg chg="mod">
          <ac:chgData name="Madalina Stanciu (VERTIK)" userId="157a72c8-8b27-47d4-b9cb-f3f78052c39d" providerId="ADAL" clId="{8F3F7E3D-3D74-4E9A-A349-B7F9185AD17C}" dt="2023-11-06T11:40:37.596" v="857" actId="20577"/>
          <ac:spMkLst>
            <pc:docMk/>
            <pc:sldMk cId="868706569" sldId="878"/>
            <ac:spMk id="38" creationId="{D0DD5F09-CCC1-9049-5087-D36F2562BE84}"/>
          </ac:spMkLst>
        </pc:spChg>
        <pc:spChg chg="mod">
          <ac:chgData name="Madalina Stanciu (VERTIK)" userId="157a72c8-8b27-47d4-b9cb-f3f78052c39d" providerId="ADAL" clId="{8F3F7E3D-3D74-4E9A-A349-B7F9185AD17C}" dt="2023-11-06T11:40:29.138" v="849" actId="20577"/>
          <ac:spMkLst>
            <pc:docMk/>
            <pc:sldMk cId="868706569" sldId="878"/>
            <ac:spMk id="39" creationId="{6FDCFA25-6208-A972-8555-D240A6C73DF0}"/>
          </ac:spMkLst>
        </pc:spChg>
        <pc:spChg chg="mod">
          <ac:chgData name="Madalina Stanciu (VERTIK)" userId="157a72c8-8b27-47d4-b9cb-f3f78052c39d" providerId="ADAL" clId="{8F3F7E3D-3D74-4E9A-A349-B7F9185AD17C}" dt="2023-11-06T11:37:17.362" v="780" actId="20577"/>
          <ac:spMkLst>
            <pc:docMk/>
            <pc:sldMk cId="868706569" sldId="878"/>
            <ac:spMk id="40" creationId="{9CFC9A37-0FDF-9CD4-DCBE-F5AE08AE6388}"/>
          </ac:spMkLst>
        </pc:spChg>
        <pc:spChg chg="mod">
          <ac:chgData name="Madalina Stanciu (VERTIK)" userId="157a72c8-8b27-47d4-b9cb-f3f78052c39d" providerId="ADAL" clId="{8F3F7E3D-3D74-4E9A-A349-B7F9185AD17C}" dt="2023-11-06T11:37:36.366" v="788" actId="20577"/>
          <ac:spMkLst>
            <pc:docMk/>
            <pc:sldMk cId="868706569" sldId="878"/>
            <ac:spMk id="41" creationId="{70F38B56-1070-3B76-BE12-0306C2887197}"/>
          </ac:spMkLst>
        </pc:spChg>
        <pc:spChg chg="mod">
          <ac:chgData name="Madalina Stanciu (VERTIK)" userId="157a72c8-8b27-47d4-b9cb-f3f78052c39d" providerId="ADAL" clId="{8F3F7E3D-3D74-4E9A-A349-B7F9185AD17C}" dt="2023-11-06T11:37:46.356" v="806" actId="20577"/>
          <ac:spMkLst>
            <pc:docMk/>
            <pc:sldMk cId="868706569" sldId="878"/>
            <ac:spMk id="42" creationId="{4F785249-41F9-E307-26B9-BECD14247B3D}"/>
          </ac:spMkLst>
        </pc:spChg>
        <pc:graphicFrameChg chg="add mod">
          <ac:chgData name="Madalina Stanciu (VERTIK)" userId="157a72c8-8b27-47d4-b9cb-f3f78052c39d" providerId="ADAL" clId="{8F3F7E3D-3D74-4E9A-A349-B7F9185AD17C}" dt="2023-11-06T11:40:02.163" v="836"/>
          <ac:graphicFrameMkLst>
            <pc:docMk/>
            <pc:sldMk cId="868706569" sldId="878"/>
            <ac:graphicFrameMk id="2" creationId="{EC50A6AC-B641-44D4-89D7-D06C209CA83C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06T11:41:36.803" v="871" actId="14100"/>
          <ac:graphicFrameMkLst>
            <pc:docMk/>
            <pc:sldMk cId="868706569" sldId="878"/>
            <ac:graphicFrameMk id="3" creationId="{211A41B4-1F06-42AF-AC7A-53B22F5ABD14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06T11:35:29.956" v="748" actId="478"/>
          <ac:graphicFrameMkLst>
            <pc:docMk/>
            <pc:sldMk cId="868706569" sldId="878"/>
            <ac:graphicFrameMk id="11" creationId="{EC50A6AC-B641-44D4-89D7-D06C209CA83C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06T11:39:18.757" v="820" actId="478"/>
          <ac:graphicFrameMkLst>
            <pc:docMk/>
            <pc:sldMk cId="868706569" sldId="878"/>
            <ac:graphicFrameMk id="15" creationId="{211A41B4-1F06-42AF-AC7A-53B22F5ABD14}"/>
          </ac:graphicFrameMkLst>
        </pc:graphicFrameChg>
        <pc:picChg chg="add mod">
          <ac:chgData name="Madalina Stanciu (VERTIK)" userId="157a72c8-8b27-47d4-b9cb-f3f78052c39d" providerId="ADAL" clId="{8F3F7E3D-3D74-4E9A-A349-B7F9185AD17C}" dt="2023-11-14T11:31:07.910" v="2029"/>
          <ac:picMkLst>
            <pc:docMk/>
            <pc:sldMk cId="868706569" sldId="878"/>
            <ac:picMk id="5" creationId="{3FD26883-C162-4F01-F515-4C139948EA90}"/>
          </ac:picMkLst>
        </pc:picChg>
        <pc:picChg chg="del">
          <ac:chgData name="Madalina Stanciu (VERTIK)" userId="157a72c8-8b27-47d4-b9cb-f3f78052c39d" providerId="ADAL" clId="{8F3F7E3D-3D74-4E9A-A349-B7F9185AD17C}" dt="2023-11-14T11:31:07.563" v="2028" actId="478"/>
          <ac:picMkLst>
            <pc:docMk/>
            <pc:sldMk cId="868706569" sldId="878"/>
            <ac:picMk id="9" creationId="{A823E1F1-E0C4-4FF7-674A-7C80330C9D10}"/>
          </ac:picMkLst>
        </pc:picChg>
      </pc:sldChg>
      <pc:sldChg chg="addSp delSp modSp add mod">
        <pc:chgData name="Madalina Stanciu (VERTIK)" userId="157a72c8-8b27-47d4-b9cb-f3f78052c39d" providerId="ADAL" clId="{8F3F7E3D-3D74-4E9A-A349-B7F9185AD17C}" dt="2023-11-14T11:31:12.042" v="2031"/>
        <pc:sldMkLst>
          <pc:docMk/>
          <pc:sldMk cId="2920150096" sldId="879"/>
        </pc:sldMkLst>
        <pc:spChg chg="mod">
          <ac:chgData name="Madalina Stanciu (VERTIK)" userId="157a72c8-8b27-47d4-b9cb-f3f78052c39d" providerId="ADAL" clId="{8F3F7E3D-3D74-4E9A-A349-B7F9185AD17C}" dt="2023-11-14T11:08:51.078" v="1750" actId="13926"/>
          <ac:spMkLst>
            <pc:docMk/>
            <pc:sldMk cId="2920150096" sldId="879"/>
            <ac:spMk id="8" creationId="{02997B93-169E-7799-41E9-3F89D52F54E3}"/>
          </ac:spMkLst>
        </pc:spChg>
        <pc:graphicFrameChg chg="add mod">
          <ac:chgData name="Madalina Stanciu (VERTIK)" userId="157a72c8-8b27-47d4-b9cb-f3f78052c39d" providerId="ADAL" clId="{8F3F7E3D-3D74-4E9A-A349-B7F9185AD17C}" dt="2023-11-06T11:46:06.595" v="995" actId="1076"/>
          <ac:graphicFrameMkLst>
            <pc:docMk/>
            <pc:sldMk cId="2920150096" sldId="879"/>
            <ac:graphicFrameMk id="5" creationId="{CDAE0F90-72E0-EE34-186D-BC31829A3222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06T11:45:06.091" v="966" actId="478"/>
          <ac:graphicFrameMkLst>
            <pc:docMk/>
            <pc:sldMk cId="2920150096" sldId="879"/>
            <ac:graphicFrameMk id="9" creationId="{CDAE0F90-72E0-EE34-186D-BC31829A3222}"/>
          </ac:graphicFrameMkLst>
        </pc:graphicFrameChg>
        <pc:picChg chg="add mod">
          <ac:chgData name="Madalina Stanciu (VERTIK)" userId="157a72c8-8b27-47d4-b9cb-f3f78052c39d" providerId="ADAL" clId="{8F3F7E3D-3D74-4E9A-A349-B7F9185AD17C}" dt="2023-11-14T11:31:12.042" v="2031"/>
          <ac:picMkLst>
            <pc:docMk/>
            <pc:sldMk cId="2920150096" sldId="879"/>
            <ac:picMk id="9" creationId="{C10FF4A2-A686-DBB2-92A5-234C4436BDBC}"/>
          </ac:picMkLst>
        </pc:picChg>
        <pc:picChg chg="del">
          <ac:chgData name="Madalina Stanciu (VERTIK)" userId="157a72c8-8b27-47d4-b9cb-f3f78052c39d" providerId="ADAL" clId="{8F3F7E3D-3D74-4E9A-A349-B7F9185AD17C}" dt="2023-11-14T11:31:11.685" v="2030" actId="478"/>
          <ac:picMkLst>
            <pc:docMk/>
            <pc:sldMk cId="2920150096" sldId="879"/>
            <ac:picMk id="11" creationId="{61C04C64-B75B-82D4-80C3-C9CC0B208884}"/>
          </ac:picMkLst>
        </pc:picChg>
      </pc:sldChg>
      <pc:sldChg chg="addSp delSp modSp add mod">
        <pc:chgData name="Madalina Stanciu (VERTIK)" userId="157a72c8-8b27-47d4-b9cb-f3f78052c39d" providerId="ADAL" clId="{8F3F7E3D-3D74-4E9A-A349-B7F9185AD17C}" dt="2023-11-14T11:31:15.249" v="2033"/>
        <pc:sldMkLst>
          <pc:docMk/>
          <pc:sldMk cId="215535672" sldId="880"/>
        </pc:sldMkLst>
        <pc:spChg chg="mod">
          <ac:chgData name="Madalina Stanciu (VERTIK)" userId="157a72c8-8b27-47d4-b9cb-f3f78052c39d" providerId="ADAL" clId="{8F3F7E3D-3D74-4E9A-A349-B7F9185AD17C}" dt="2023-11-06T11:48:44.034" v="1044" actId="20577"/>
          <ac:spMkLst>
            <pc:docMk/>
            <pc:sldMk cId="215535672" sldId="880"/>
            <ac:spMk id="5" creationId="{845B52BE-55C3-044C-5E0D-9A300BE8E6D2}"/>
          </ac:spMkLst>
        </pc:spChg>
        <pc:spChg chg="mod">
          <ac:chgData name="Madalina Stanciu (VERTIK)" userId="157a72c8-8b27-47d4-b9cb-f3f78052c39d" providerId="ADAL" clId="{8F3F7E3D-3D74-4E9A-A349-B7F9185AD17C}" dt="2023-11-06T11:48:55.573" v="1049" actId="108"/>
          <ac:spMkLst>
            <pc:docMk/>
            <pc:sldMk cId="215535672" sldId="880"/>
            <ac:spMk id="7" creationId="{B266497B-EF86-350F-3A40-911E20F44E4D}"/>
          </ac:spMkLst>
        </pc:spChg>
        <pc:spChg chg="mod">
          <ac:chgData name="Madalina Stanciu (VERTIK)" userId="157a72c8-8b27-47d4-b9cb-f3f78052c39d" providerId="ADAL" clId="{8F3F7E3D-3D74-4E9A-A349-B7F9185AD17C}" dt="2023-11-14T11:15:08.729" v="1774" actId="13926"/>
          <ac:spMkLst>
            <pc:docMk/>
            <pc:sldMk cId="215535672" sldId="880"/>
            <ac:spMk id="11" creationId="{23CE3033-0734-CFE5-B9F6-F0A7468EB136}"/>
          </ac:spMkLst>
        </pc:spChg>
        <pc:spChg chg="mod">
          <ac:chgData name="Madalina Stanciu (VERTIK)" userId="157a72c8-8b27-47d4-b9cb-f3f78052c39d" providerId="ADAL" clId="{8F3F7E3D-3D74-4E9A-A349-B7F9185AD17C}" dt="2023-11-06T11:48:41.359" v="1042" actId="20577"/>
          <ac:spMkLst>
            <pc:docMk/>
            <pc:sldMk cId="215535672" sldId="880"/>
            <ac:spMk id="14" creationId="{B535CFFA-B560-AFFA-D040-4564AFC0EFA9}"/>
          </ac:spMkLst>
        </pc:spChg>
        <pc:spChg chg="add del">
          <ac:chgData name="Madalina Stanciu (VERTIK)" userId="157a72c8-8b27-47d4-b9cb-f3f78052c39d" providerId="ADAL" clId="{8F3F7E3D-3D74-4E9A-A349-B7F9185AD17C}" dt="2023-11-14T11:12:56.107" v="1755"/>
          <ac:spMkLst>
            <pc:docMk/>
            <pc:sldMk cId="215535672" sldId="880"/>
            <ac:spMk id="21" creationId="{894D3297-B77D-D204-EC79-C5107AEA77ED}"/>
          </ac:spMkLst>
        </pc:spChg>
        <pc:spChg chg="mod">
          <ac:chgData name="Madalina Stanciu (VERTIK)" userId="157a72c8-8b27-47d4-b9cb-f3f78052c39d" providerId="ADAL" clId="{8F3F7E3D-3D74-4E9A-A349-B7F9185AD17C}" dt="2023-11-06T11:47:08.891" v="1007" actId="20577"/>
          <ac:spMkLst>
            <pc:docMk/>
            <pc:sldMk cId="215535672" sldId="880"/>
            <ac:spMk id="25" creationId="{5680375B-3B56-1D89-26E6-A9537856BB72}"/>
          </ac:spMkLst>
        </pc:spChg>
        <pc:graphicFrameChg chg="add mod">
          <ac:chgData name="Madalina Stanciu (VERTIK)" userId="157a72c8-8b27-47d4-b9cb-f3f78052c39d" providerId="ADAL" clId="{8F3F7E3D-3D74-4E9A-A349-B7F9185AD17C}" dt="2023-11-06T11:48:27.882" v="1040" actId="207"/>
          <ac:graphicFrameMkLst>
            <pc:docMk/>
            <pc:sldMk cId="215535672" sldId="880"/>
            <ac:graphicFrameMk id="3" creationId="{5B58915E-30B9-4AC5-8417-68B2A9B58619}"/>
          </ac:graphicFrameMkLst>
        </pc:graphicFrameChg>
        <pc:graphicFrameChg chg="del">
          <ac:chgData name="Madalina Stanciu (VERTIK)" userId="157a72c8-8b27-47d4-b9cb-f3f78052c39d" providerId="ADAL" clId="{8F3F7E3D-3D74-4E9A-A349-B7F9185AD17C}" dt="2023-11-06T11:47:12.824" v="1008" actId="478"/>
          <ac:graphicFrameMkLst>
            <pc:docMk/>
            <pc:sldMk cId="215535672" sldId="880"/>
            <ac:graphicFrameMk id="4" creationId="{5B58915E-30B9-4AC5-8417-68B2A9B58619}"/>
          </ac:graphicFrameMkLst>
        </pc:graphicFrameChg>
        <pc:graphicFrameChg chg="add del mod">
          <ac:chgData name="Madalina Stanciu (VERTIK)" userId="157a72c8-8b27-47d4-b9cb-f3f78052c39d" providerId="ADAL" clId="{8F3F7E3D-3D74-4E9A-A349-B7F9185AD17C}" dt="2023-11-14T11:11:50.681" v="1752"/>
          <ac:graphicFrameMkLst>
            <pc:docMk/>
            <pc:sldMk cId="215535672" sldId="880"/>
            <ac:graphicFrameMk id="4" creationId="{801FFCA3-8CA5-951D-2E7E-F4B0FAB94A23}"/>
          </ac:graphicFrameMkLst>
        </pc:graphicFrameChg>
        <pc:picChg chg="del">
          <ac:chgData name="Madalina Stanciu (VERTIK)" userId="157a72c8-8b27-47d4-b9cb-f3f78052c39d" providerId="ADAL" clId="{8F3F7E3D-3D74-4E9A-A349-B7F9185AD17C}" dt="2023-11-14T11:31:14.927" v="2032" actId="478"/>
          <ac:picMkLst>
            <pc:docMk/>
            <pc:sldMk cId="215535672" sldId="880"/>
            <ac:picMk id="13" creationId="{270E52D2-496C-BDEB-9CFD-69BFE41F1F86}"/>
          </ac:picMkLst>
        </pc:picChg>
        <pc:picChg chg="add mod">
          <ac:chgData name="Madalina Stanciu (VERTIK)" userId="157a72c8-8b27-47d4-b9cb-f3f78052c39d" providerId="ADAL" clId="{8F3F7E3D-3D74-4E9A-A349-B7F9185AD17C}" dt="2023-11-14T11:31:15.249" v="2033"/>
          <ac:picMkLst>
            <pc:docMk/>
            <pc:sldMk cId="215535672" sldId="880"/>
            <ac:picMk id="22" creationId="{F3AC1420-B96A-E696-B200-2CC9EC16538C}"/>
          </ac:picMkLst>
        </pc:picChg>
      </pc:sldChg>
      <pc:sldChg chg="addSp delSp modSp add mod">
        <pc:chgData name="Madalina Stanciu (VERTIK)" userId="157a72c8-8b27-47d4-b9cb-f3f78052c39d" providerId="ADAL" clId="{8F3F7E3D-3D74-4E9A-A349-B7F9185AD17C}" dt="2023-11-14T11:31:24.587" v="2037"/>
        <pc:sldMkLst>
          <pc:docMk/>
          <pc:sldMk cId="3970147744" sldId="881"/>
        </pc:sldMkLst>
        <pc:spChg chg="mod">
          <ac:chgData name="Madalina Stanciu (VERTIK)" userId="157a72c8-8b27-47d4-b9cb-f3f78052c39d" providerId="ADAL" clId="{8F3F7E3D-3D74-4E9A-A349-B7F9185AD17C}" dt="2023-11-06T12:09:15.979" v="1482" actId="20577"/>
          <ac:spMkLst>
            <pc:docMk/>
            <pc:sldMk cId="3970147744" sldId="881"/>
            <ac:spMk id="6" creationId="{9D6A18EE-5126-2177-E3BD-5D5BDC293015}"/>
          </ac:spMkLst>
        </pc:spChg>
        <pc:spChg chg="mod">
          <ac:chgData name="Madalina Stanciu (VERTIK)" userId="157a72c8-8b27-47d4-b9cb-f3f78052c39d" providerId="ADAL" clId="{8F3F7E3D-3D74-4E9A-A349-B7F9185AD17C}" dt="2023-11-14T11:05:46.082" v="1748" actId="13926"/>
          <ac:spMkLst>
            <pc:docMk/>
            <pc:sldMk cId="3970147744" sldId="881"/>
            <ac:spMk id="8" creationId="{14860D81-2AD4-5A74-3CB5-D9AFC93F2788}"/>
          </ac:spMkLst>
        </pc:spChg>
        <pc:spChg chg="mod">
          <ac:chgData name="Madalina Stanciu (VERTIK)" userId="157a72c8-8b27-47d4-b9cb-f3f78052c39d" providerId="ADAL" clId="{8F3F7E3D-3D74-4E9A-A349-B7F9185AD17C}" dt="2023-11-14T11:02:57.211" v="1743" actId="20577"/>
          <ac:spMkLst>
            <pc:docMk/>
            <pc:sldMk cId="3970147744" sldId="881"/>
            <ac:spMk id="10" creationId="{AA5A0036-3DD9-E182-4C86-BEC6B4492563}"/>
          </ac:spMkLst>
        </pc:spChg>
        <pc:spChg chg="add del mod">
          <ac:chgData name="Madalina Stanciu (VERTIK)" userId="157a72c8-8b27-47d4-b9cb-f3f78052c39d" providerId="ADAL" clId="{8F3F7E3D-3D74-4E9A-A349-B7F9185AD17C}" dt="2023-11-14T11:03:40.936" v="1746"/>
          <ac:spMkLst>
            <pc:docMk/>
            <pc:sldMk cId="3970147744" sldId="881"/>
            <ac:spMk id="11" creationId="{8FBA6F70-EC00-0CA4-7355-F09B3734AD55}"/>
          </ac:spMkLst>
        </pc:spChg>
        <pc:spChg chg="mod">
          <ac:chgData name="Madalina Stanciu (VERTIK)" userId="157a72c8-8b27-47d4-b9cb-f3f78052c39d" providerId="ADAL" clId="{8F3F7E3D-3D74-4E9A-A349-B7F9185AD17C}" dt="2023-11-06T12:08:12.863" v="1460" actId="1035"/>
          <ac:spMkLst>
            <pc:docMk/>
            <pc:sldMk cId="3970147744" sldId="881"/>
            <ac:spMk id="12" creationId="{B4FB4D43-9789-09BC-5D97-D427450F9097}"/>
          </ac:spMkLst>
        </pc:spChg>
        <pc:spChg chg="mod">
          <ac:chgData name="Madalina Stanciu (VERTIK)" userId="157a72c8-8b27-47d4-b9cb-f3f78052c39d" providerId="ADAL" clId="{8F3F7E3D-3D74-4E9A-A349-B7F9185AD17C}" dt="2023-11-14T10:59:50.723" v="1722" actId="20577"/>
          <ac:spMkLst>
            <pc:docMk/>
            <pc:sldMk cId="3970147744" sldId="881"/>
            <ac:spMk id="13" creationId="{7F3C10CE-FC6F-EBD3-0825-7C58ADC4CC66}"/>
          </ac:spMkLst>
        </pc:spChg>
        <pc:spChg chg="add del mod">
          <ac:chgData name="Madalina Stanciu (VERTIK)" userId="157a72c8-8b27-47d4-b9cb-f3f78052c39d" providerId="ADAL" clId="{8F3F7E3D-3D74-4E9A-A349-B7F9185AD17C}" dt="2023-11-14T11:03:40.936" v="1746"/>
          <ac:spMkLst>
            <pc:docMk/>
            <pc:sldMk cId="3970147744" sldId="881"/>
            <ac:spMk id="15" creationId="{F8D70E98-F56D-7E08-F3B6-EDE68D1588F2}"/>
          </ac:spMkLst>
        </pc:spChg>
        <pc:spChg chg="add mod">
          <ac:chgData name="Madalina Stanciu (VERTIK)" userId="157a72c8-8b27-47d4-b9cb-f3f78052c39d" providerId="ADAL" clId="{8F3F7E3D-3D74-4E9A-A349-B7F9185AD17C}" dt="2023-11-06T12:09:08.274" v="1480" actId="1076"/>
          <ac:spMkLst>
            <pc:docMk/>
            <pc:sldMk cId="3970147744" sldId="881"/>
            <ac:spMk id="16" creationId="{22DAB184-726E-D937-11F8-57C73ABA3638}"/>
          </ac:spMkLst>
        </pc:spChg>
        <pc:spChg chg="mod">
          <ac:chgData name="Madalina Stanciu (VERTIK)" userId="157a72c8-8b27-47d4-b9cb-f3f78052c39d" providerId="ADAL" clId="{8F3F7E3D-3D74-4E9A-A349-B7F9185AD17C}" dt="2023-11-06T12:08:21.094" v="1471" actId="1038"/>
          <ac:spMkLst>
            <pc:docMk/>
            <pc:sldMk cId="3970147744" sldId="881"/>
            <ac:spMk id="17" creationId="{77BA2EFD-D82E-5B8C-B419-6E434110FE89}"/>
          </ac:spMkLst>
        </pc:spChg>
        <pc:spChg chg="add mod">
          <ac:chgData name="Madalina Stanciu (VERTIK)" userId="157a72c8-8b27-47d4-b9cb-f3f78052c39d" providerId="ADAL" clId="{8F3F7E3D-3D74-4E9A-A349-B7F9185AD17C}" dt="2023-11-06T12:08:59.711" v="1476" actId="1076"/>
          <ac:spMkLst>
            <pc:docMk/>
            <pc:sldMk cId="3970147744" sldId="881"/>
            <ac:spMk id="18" creationId="{817FE9B1-00AF-8FE1-0032-154FEB5AC71F}"/>
          </ac:spMkLst>
        </pc:spChg>
        <pc:graphicFrameChg chg="add mod">
          <ac:chgData name="Madalina Stanciu (VERTIK)" userId="157a72c8-8b27-47d4-b9cb-f3f78052c39d" providerId="ADAL" clId="{8F3F7E3D-3D74-4E9A-A349-B7F9185AD17C}" dt="2023-11-14T11:04:00.172" v="1747" actId="14100"/>
          <ac:graphicFrameMkLst>
            <pc:docMk/>
            <pc:sldMk cId="3970147744" sldId="881"/>
            <ac:graphicFrameMk id="4" creationId="{0D4F17A2-6DF0-41B5-96EB-B29F41EBD296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14T10:59:57.310" v="1723" actId="14100"/>
          <ac:graphicFrameMkLst>
            <pc:docMk/>
            <pc:sldMk cId="3970147744" sldId="881"/>
            <ac:graphicFrameMk id="5" creationId="{68A04B2D-F6BC-41EB-B05D-2632E50848DE}"/>
          </ac:graphicFrameMkLst>
        </pc:graphicFrameChg>
        <pc:graphicFrameChg chg="del mod">
          <ac:chgData name="Madalina Stanciu (VERTIK)" userId="157a72c8-8b27-47d4-b9cb-f3f78052c39d" providerId="ADAL" clId="{8F3F7E3D-3D74-4E9A-A349-B7F9185AD17C}" dt="2023-11-06T12:06:10.560" v="1404" actId="478"/>
          <ac:graphicFrameMkLst>
            <pc:docMk/>
            <pc:sldMk cId="3970147744" sldId="881"/>
            <ac:graphicFrameMk id="11" creationId="{68A04B2D-F6BC-41EB-B05D-2632E50848DE}"/>
          </ac:graphicFrameMkLst>
        </pc:graphicFrameChg>
        <pc:graphicFrameChg chg="add del mod">
          <ac:chgData name="Madalina Stanciu (VERTIK)" userId="157a72c8-8b27-47d4-b9cb-f3f78052c39d" providerId="ADAL" clId="{8F3F7E3D-3D74-4E9A-A349-B7F9185AD17C}" dt="2023-11-06T12:04:27.332" v="1372" actId="478"/>
          <ac:graphicFrameMkLst>
            <pc:docMk/>
            <pc:sldMk cId="3970147744" sldId="881"/>
            <ac:graphicFrameMk id="15" creationId="{0D4F17A2-6DF0-41B5-96EB-B29F41EBD296}"/>
          </ac:graphicFrameMkLst>
        </pc:graphicFrameChg>
        <pc:picChg chg="del">
          <ac:chgData name="Madalina Stanciu (VERTIK)" userId="157a72c8-8b27-47d4-b9cb-f3f78052c39d" providerId="ADAL" clId="{8F3F7E3D-3D74-4E9A-A349-B7F9185AD17C}" dt="2023-11-14T11:31:24.217" v="2036" actId="478"/>
          <ac:picMkLst>
            <pc:docMk/>
            <pc:sldMk cId="3970147744" sldId="881"/>
            <ac:picMk id="9" creationId="{69D6A7F9-A0F1-5BFB-F498-3BD6B63AF686}"/>
          </ac:picMkLst>
        </pc:picChg>
        <pc:picChg chg="add mod">
          <ac:chgData name="Madalina Stanciu (VERTIK)" userId="157a72c8-8b27-47d4-b9cb-f3f78052c39d" providerId="ADAL" clId="{8F3F7E3D-3D74-4E9A-A349-B7F9185AD17C}" dt="2023-11-14T11:31:24.587" v="2037"/>
          <ac:picMkLst>
            <pc:docMk/>
            <pc:sldMk cId="3970147744" sldId="881"/>
            <ac:picMk id="19" creationId="{84345FA9-BCA5-2E94-7EF1-1E87B47E63BC}"/>
          </ac:picMkLst>
        </pc:picChg>
      </pc:sldChg>
      <pc:sldChg chg="addSp delSp modSp add mod">
        <pc:chgData name="Madalina Stanciu (VERTIK)" userId="157a72c8-8b27-47d4-b9cb-f3f78052c39d" providerId="ADAL" clId="{8F3F7E3D-3D74-4E9A-A349-B7F9185AD17C}" dt="2023-11-14T11:31:34.515" v="2041"/>
        <pc:sldMkLst>
          <pc:docMk/>
          <pc:sldMk cId="2211550674" sldId="882"/>
        </pc:sldMkLst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2" creationId="{5C0F8B40-0912-0AD4-2620-D166E37D0887}"/>
          </ac:spMkLst>
        </pc:spChg>
        <pc:spChg chg="add mod">
          <ac:chgData name="Madalina Stanciu (VERTIK)" userId="157a72c8-8b27-47d4-b9cb-f3f78052c39d" providerId="ADAL" clId="{8F3F7E3D-3D74-4E9A-A349-B7F9185AD17C}" dt="2023-11-06T12:13:37.869" v="1486"/>
          <ac:spMkLst>
            <pc:docMk/>
            <pc:sldMk cId="2211550674" sldId="882"/>
            <ac:spMk id="3" creationId="{52A16555-A41F-B617-5213-75F97E7F761F}"/>
          </ac:spMkLst>
        </pc:spChg>
        <pc:spChg chg="add mod">
          <ac:chgData name="Madalina Stanciu (VERTIK)" userId="157a72c8-8b27-47d4-b9cb-f3f78052c39d" providerId="ADAL" clId="{8F3F7E3D-3D74-4E9A-A349-B7F9185AD17C}" dt="2023-11-06T12:13:37.869" v="1486"/>
          <ac:spMkLst>
            <pc:docMk/>
            <pc:sldMk cId="2211550674" sldId="882"/>
            <ac:spMk id="4" creationId="{139087C9-E584-48E3-62EE-D49422B576B3}"/>
          </ac:spMkLst>
        </pc:spChg>
        <pc:spChg chg="add mod">
          <ac:chgData name="Madalina Stanciu (VERTIK)" userId="157a72c8-8b27-47d4-b9cb-f3f78052c39d" providerId="ADAL" clId="{8F3F7E3D-3D74-4E9A-A349-B7F9185AD17C}" dt="2023-11-06T12:13:37.869" v="1486"/>
          <ac:spMkLst>
            <pc:docMk/>
            <pc:sldMk cId="2211550674" sldId="882"/>
            <ac:spMk id="5" creationId="{BCA3EAAC-CC17-36D5-E3DE-36F6D646AB6F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6" creationId="{9D6A18EE-5126-2177-E3BD-5D5BDC293015}"/>
          </ac:spMkLst>
        </pc:spChg>
        <pc:spChg chg="add mod">
          <ac:chgData name="Madalina Stanciu (VERTIK)" userId="157a72c8-8b27-47d4-b9cb-f3f78052c39d" providerId="ADAL" clId="{8F3F7E3D-3D74-4E9A-A349-B7F9185AD17C}" dt="2023-11-06T12:13:37.869" v="1486"/>
          <ac:spMkLst>
            <pc:docMk/>
            <pc:sldMk cId="2211550674" sldId="882"/>
            <ac:spMk id="7" creationId="{38E2B0A4-6CC6-AFE0-02B6-5913D41B9EE5}"/>
          </ac:spMkLst>
        </pc:spChg>
        <pc:spChg chg="add mod">
          <ac:chgData name="Madalina Stanciu (VERTIK)" userId="157a72c8-8b27-47d4-b9cb-f3f78052c39d" providerId="ADAL" clId="{8F3F7E3D-3D74-4E9A-A349-B7F9185AD17C}" dt="2023-11-06T12:13:37.869" v="1486"/>
          <ac:spMkLst>
            <pc:docMk/>
            <pc:sldMk cId="2211550674" sldId="882"/>
            <ac:spMk id="9" creationId="{AA2C25D3-2D62-9218-D98F-B8605C8C2622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10" creationId="{CCE8EC91-DB97-414D-AB76-DE18FF95817D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11" creationId="{C3B8495E-9A24-A487-6BE4-034FB9E1BDBF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12" creationId="{391CF47A-BF78-B43C-0F34-76BDFF9B73E2}"/>
          </ac:spMkLst>
        </pc:spChg>
        <pc:spChg chg="add mod">
          <ac:chgData name="Madalina Stanciu (VERTIK)" userId="157a72c8-8b27-47d4-b9cb-f3f78052c39d" providerId="ADAL" clId="{8F3F7E3D-3D74-4E9A-A349-B7F9185AD17C}" dt="2023-11-06T12:13:37.869" v="1486"/>
          <ac:spMkLst>
            <pc:docMk/>
            <pc:sldMk cId="2211550674" sldId="882"/>
            <ac:spMk id="13" creationId="{9DDF5E38-1119-0DB9-634B-DF7F1006F52A}"/>
          </ac:spMkLst>
        </pc:spChg>
        <pc:spChg chg="add mod">
          <ac:chgData name="Madalina Stanciu (VERTIK)" userId="157a72c8-8b27-47d4-b9cb-f3f78052c39d" providerId="ADAL" clId="{8F3F7E3D-3D74-4E9A-A349-B7F9185AD17C}" dt="2023-11-06T12:14:03.907" v="1487"/>
          <ac:spMkLst>
            <pc:docMk/>
            <pc:sldMk cId="2211550674" sldId="882"/>
            <ac:spMk id="15" creationId="{3C24956C-BB35-069B-1C23-2CE8502925FB}"/>
          </ac:spMkLst>
        </pc:spChg>
        <pc:spChg chg="add mod">
          <ac:chgData name="Madalina Stanciu (VERTIK)" userId="157a72c8-8b27-47d4-b9cb-f3f78052c39d" providerId="ADAL" clId="{8F3F7E3D-3D74-4E9A-A349-B7F9185AD17C}" dt="2023-11-06T12:14:03.907" v="1487"/>
          <ac:spMkLst>
            <pc:docMk/>
            <pc:sldMk cId="2211550674" sldId="882"/>
            <ac:spMk id="17" creationId="{AAE8C583-0A52-A2B0-D299-A4F1843F0AF9}"/>
          </ac:spMkLst>
        </pc:spChg>
        <pc:spChg chg="add mod">
          <ac:chgData name="Madalina Stanciu (VERTIK)" userId="157a72c8-8b27-47d4-b9cb-f3f78052c39d" providerId="ADAL" clId="{8F3F7E3D-3D74-4E9A-A349-B7F9185AD17C}" dt="2023-11-06T12:14:12.173" v="1497" actId="20577"/>
          <ac:spMkLst>
            <pc:docMk/>
            <pc:sldMk cId="2211550674" sldId="882"/>
            <ac:spMk id="18" creationId="{478507E2-7207-3AE2-3267-E17D13E0D74C}"/>
          </ac:spMkLst>
        </pc:spChg>
        <pc:spChg chg="add mod">
          <ac:chgData name="Madalina Stanciu (VERTIK)" userId="157a72c8-8b27-47d4-b9cb-f3f78052c39d" providerId="ADAL" clId="{8F3F7E3D-3D74-4E9A-A349-B7F9185AD17C}" dt="2023-11-06T12:14:33.105" v="1498"/>
          <ac:spMkLst>
            <pc:docMk/>
            <pc:sldMk cId="2211550674" sldId="882"/>
            <ac:spMk id="19" creationId="{2E884426-B2F4-0268-4E50-2B5153528050}"/>
          </ac:spMkLst>
        </pc:spChg>
        <pc:spChg chg="add mod">
          <ac:chgData name="Madalina Stanciu (VERTIK)" userId="157a72c8-8b27-47d4-b9cb-f3f78052c39d" providerId="ADAL" clId="{8F3F7E3D-3D74-4E9A-A349-B7F9185AD17C}" dt="2023-11-06T12:14:33.105" v="1498"/>
          <ac:spMkLst>
            <pc:docMk/>
            <pc:sldMk cId="2211550674" sldId="882"/>
            <ac:spMk id="20" creationId="{ADA4A387-208F-438C-C1D9-2EEF1AC0D933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48" creationId="{1C2E02B8-35ED-D6FF-C9D5-48512CA04E91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50" creationId="{6E397131-0A92-4BE1-0E03-C04A65534C3F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51" creationId="{BA5806B1-4E33-3089-9BE5-3055C366ED19}"/>
          </ac:spMkLst>
        </pc:spChg>
        <pc:spChg chg="del">
          <ac:chgData name="Madalina Stanciu (VERTIK)" userId="157a72c8-8b27-47d4-b9cb-f3f78052c39d" providerId="ADAL" clId="{8F3F7E3D-3D74-4E9A-A349-B7F9185AD17C}" dt="2023-11-06T12:12:56.828" v="1485" actId="478"/>
          <ac:spMkLst>
            <pc:docMk/>
            <pc:sldMk cId="2211550674" sldId="882"/>
            <ac:spMk id="194" creationId="{40D7ED4E-8418-B30A-B529-2583F7F89B65}"/>
          </ac:spMkLst>
        </pc:spChg>
        <pc:grpChg chg="del">
          <ac:chgData name="Madalina Stanciu (VERTIK)" userId="157a72c8-8b27-47d4-b9cb-f3f78052c39d" providerId="ADAL" clId="{8F3F7E3D-3D74-4E9A-A349-B7F9185AD17C}" dt="2023-11-06T12:12:56.828" v="1485" actId="478"/>
          <ac:grpSpMkLst>
            <pc:docMk/>
            <pc:sldMk cId="2211550674" sldId="882"/>
            <ac:grpSpMk id="49" creationId="{49F2B6DC-94EF-62A8-9F6E-B1354918C363}"/>
          </ac:grpSpMkLst>
        </pc:grpChg>
        <pc:grpChg chg="del">
          <ac:chgData name="Madalina Stanciu (VERTIK)" userId="157a72c8-8b27-47d4-b9cb-f3f78052c39d" providerId="ADAL" clId="{8F3F7E3D-3D74-4E9A-A349-B7F9185AD17C}" dt="2023-11-06T12:12:56.828" v="1485" actId="478"/>
          <ac:grpSpMkLst>
            <pc:docMk/>
            <pc:sldMk cId="2211550674" sldId="882"/>
            <ac:grpSpMk id="275" creationId="{963A15E4-7C81-EEDD-14E4-E2C4C2EF0657}"/>
          </ac:grpSpMkLst>
        </pc:grpChg>
        <pc:graphicFrameChg chg="add mod">
          <ac:chgData name="Madalina Stanciu (VERTIK)" userId="157a72c8-8b27-47d4-b9cb-f3f78052c39d" providerId="ADAL" clId="{8F3F7E3D-3D74-4E9A-A349-B7F9185AD17C}" dt="2023-11-06T12:13:37.869" v="1486"/>
          <ac:graphicFrameMkLst>
            <pc:docMk/>
            <pc:sldMk cId="2211550674" sldId="882"/>
            <ac:graphicFrameMk id="8" creationId="{289F3FA8-245B-AD95-3800-D93790B58F64}"/>
          </ac:graphicFrameMkLst>
        </pc:graphicFrameChg>
        <pc:graphicFrameChg chg="add mod">
          <ac:chgData name="Madalina Stanciu (VERTIK)" userId="157a72c8-8b27-47d4-b9cb-f3f78052c39d" providerId="ADAL" clId="{8F3F7E3D-3D74-4E9A-A349-B7F9185AD17C}" dt="2023-11-06T12:13:37.869" v="1486"/>
          <ac:graphicFrameMkLst>
            <pc:docMk/>
            <pc:sldMk cId="2211550674" sldId="882"/>
            <ac:graphicFrameMk id="14" creationId="{05C0E795-28B0-1E9A-CEFE-714FDF92DFBD}"/>
          </ac:graphicFrameMkLst>
        </pc:graphicFrameChg>
        <pc:picChg chg="add mod">
          <ac:chgData name="Madalina Stanciu (VERTIK)" userId="157a72c8-8b27-47d4-b9cb-f3f78052c39d" providerId="ADAL" clId="{8F3F7E3D-3D74-4E9A-A349-B7F9185AD17C}" dt="2023-11-14T11:31:34.515" v="2041"/>
          <ac:picMkLst>
            <pc:docMk/>
            <pc:sldMk cId="2211550674" sldId="882"/>
            <ac:picMk id="2" creationId="{8CBF5FEA-BE59-5FA5-4B9A-A9C289D40EBA}"/>
          </ac:picMkLst>
        </pc:picChg>
        <pc:picChg chg="add del mod">
          <ac:chgData name="Madalina Stanciu (VERTIK)" userId="157a72c8-8b27-47d4-b9cb-f3f78052c39d" providerId="ADAL" clId="{8F3F7E3D-3D74-4E9A-A349-B7F9185AD17C}" dt="2023-11-14T11:31:34.183" v="2040" actId="478"/>
          <ac:picMkLst>
            <pc:docMk/>
            <pc:sldMk cId="2211550674" sldId="882"/>
            <ac:picMk id="16" creationId="{BB6DD856-8086-8240-B7E7-72D54ADE65E2}"/>
          </ac:picMkLst>
        </pc:picChg>
        <pc:picChg chg="del">
          <ac:chgData name="Madalina Stanciu (VERTIK)" userId="157a72c8-8b27-47d4-b9cb-f3f78052c39d" providerId="ADAL" clId="{8F3F7E3D-3D74-4E9A-A349-B7F9185AD17C}" dt="2023-11-06T12:12:56.828" v="1485" actId="478"/>
          <ac:picMkLst>
            <pc:docMk/>
            <pc:sldMk cId="2211550674" sldId="882"/>
            <ac:picMk id="196" creationId="{5AB8C713-83C2-902C-A6F2-4B1EA11F8AB2}"/>
          </ac:picMkLst>
        </pc:picChg>
      </pc:sldChg>
    </pc:docChg>
  </pc:docChgLst>
  <pc:docChgLst>
    <pc:chgData name="Madalina Stanciu (VERTIK)" userId="157a72c8-8b27-47d4-b9cb-f3f78052c39d" providerId="ADAL" clId="{84DF2FAA-D35D-4149-85CD-CC139B89B9B3}"/>
    <pc:docChg chg="undo custSel modSld">
      <pc:chgData name="Madalina Stanciu (VERTIK)" userId="157a72c8-8b27-47d4-b9cb-f3f78052c39d" providerId="ADAL" clId="{84DF2FAA-D35D-4149-85CD-CC139B89B9B3}" dt="2023-08-29T09:41:32.302" v="2"/>
      <pc:docMkLst>
        <pc:docMk/>
      </pc:docMkLst>
      <pc:sldChg chg="modSp mod">
        <pc:chgData name="Madalina Stanciu (VERTIK)" userId="157a72c8-8b27-47d4-b9cb-f3f78052c39d" providerId="ADAL" clId="{84DF2FAA-D35D-4149-85CD-CC139B89B9B3}" dt="2023-08-29T09:41:32.302" v="2"/>
        <pc:sldMkLst>
          <pc:docMk/>
          <pc:sldMk cId="2557648520" sldId="830"/>
        </pc:sldMkLst>
        <pc:spChg chg="mod">
          <ac:chgData name="Madalina Stanciu (VERTIK)" userId="157a72c8-8b27-47d4-b9cb-f3f78052c39d" providerId="ADAL" clId="{84DF2FAA-D35D-4149-85CD-CC139B89B9B3}" dt="2023-08-29T09:41:32.302" v="2"/>
          <ac:spMkLst>
            <pc:docMk/>
            <pc:sldMk cId="2557648520" sldId="830"/>
            <ac:spMk id="8" creationId="{14860D81-2AD4-5A74-3CB5-D9AFC93F2788}"/>
          </ac:spMkLst>
        </pc:spChg>
      </pc:sldChg>
    </pc:docChg>
  </pc:docChgLst>
  <pc:docChgLst>
    <pc:chgData name="Dragoș Nasalciuc (VERTIK)" userId="S::dragos@vertikgroup.eu::ea6c3b04-57f4-4f8e-a610-b836ea9db44a" providerId="AD" clId="Web-{BC2D4382-AD5B-10CA-B074-C325316F0F47}"/>
    <pc:docChg chg="modSld sldOrd">
      <pc:chgData name="Dragoș Nasalciuc (VERTIK)" userId="S::dragos@vertikgroup.eu::ea6c3b04-57f4-4f8e-a610-b836ea9db44a" providerId="AD" clId="Web-{BC2D4382-AD5B-10CA-B074-C325316F0F47}" dt="2023-11-07T09:45:12.251" v="2"/>
      <pc:docMkLst>
        <pc:docMk/>
      </pc:docMkLst>
      <pc:sldChg chg="modSp">
        <pc:chgData name="Dragoș Nasalciuc (VERTIK)" userId="S::dragos@vertikgroup.eu::ea6c3b04-57f4-4f8e-a610-b836ea9db44a" providerId="AD" clId="Web-{BC2D4382-AD5B-10CA-B074-C325316F0F47}" dt="2023-11-07T09:45:12.251" v="2"/>
        <pc:sldMkLst>
          <pc:docMk/>
          <pc:sldMk cId="3260995737" sldId="826"/>
        </pc:sldMkLst>
        <pc:graphicFrameChg chg="mod modGraphic">
          <ac:chgData name="Dragoș Nasalciuc (VERTIK)" userId="S::dragos@vertikgroup.eu::ea6c3b04-57f4-4f8e-a610-b836ea9db44a" providerId="AD" clId="Web-{BC2D4382-AD5B-10CA-B074-C325316F0F47}" dt="2023-11-07T09:45:12.251" v="2"/>
          <ac:graphicFrameMkLst>
            <pc:docMk/>
            <pc:sldMk cId="3260995737" sldId="826"/>
            <ac:graphicFrameMk id="10" creationId="{D09054A9-754E-77C8-209D-2AF2803394EC}"/>
          </ac:graphicFrameMkLst>
        </pc:graphicFrameChg>
      </pc:sldChg>
      <pc:sldChg chg="ord">
        <pc:chgData name="Dragoș Nasalciuc (VERTIK)" userId="S::dragos@vertikgroup.eu::ea6c3b04-57f4-4f8e-a610-b836ea9db44a" providerId="AD" clId="Web-{BC2D4382-AD5B-10CA-B074-C325316F0F47}" dt="2023-11-07T09:43:09.573" v="0"/>
        <pc:sldMkLst>
          <pc:docMk/>
          <pc:sldMk cId="2250890792" sldId="871"/>
        </pc:sldMkLst>
      </pc:sldChg>
    </pc:docChg>
  </pc:docChgLst>
  <pc:docChgLst>
    <pc:chgData name="Daniela Aldescu (VERTIK)" userId="02d38be3-87d1-4341-8ad8-edc61badf429" providerId="ADAL" clId="{698E57A8-FAD3-4C68-9AC1-1D99E10CBB78}"/>
    <pc:docChg chg="modSld">
      <pc:chgData name="Daniela Aldescu (VERTIK)" userId="02d38be3-87d1-4341-8ad8-edc61badf429" providerId="ADAL" clId="{698E57A8-FAD3-4C68-9AC1-1D99E10CBB78}" dt="2023-08-29T16:16:20.218" v="57" actId="20577"/>
      <pc:docMkLst>
        <pc:docMk/>
      </pc:docMkLst>
      <pc:sldChg chg="modSp mod">
        <pc:chgData name="Daniela Aldescu (VERTIK)" userId="02d38be3-87d1-4341-8ad8-edc61badf429" providerId="ADAL" clId="{698E57A8-FAD3-4C68-9AC1-1D99E10CBB78}" dt="2023-08-29T16:11:53.325" v="30" actId="20577"/>
        <pc:sldMkLst>
          <pc:docMk/>
          <pc:sldMk cId="2853054996" sldId="867"/>
        </pc:sldMkLst>
        <pc:spChg chg="mod">
          <ac:chgData name="Daniela Aldescu (VERTIK)" userId="02d38be3-87d1-4341-8ad8-edc61badf429" providerId="ADAL" clId="{698E57A8-FAD3-4C68-9AC1-1D99E10CBB78}" dt="2023-08-29T07:01:23.293" v="1" actId="20577"/>
          <ac:spMkLst>
            <pc:docMk/>
            <pc:sldMk cId="2853054996" sldId="867"/>
            <ac:spMk id="2" creationId="{8ADE940D-E2D0-F0E6-8616-E8792071E07B}"/>
          </ac:spMkLst>
        </pc:spChg>
        <pc:spChg chg="mod">
          <ac:chgData name="Daniela Aldescu (VERTIK)" userId="02d38be3-87d1-4341-8ad8-edc61badf429" providerId="ADAL" clId="{698E57A8-FAD3-4C68-9AC1-1D99E10CBB78}" dt="2023-08-29T16:11:53.325" v="30" actId="20577"/>
          <ac:spMkLst>
            <pc:docMk/>
            <pc:sldMk cId="2853054996" sldId="867"/>
            <ac:spMk id="20" creationId="{05519B4D-C913-37D8-D90B-37D5F6EFE7B1}"/>
          </ac:spMkLst>
        </pc:spChg>
      </pc:sldChg>
      <pc:sldChg chg="modSp mod">
        <pc:chgData name="Daniela Aldescu (VERTIK)" userId="02d38be3-87d1-4341-8ad8-edc61badf429" providerId="ADAL" clId="{698E57A8-FAD3-4C68-9AC1-1D99E10CBB78}" dt="2023-08-29T16:12:52.385" v="41" actId="1035"/>
        <pc:sldMkLst>
          <pc:docMk/>
          <pc:sldMk cId="1660825719" sldId="868"/>
        </pc:sldMkLst>
        <pc:spChg chg="mod">
          <ac:chgData name="Daniela Aldescu (VERTIK)" userId="02d38be3-87d1-4341-8ad8-edc61badf429" providerId="ADAL" clId="{698E57A8-FAD3-4C68-9AC1-1D99E10CBB78}" dt="2023-08-29T16:12:52.385" v="41" actId="1035"/>
          <ac:spMkLst>
            <pc:docMk/>
            <pc:sldMk cId="1660825719" sldId="868"/>
            <ac:spMk id="8" creationId="{27A5CF46-3B16-908E-96B2-DA3557272D02}"/>
          </ac:spMkLst>
        </pc:spChg>
        <pc:spChg chg="mod">
          <ac:chgData name="Daniela Aldescu (VERTIK)" userId="02d38be3-87d1-4341-8ad8-edc61badf429" providerId="ADAL" clId="{698E57A8-FAD3-4C68-9AC1-1D99E10CBB78}" dt="2023-08-29T16:12:52.385" v="41" actId="1035"/>
          <ac:spMkLst>
            <pc:docMk/>
            <pc:sldMk cId="1660825719" sldId="868"/>
            <ac:spMk id="9" creationId="{16674D4D-D96E-9CEA-B0F0-90D217479ABE}"/>
          </ac:spMkLst>
        </pc:spChg>
      </pc:sldChg>
      <pc:sldChg chg="modSp mod">
        <pc:chgData name="Daniela Aldescu (VERTIK)" userId="02d38be3-87d1-4341-8ad8-edc61badf429" providerId="ADAL" clId="{698E57A8-FAD3-4C68-9AC1-1D99E10CBB78}" dt="2023-08-29T16:16:20.218" v="57" actId="20577"/>
        <pc:sldMkLst>
          <pc:docMk/>
          <pc:sldMk cId="4213750075" sldId="875"/>
        </pc:sldMkLst>
        <pc:spChg chg="mod">
          <ac:chgData name="Daniela Aldescu (VERTIK)" userId="02d38be3-87d1-4341-8ad8-edc61badf429" providerId="ADAL" clId="{698E57A8-FAD3-4C68-9AC1-1D99E10CBB78}" dt="2023-08-29T16:16:20.218" v="57" actId="20577"/>
          <ac:spMkLst>
            <pc:docMk/>
            <pc:sldMk cId="4213750075" sldId="875"/>
            <ac:spMk id="17" creationId="{E78674DA-3259-68BD-5AC1-B83540E95530}"/>
          </ac:spMkLst>
        </pc:spChg>
        <pc:spChg chg="mod">
          <ac:chgData name="Daniela Aldescu (VERTIK)" userId="02d38be3-87d1-4341-8ad8-edc61badf429" providerId="ADAL" clId="{698E57A8-FAD3-4C68-9AC1-1D99E10CBB78}" dt="2023-08-29T16:15:48.821" v="43" actId="20577"/>
          <ac:spMkLst>
            <pc:docMk/>
            <pc:sldMk cId="4213750075" sldId="875"/>
            <ac:spMk id="19" creationId="{A39E48E6-A961-AD3F-2926-826A777594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T3%202023/Prezentare/AQ%20H1-2023%20grafice%20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mstanciu_vertikgroup_eu/Documents/Desktop/Tables%20Wood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T3%202023/Prezentare/AQ%20H1-2023%20grafice%20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T3%202023/Prezentare/AQ%20H1-2023%20grafice%20e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T3%202023/Prezentare/AQ%20H1-2023%20grafice%20e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T3%202023/Prezentare/AQ%20H1-2023%20grafice%20e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T3%202023/Prezentare/AQ%20H1-2023%20grafice%20e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1.Raportari/T3%202023/Prezentare/AQ%20H1-2023%20grafice%20e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/Wood/2023/Tables%20Woo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vertiktogether-my.sharepoint.com/personal/daldescu_vertikgroup_eu/Documents/VERTIK%20Consultanta/2.Aquila/6.Evenimente%20cu%20investitorii%20&amp;%20Prezentari/Wood/2023/Tables%20Woo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'[AQ H1-2023 grafice eng.xlsx]Revenues'!$F$3</c:f>
              <c:strCache>
                <c:ptCount val="1"/>
                <c:pt idx="0">
                  <c:v>9 months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1,644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BAD-436A-A895-CD6F18B93C5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1,757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AD-436A-A895-CD6F18B93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eng.xlsx]Revenues'!$E$4:$E$7</c:f>
              <c:strCache>
                <c:ptCount val="4"/>
                <c:pt idx="0">
                  <c:v>Transport </c:v>
                </c:pt>
                <c:pt idx="1">
                  <c:v>Logistics</c:v>
                </c:pt>
                <c:pt idx="2">
                  <c:v>Distribution</c:v>
                </c:pt>
                <c:pt idx="3">
                  <c:v>Total</c:v>
                </c:pt>
              </c:strCache>
            </c:strRef>
          </c:cat>
          <c:val>
            <c:numRef>
              <c:f>'[AQ H1-2023 grafice eng.xlsx]Revenues'!$F$4:$F$7</c:f>
              <c:numCache>
                <c:formatCode>0</c:formatCode>
                <c:ptCount val="4"/>
                <c:pt idx="0">
                  <c:v>48.75</c:v>
                </c:pt>
                <c:pt idx="1">
                  <c:v>63.78</c:v>
                </c:pt>
                <c:pt idx="2" formatCode="#,##0">
                  <c:v>1644</c:v>
                </c:pt>
                <c:pt idx="3" formatCode="#,##0">
                  <c:v>1756.53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C-489D-BDD3-AEBC96EE3220}"/>
            </c:ext>
          </c:extLst>
        </c:ser>
        <c:ser>
          <c:idx val="1"/>
          <c:order val="1"/>
          <c:tx>
            <c:strRef>
              <c:f>'[AQ H1-2023 grafice eng.xlsx]Revenues'!$G$3</c:f>
              <c:strCache>
                <c:ptCount val="1"/>
                <c:pt idx="0">
                  <c:v>9 months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1,435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14C-489D-BDD3-AEBC96EE32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1,543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14C-489D-BDD3-AEBC96EE3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 i="0" u="none" strike="noStrike" kern="1200" spc="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eng.xlsx]Revenues'!$E$4:$E$7</c:f>
              <c:strCache>
                <c:ptCount val="4"/>
                <c:pt idx="0">
                  <c:v>Transport </c:v>
                </c:pt>
                <c:pt idx="1">
                  <c:v>Logistics</c:v>
                </c:pt>
                <c:pt idx="2">
                  <c:v>Distribution</c:v>
                </c:pt>
                <c:pt idx="3">
                  <c:v>Total</c:v>
                </c:pt>
              </c:strCache>
            </c:strRef>
          </c:cat>
          <c:val>
            <c:numRef>
              <c:f>'[AQ H1-2023 grafice eng.xlsx]Revenues'!$G$4:$G$7</c:f>
              <c:numCache>
                <c:formatCode>0</c:formatCode>
                <c:ptCount val="4"/>
                <c:pt idx="0">
                  <c:v>51.11</c:v>
                </c:pt>
                <c:pt idx="1">
                  <c:v>57.19</c:v>
                </c:pt>
                <c:pt idx="2">
                  <c:v>1435</c:v>
                </c:pt>
                <c:pt idx="3">
                  <c:v>1543.3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C-489D-BDD3-AEBC96EE32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7241680"/>
        <c:axId val="1447246480"/>
      </c:barChart>
      <c:catAx>
        <c:axId val="144724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spc="0" baseline="0">
                <a:solidFill>
                  <a:sysClr val="windowText" lastClr="000000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447246480"/>
        <c:crosses val="autoZero"/>
        <c:auto val="1"/>
        <c:lblAlgn val="ctr"/>
        <c:lblOffset val="100"/>
        <c:noMultiLvlLbl val="0"/>
      </c:catAx>
      <c:valAx>
        <c:axId val="144724648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44724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724949095098512"/>
          <c:y val="0.84337890055409737"/>
          <c:w val="0.52552813297781031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spc="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13177959123389E-2"/>
          <c:y val="3.4460228561307864E-2"/>
          <c:w val="0.81457139019122782"/>
          <c:h val="0.72274984408181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'[Tables Wood.xlsx]Distribution market 2022'!$C$21</c:f>
              <c:strCache>
                <c:ptCount val="1"/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FBA659"/>
                  </a:gs>
                  <a:gs pos="79000">
                    <a:srgbClr val="F8C45C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77-4860-8E2C-60D5EEE462D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5,200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F7-4004-B9DC-0022F52162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2,100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77-4860-8E2C-60D5EEE462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1,100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F7-4004-B9DC-0022F5216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'[Tables Wood.xlsx]Distribution market 2022'!$B$22:$B$28</c:f>
              <c:strCache>
                <c:ptCount val="7"/>
                <c:pt idx="0">
                  <c:v>Interbrands Orbico Srl </c:v>
                </c:pt>
                <c:pt idx="1">
                  <c:v>Aquila Part Prod Com</c:v>
                </c:pt>
                <c:pt idx="2">
                  <c:v>Luzan Logistic</c:v>
                </c:pt>
                <c:pt idx="3">
                  <c:v>Punctual Comimpex Srl</c:v>
                </c:pt>
                <c:pt idx="4">
                  <c:v>Marathon Distribution Group</c:v>
                </c:pt>
                <c:pt idx="5">
                  <c:v>Macromex</c:v>
                </c:pt>
                <c:pt idx="6">
                  <c:v>Simba Invest</c:v>
                </c:pt>
              </c:strCache>
              <c:extLst/>
            </c:strRef>
          </c:cat>
          <c:val>
            <c:numRef>
              <c:f>'[Tables Wood.xlsx]Distribution market 2022'!$C$22:$C$28</c:f>
              <c:numCache>
                <c:formatCode>#,##0</c:formatCode>
                <c:ptCount val="7"/>
                <c:pt idx="0">
                  <c:v>5200</c:v>
                </c:pt>
                <c:pt idx="1">
                  <c:v>2100</c:v>
                </c:pt>
                <c:pt idx="2">
                  <c:v>1100</c:v>
                </c:pt>
                <c:pt idx="3">
                  <c:v>914</c:v>
                </c:pt>
                <c:pt idx="4">
                  <c:v>853</c:v>
                </c:pt>
                <c:pt idx="5">
                  <c:v>735</c:v>
                </c:pt>
                <c:pt idx="6">
                  <c:v>667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E77-4860-8E2C-60D5EEE46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632033791"/>
        <c:axId val="1632036703"/>
      </c:barChart>
      <c:lineChart>
        <c:grouping val="standard"/>
        <c:varyColors val="0"/>
        <c:ser>
          <c:idx val="1"/>
          <c:order val="1"/>
          <c:tx>
            <c:strRef>
              <c:f>'[Tables Wood.xlsx]Distribution market 2022'!$B$21</c:f>
              <c:strCache>
                <c:ptCount val="1"/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'[Tables Wood.xlsx]Distribution market 2022'!$B$22:$B$28</c:f>
              <c:strCache>
                <c:ptCount val="7"/>
                <c:pt idx="0">
                  <c:v>Interbrands Orbico Srl </c:v>
                </c:pt>
                <c:pt idx="1">
                  <c:v>Aquila Part Prod Com</c:v>
                </c:pt>
                <c:pt idx="2">
                  <c:v>Luzan Logistic</c:v>
                </c:pt>
                <c:pt idx="3">
                  <c:v>Punctual Comimpex Srl</c:v>
                </c:pt>
                <c:pt idx="4">
                  <c:v>Marathon Distribution Group</c:v>
                </c:pt>
                <c:pt idx="5">
                  <c:v>Macromex</c:v>
                </c:pt>
                <c:pt idx="6">
                  <c:v>Simba Invest</c:v>
                </c:pt>
              </c:strCache>
              <c:extLst/>
            </c:strRef>
          </c:cat>
          <c:val>
            <c:numRef>
              <c:f>'Distribution market 2022'!#REF!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FE77-4860-8E2C-60D5EEE46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3716831"/>
        <c:axId val="1753717247"/>
        <c:extLst/>
      </c:lineChart>
      <c:catAx>
        <c:axId val="163203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Work Sans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2036703"/>
        <c:crosses val="autoZero"/>
        <c:auto val="1"/>
        <c:lblAlgn val="ctr"/>
        <c:lblOffset val="100"/>
        <c:noMultiLvlLbl val="0"/>
      </c:catAx>
      <c:valAx>
        <c:axId val="163203670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2033791"/>
        <c:crosses val="autoZero"/>
        <c:crossBetween val="between"/>
        <c:majorUnit val="400"/>
      </c:valAx>
      <c:valAx>
        <c:axId val="175371724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3716831"/>
        <c:crosses val="max"/>
        <c:crossBetween val="between"/>
      </c:valAx>
      <c:catAx>
        <c:axId val="17537168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3717247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'[Tables Wood.xlsx]Distribution market 2022'!$C$37</c:f>
              <c:strCache>
                <c:ptCount val="1"/>
                <c:pt idx="0">
                  <c:v>Proft margin</c:v>
                </c:pt>
              </c:strCache>
            </c:strRef>
          </c:tx>
          <c:spPr>
            <a:solidFill>
              <a:srgbClr val="2F6EBA"/>
            </a:solidFill>
            <a:ln>
              <a:solidFill>
                <a:srgbClr val="2F6EB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BA659"/>
                  </a:gs>
                  <a:gs pos="79000">
                    <a:srgbClr val="F8C45C"/>
                  </a:gs>
                </a:gsLst>
                <a:lin ang="5400000" scaled="1"/>
                <a:tileRect/>
              </a:gradFill>
              <a:ln>
                <a:solidFill>
                  <a:srgbClr val="FBA6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A9-4396-A0EE-57185D903A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78.00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A9-4396-A0EE-57185D903A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60.70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C56-459A-B4DE-67A1DD35DA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59.00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C56-459A-B4DE-67A1DD35DA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46.50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C56-459A-B4DE-67A1DD35DA0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41.00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C56-459A-B4DE-67A1DD35DA0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37.30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C56-459A-B4DE-67A1DD35DA0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24.30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C56-459A-B4DE-67A1DD35DA0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21.00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C56-459A-B4DE-67A1DD35DA0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19.80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C56-459A-B4DE-67A1DD35DA0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18.90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C56-459A-B4DE-67A1DD35D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'[Tables Wood.xlsx]Distribution market 2022'!$B$65:$B$74</c:f>
              <c:strCache>
                <c:ptCount val="10"/>
                <c:pt idx="0">
                  <c:v>Aquila Part Prod Com</c:v>
                </c:pt>
                <c:pt idx="1">
                  <c:v>Marathon Distribution Group</c:v>
                </c:pt>
                <c:pt idx="2">
                  <c:v>Macromex</c:v>
                </c:pt>
                <c:pt idx="3">
                  <c:v>De Silva Exclusiv</c:v>
                </c:pt>
                <c:pt idx="4">
                  <c:v>Interbrands Orbico Srl</c:v>
                </c:pt>
                <c:pt idx="5">
                  <c:v>B.D.G Import Srl</c:v>
                </c:pt>
                <c:pt idx="6">
                  <c:v>Simba Invest</c:v>
                </c:pt>
                <c:pt idx="7">
                  <c:v>Luzan Logistic</c:v>
                </c:pt>
                <c:pt idx="8">
                  <c:v>Cos 2000 Distrib Srl</c:v>
                </c:pt>
                <c:pt idx="9">
                  <c:v>Pro Soft Srl</c:v>
                </c:pt>
              </c:strCache>
            </c:strRef>
          </c:cat>
          <c:val>
            <c:numRef>
              <c:f>'[Tables Wood.xlsx]Distribution market 2022'!$C$65:$C$74</c:f>
              <c:numCache>
                <c:formatCode>0.00</c:formatCode>
                <c:ptCount val="10"/>
                <c:pt idx="0">
                  <c:v>78</c:v>
                </c:pt>
                <c:pt idx="1">
                  <c:v>60.7</c:v>
                </c:pt>
                <c:pt idx="2">
                  <c:v>59</c:v>
                </c:pt>
                <c:pt idx="3">
                  <c:v>46.5</c:v>
                </c:pt>
                <c:pt idx="4">
                  <c:v>41</c:v>
                </c:pt>
                <c:pt idx="5">
                  <c:v>37.299999999999997</c:v>
                </c:pt>
                <c:pt idx="6">
                  <c:v>24.3</c:v>
                </c:pt>
                <c:pt idx="7">
                  <c:v>21</c:v>
                </c:pt>
                <c:pt idx="8">
                  <c:v>19.8</c:v>
                </c:pt>
                <c:pt idx="9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9-4396-A0EE-57185D903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798970367"/>
        <c:axId val="798947903"/>
      </c:barChart>
      <c:catAx>
        <c:axId val="79897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8947903"/>
        <c:crosses val="autoZero"/>
        <c:auto val="1"/>
        <c:lblAlgn val="ctr"/>
        <c:lblOffset val="100"/>
        <c:noMultiLvlLbl val="0"/>
      </c:catAx>
      <c:valAx>
        <c:axId val="798947903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798970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95045186444804E-2"/>
          <c:y val="3.5720226899143857E-2"/>
          <c:w val="0.87735567573955853"/>
          <c:h val="0.683352494144697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'FMCG market'!$B$172</c:f>
              <c:strCache>
                <c:ptCount val="1"/>
                <c:pt idx="0">
                  <c:v>Consumer foodservice through retail/food courts (RONb)</c:v>
                </c:pt>
              </c:strCache>
            </c:strRef>
          </c:tx>
          <c:spPr>
            <a:solidFill>
              <a:srgbClr val="F8C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market'!$C$172:$J$172</c:f>
              <c:numCache>
                <c:formatCode>0</c:formatCode>
                <c:ptCount val="8"/>
                <c:pt idx="0">
                  <c:v>2.1212121212121215</c:v>
                </c:pt>
                <c:pt idx="1">
                  <c:v>1.4</c:v>
                </c:pt>
                <c:pt idx="2">
                  <c:v>1.6420001484097209</c:v>
                </c:pt>
                <c:pt idx="3">
                  <c:v>1.9211401736393732</c:v>
                </c:pt>
                <c:pt idx="4">
                  <c:v>2.2477340031580666</c:v>
                </c:pt>
                <c:pt idx="5">
                  <c:v>2.6298487836949378</c:v>
                </c:pt>
                <c:pt idx="6">
                  <c:v>3.0769230769230771</c:v>
                </c:pt>
                <c:pt idx="7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8-41B2-88E3-BBAED967702D}"/>
            </c:ext>
          </c:extLst>
        </c:ser>
        <c:ser>
          <c:idx val="1"/>
          <c:order val="1"/>
          <c:tx>
            <c:strRef>
              <c:f>'FMCG market'!$B$173</c:f>
              <c:strCache>
                <c:ptCount val="1"/>
                <c:pt idx="0">
                  <c:v>Consumer foodservice through lodging (RONb)</c:v>
                </c:pt>
              </c:strCache>
            </c:strRef>
          </c:tx>
          <c:spPr>
            <a:solidFill>
              <a:srgbClr val="FBA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market'!$C$173:$J$173</c:f>
              <c:numCache>
                <c:formatCode>0</c:formatCode>
                <c:ptCount val="8"/>
                <c:pt idx="0">
                  <c:v>3.4682080924855487</c:v>
                </c:pt>
                <c:pt idx="1">
                  <c:v>1.3872832369942196</c:v>
                </c:pt>
                <c:pt idx="2">
                  <c:v>2.4</c:v>
                </c:pt>
                <c:pt idx="3">
                  <c:v>2.64</c:v>
                </c:pt>
                <c:pt idx="4">
                  <c:v>2.9040000000000004</c:v>
                </c:pt>
                <c:pt idx="5">
                  <c:v>3.1944000000000004</c:v>
                </c:pt>
                <c:pt idx="6">
                  <c:v>3.513840000000001</c:v>
                </c:pt>
                <c:pt idx="7">
                  <c:v>3.8652240000000013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8-41B2-88E3-BBAED967702D}"/>
            </c:ext>
          </c:extLst>
        </c:ser>
        <c:ser>
          <c:idx val="2"/>
          <c:order val="2"/>
          <c:tx>
            <c:strRef>
              <c:f>'FMCG market'!$B$174</c:f>
              <c:strCache>
                <c:ptCount val="1"/>
                <c:pt idx="0">
                  <c:v>Consumer foodservice through standalone 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market'!$C$174:$J$174</c:f>
              <c:numCache>
                <c:formatCode>0</c:formatCode>
                <c:ptCount val="8"/>
                <c:pt idx="0">
                  <c:v>18.710579786302333</c:v>
                </c:pt>
                <c:pt idx="1">
                  <c:v>10.803010264604408</c:v>
                </c:pt>
                <c:pt idx="2">
                  <c:v>11.235130675188586</c:v>
                </c:pt>
                <c:pt idx="3">
                  <c:v>12.6956976629631</c:v>
                </c:pt>
                <c:pt idx="4">
                  <c:v>14.346138359148302</c:v>
                </c:pt>
                <c:pt idx="5">
                  <c:v>16.211136345837581</c:v>
                </c:pt>
                <c:pt idx="6">
                  <c:v>18.318584070796465</c:v>
                </c:pt>
                <c:pt idx="7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88-41B2-88E3-BBAED9677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37055343"/>
        <c:axId val="1637055759"/>
      </c:barChart>
      <c:lineChart>
        <c:grouping val="standard"/>
        <c:varyColors val="0"/>
        <c:ser>
          <c:idx val="3"/>
          <c:order val="3"/>
          <c:tx>
            <c:strRef>
              <c:f>'FMCG market'!$B$175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382495941790963E-2"/>
                  <c:y val="2.4335119631430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88-41B2-88E3-BBAED967702D}"/>
                </c:ext>
              </c:extLst>
            </c:dLbl>
            <c:dLbl>
              <c:idx val="1"/>
              <c:layout>
                <c:manualLayout>
                  <c:x val="-2.1644912612948972E-2"/>
                  <c:y val="-1.2564684009410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88-41B2-88E3-BBAED967702D}"/>
                </c:ext>
              </c:extLst>
            </c:dLbl>
            <c:dLbl>
              <c:idx val="2"/>
              <c:layout>
                <c:manualLayout>
                  <c:x val="-2.1644912612948972E-2"/>
                  <c:y val="-2.48277044633910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88-41B2-88E3-BBAED967702D}"/>
                </c:ext>
              </c:extLst>
            </c:dLbl>
            <c:dLbl>
              <c:idx val="3"/>
              <c:layout>
                <c:manualLayout>
                  <c:x val="-2.1644912612948972E-2"/>
                  <c:y val="2.55818633519658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88-41B2-88E3-BBAED967702D}"/>
                </c:ext>
              </c:extLst>
            </c:dLbl>
            <c:dLbl>
              <c:idx val="4"/>
              <c:layout>
                <c:manualLayout>
                  <c:x val="-2.1644912612948972E-2"/>
                  <c:y val="1.2640099898267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88-41B2-88E3-BBAED967702D}"/>
                </c:ext>
              </c:extLst>
            </c:dLbl>
            <c:dLbl>
              <c:idx val="5"/>
              <c:layout>
                <c:manualLayout>
                  <c:x val="-2.3302256610877682E-2"/>
                  <c:y val="1.7681056679803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88-41B2-88E3-BBAED967702D}"/>
                </c:ext>
              </c:extLst>
            </c:dLbl>
            <c:dLbl>
              <c:idx val="6"/>
              <c:layout>
                <c:manualLayout>
                  <c:x val="-2.3302256610877682E-2"/>
                  <c:y val="1.2640099898267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88-41B2-88E3-BBAED967702D}"/>
                </c:ext>
              </c:extLst>
            </c:dLbl>
            <c:dLbl>
              <c:idx val="7"/>
              <c:layout>
                <c:manualLayout>
                  <c:x val="-2.1644912612948972E-2"/>
                  <c:y val="1.7681056679803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88-41B2-88E3-BBAED9677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market'!$C$171:$J$171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market'!$C$175:$J$175</c:f>
              <c:numCache>
                <c:formatCode>0</c:formatCode>
                <c:ptCount val="8"/>
                <c:pt idx="0">
                  <c:v>24.300000000000004</c:v>
                </c:pt>
                <c:pt idx="1">
                  <c:v>13.590293501598628</c:v>
                </c:pt>
                <c:pt idx="2">
                  <c:v>15.277130823598307</c:v>
                </c:pt>
                <c:pt idx="3">
                  <c:v>17.256837836602472</c:v>
                </c:pt>
                <c:pt idx="4">
                  <c:v>19.497872362306367</c:v>
                </c:pt>
                <c:pt idx="5">
                  <c:v>22.035385129532521</c:v>
                </c:pt>
                <c:pt idx="6">
                  <c:v>24.909347147719544</c:v>
                </c:pt>
                <c:pt idx="7">
                  <c:v>28.165224000000002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C88-41B2-88E3-BBAED9677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7546703"/>
        <c:axId val="1357527983"/>
      </c:lineChart>
      <c:catAx>
        <c:axId val="1637055343"/>
        <c:scaling>
          <c:orientation val="minMax"/>
        </c:scaling>
        <c:delete val="0"/>
        <c:axPos val="b"/>
        <c:numFmt formatCode="General&quot;A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baseline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637055759"/>
        <c:crosses val="autoZero"/>
        <c:auto val="1"/>
        <c:lblAlgn val="ctr"/>
        <c:lblOffset val="100"/>
        <c:noMultiLvlLbl val="0"/>
      </c:catAx>
      <c:valAx>
        <c:axId val="1637055759"/>
        <c:scaling>
          <c:orientation val="minMax"/>
          <c:max val="35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055343"/>
        <c:crosses val="autoZero"/>
        <c:crossBetween val="between"/>
      </c:valAx>
      <c:valAx>
        <c:axId val="1357527983"/>
        <c:scaling>
          <c:orientation val="minMax"/>
          <c:max val="29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7546703"/>
        <c:crosses val="max"/>
        <c:crossBetween val="between"/>
      </c:valAx>
      <c:catAx>
        <c:axId val="1357546703"/>
        <c:scaling>
          <c:orientation val="minMax"/>
        </c:scaling>
        <c:delete val="1"/>
        <c:axPos val="b"/>
        <c:numFmt formatCode="General&quot;A&quot;" sourceLinked="1"/>
        <c:majorTickMark val="out"/>
        <c:minorTickMark val="none"/>
        <c:tickLblPos val="nextTo"/>
        <c:crossAx val="13575279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60431963827589E-2"/>
          <c:y val="0.74829167936401886"/>
          <c:w val="0.95641728748235777"/>
          <c:h val="0.21735516257712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baseline="0">
              <a:solidFill>
                <a:schemeClr val="tx1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60710541906232E-2"/>
          <c:y val="7.2340243183887723E-2"/>
          <c:w val="0.83637533452858803"/>
          <c:h val="0.61038898709089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'FMCG market'!$B$119</c:f>
              <c:strCache>
                <c:ptCount val="1"/>
                <c:pt idx="0">
                  <c:v>Modern Trade 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6E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41-48D7-96D3-91907DDA72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market'!$E$118:$L$118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market'!$E$119:$L$119</c:f>
              <c:numCache>
                <c:formatCode>0</c:formatCode>
                <c:ptCount val="8"/>
                <c:pt idx="0">
                  <c:v>58.2</c:v>
                </c:pt>
                <c:pt idx="1">
                  <c:v>67.608000000000004</c:v>
                </c:pt>
                <c:pt idx="2">
                  <c:v>74.8</c:v>
                </c:pt>
                <c:pt idx="3">
                  <c:v>78.766175211223924</c:v>
                </c:pt>
                <c:pt idx="4">
                  <c:v>83.00750767145378</c:v>
                </c:pt>
                <c:pt idx="5">
                  <c:v>87.544917064239783</c:v>
                </c:pt>
                <c:pt idx="6">
                  <c:v>92.400967644486741</c:v>
                </c:pt>
                <c:pt idx="7">
                  <c:v>97.600000000000009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1-48D7-96D3-91907DDA7231}"/>
            </c:ext>
          </c:extLst>
        </c:ser>
        <c:ser>
          <c:idx val="1"/>
          <c:order val="1"/>
          <c:tx>
            <c:strRef>
              <c:f>'FMCG market'!$B$120</c:f>
              <c:strCache>
                <c:ptCount val="1"/>
                <c:pt idx="0">
                  <c:v>Traditional Trade (RONb)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market'!$E$118:$L$118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market'!$E$120:$L$120</c:f>
              <c:numCache>
                <c:formatCode>0</c:formatCode>
                <c:ptCount val="8"/>
                <c:pt idx="0">
                  <c:v>45.2</c:v>
                </c:pt>
                <c:pt idx="1">
                  <c:v>46.143999999999998</c:v>
                </c:pt>
                <c:pt idx="2">
                  <c:v>47.1</c:v>
                </c:pt>
                <c:pt idx="3">
                  <c:v>46.999572646648375</c:v>
                </c:pt>
                <c:pt idx="4">
                  <c:v>46.899359426063228</c:v>
                </c:pt>
                <c:pt idx="5">
                  <c:v>46.79935988166735</c:v>
                </c:pt>
                <c:pt idx="6">
                  <c:v>46.699573557857022</c:v>
                </c:pt>
                <c:pt idx="7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1-48D7-96D3-91907DDA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772559"/>
        <c:axId val="1753775887"/>
      </c:barChart>
      <c:lineChart>
        <c:grouping val="standard"/>
        <c:varyColors val="0"/>
        <c:ser>
          <c:idx val="2"/>
          <c:order val="2"/>
          <c:tx>
            <c:strRef>
              <c:f>'FMCG market'!$B$121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market'!$E$118:$L$118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market'!$E$121:$L$121</c:f>
              <c:numCache>
                <c:formatCode>0</c:formatCode>
                <c:ptCount val="8"/>
                <c:pt idx="0">
                  <c:v>103.4</c:v>
                </c:pt>
                <c:pt idx="1">
                  <c:v>113.75200000000001</c:v>
                </c:pt>
                <c:pt idx="2">
                  <c:v>121.9</c:v>
                </c:pt>
                <c:pt idx="3">
                  <c:v>125.7657478578723</c:v>
                </c:pt>
                <c:pt idx="4">
                  <c:v>129.90686709751702</c:v>
                </c:pt>
                <c:pt idx="5">
                  <c:v>134.34427694590713</c:v>
                </c:pt>
                <c:pt idx="6">
                  <c:v>139.10054120234378</c:v>
                </c:pt>
                <c:pt idx="7">
                  <c:v>144.20000000000002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41-48D7-96D3-91907DDA7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84927"/>
        <c:axId val="798977439"/>
      </c:lineChart>
      <c:catAx>
        <c:axId val="1753772559"/>
        <c:scaling>
          <c:orientation val="minMax"/>
        </c:scaling>
        <c:delete val="0"/>
        <c:axPos val="b"/>
        <c:numFmt formatCode="General&quot;A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baseline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753775887"/>
        <c:crosses val="autoZero"/>
        <c:auto val="1"/>
        <c:lblAlgn val="ctr"/>
        <c:lblOffset val="100"/>
        <c:noMultiLvlLbl val="0"/>
      </c:catAx>
      <c:valAx>
        <c:axId val="175377588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753772559"/>
        <c:crosses val="autoZero"/>
        <c:crossBetween val="between"/>
      </c:valAx>
      <c:valAx>
        <c:axId val="798977439"/>
        <c:scaling>
          <c:orientation val="minMax"/>
          <c:max val="170"/>
        </c:scaling>
        <c:delete val="1"/>
        <c:axPos val="r"/>
        <c:numFmt formatCode="0" sourceLinked="1"/>
        <c:majorTickMark val="out"/>
        <c:minorTickMark val="none"/>
        <c:tickLblPos val="nextTo"/>
        <c:crossAx val="798984927"/>
        <c:crosses val="max"/>
        <c:crossBetween val="between"/>
      </c:valAx>
      <c:catAx>
        <c:axId val="798984927"/>
        <c:scaling>
          <c:orientation val="minMax"/>
        </c:scaling>
        <c:delete val="1"/>
        <c:axPos val="b"/>
        <c:numFmt formatCode="General&quot;A&quot;" sourceLinked="1"/>
        <c:majorTickMark val="out"/>
        <c:minorTickMark val="none"/>
        <c:tickLblPos val="nextTo"/>
        <c:crossAx val="79897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327810098291836E-2"/>
          <c:y val="0.88402506829503447"/>
          <c:w val="0.7017218098002321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baseline="0">
              <a:solidFill>
                <a:schemeClr val="tx1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11847384036232E-2"/>
          <c:y val="9.187814264434041E-2"/>
          <c:w val="0.86086745559598998"/>
          <c:h val="0.70180515512271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'FMCG market'!$B$89</c:f>
              <c:strCache>
                <c:ptCount val="1"/>
                <c:pt idx="0">
                  <c:v>Convenience stores (RONb)</c:v>
                </c:pt>
              </c:strCache>
            </c:strRef>
          </c:tx>
          <c:spPr>
            <a:solidFill>
              <a:srgbClr val="F8C4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market'!$E$89:$L$89</c:f>
              <c:numCache>
                <c:formatCode>0</c:formatCode>
                <c:ptCount val="8"/>
                <c:pt idx="0">
                  <c:v>7.5</c:v>
                </c:pt>
                <c:pt idx="1">
                  <c:v>8.7010000000000005</c:v>
                </c:pt>
                <c:pt idx="2">
                  <c:v>10.5</c:v>
                </c:pt>
                <c:pt idx="3">
                  <c:v>11.451290764589224</c:v>
                </c:pt>
                <c:pt idx="4">
                  <c:v>12.48876763573014</c:v>
                </c:pt>
                <c:pt idx="5">
                  <c:v>13.620238998870228</c:v>
                </c:pt>
                <c:pt idx="6">
                  <c:v>14.854220672310536</c:v>
                </c:pt>
                <c:pt idx="7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5-45E2-9460-A9D3383E6A24}"/>
            </c:ext>
          </c:extLst>
        </c:ser>
        <c:ser>
          <c:idx val="1"/>
          <c:order val="1"/>
          <c:tx>
            <c:strRef>
              <c:f>'FMCG market'!$B$90</c:f>
              <c:strCache>
                <c:ptCount val="1"/>
                <c:pt idx="0">
                  <c:v>Supermarkets (RONb)</c:v>
                </c:pt>
              </c:strCache>
            </c:strRef>
          </c:tx>
          <c:spPr>
            <a:solidFill>
              <a:srgbClr val="FBA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rgbClr val="011627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market'!$E$90:$L$90</c:f>
              <c:numCache>
                <c:formatCode>0</c:formatCode>
                <c:ptCount val="8"/>
                <c:pt idx="0">
                  <c:v>13.2</c:v>
                </c:pt>
                <c:pt idx="1">
                  <c:v>14.914</c:v>
                </c:pt>
                <c:pt idx="2">
                  <c:v>15.5</c:v>
                </c:pt>
                <c:pt idx="3">
                  <c:v>16.517384522618983</c:v>
                </c:pt>
                <c:pt idx="4">
                  <c:v>17.601547836648592</c:v>
                </c:pt>
                <c:pt idx="5">
                  <c:v>18.756873149109488</c:v>
                </c:pt>
                <c:pt idx="6">
                  <c:v>19.988031370698621</c:v>
                </c:pt>
                <c:pt idx="7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5-45E2-9460-A9D3383E6A24}"/>
            </c:ext>
          </c:extLst>
        </c:ser>
        <c:ser>
          <c:idx val="2"/>
          <c:order val="2"/>
          <c:tx>
            <c:strRef>
              <c:f>'FMCG market'!$B$91</c:f>
              <c:strCache>
                <c:ptCount val="1"/>
                <c:pt idx="0">
                  <c:v>Discounters (RONb)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rgbClr val="011627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market'!$E$91:$L$91</c:f>
              <c:numCache>
                <c:formatCode>0</c:formatCode>
                <c:ptCount val="8"/>
                <c:pt idx="0">
                  <c:v>13</c:v>
                </c:pt>
                <c:pt idx="1">
                  <c:v>16.187000000000001</c:v>
                </c:pt>
                <c:pt idx="2">
                  <c:v>20.100000000000001</c:v>
                </c:pt>
                <c:pt idx="3">
                  <c:v>21.614063073952867</c:v>
                </c:pt>
                <c:pt idx="4">
                  <c:v>23.24217525198074</c:v>
                </c:pt>
                <c:pt idx="5">
                  <c:v>24.992927456327269</c:v>
                </c:pt>
                <c:pt idx="6">
                  <c:v>26.875557733521696</c:v>
                </c:pt>
                <c:pt idx="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5-45E2-9460-A9D3383E6A24}"/>
            </c:ext>
          </c:extLst>
        </c:ser>
        <c:ser>
          <c:idx val="3"/>
          <c:order val="3"/>
          <c:tx>
            <c:strRef>
              <c:f>'FMCG market'!$B$92</c:f>
              <c:strCache>
                <c:ptCount val="1"/>
                <c:pt idx="0">
                  <c:v>Hypermarkets 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market'!$E$92:$L$92</c:f>
              <c:numCache>
                <c:formatCode>0</c:formatCode>
                <c:ptCount val="8"/>
                <c:pt idx="0">
                  <c:v>24.5</c:v>
                </c:pt>
                <c:pt idx="1">
                  <c:v>27.806000000000001</c:v>
                </c:pt>
                <c:pt idx="2">
                  <c:v>28.7</c:v>
                </c:pt>
                <c:pt idx="3">
                  <c:v>29.183436850062854</c:v>
                </c:pt>
                <c:pt idx="4">
                  <c:v>29.675016947094303</c:v>
                </c:pt>
                <c:pt idx="5">
                  <c:v>30.174877459932805</c:v>
                </c:pt>
                <c:pt idx="6">
                  <c:v>30.683157867955892</c:v>
                </c:pt>
                <c:pt idx="7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45-45E2-9460-A9D3383E6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772559"/>
        <c:axId val="1753775887"/>
      </c:barChart>
      <c:lineChart>
        <c:grouping val="standard"/>
        <c:varyColors val="0"/>
        <c:ser>
          <c:idx val="4"/>
          <c:order val="4"/>
          <c:tx>
            <c:strRef>
              <c:f>'FMCG market'!$B$93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45-45E2-9460-A9D3383E6A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F45-45E2-9460-A9D3383E6A2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45-45E2-9460-A9D3383E6A2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45-45E2-9460-A9D3383E6A2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45-45E2-9460-A9D3383E6A2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F45-45E2-9460-A9D3383E6A2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F45-45E2-9460-A9D3383E6A2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F45-45E2-9460-A9D3383E6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'FMCG market'!$E$88:$L$88</c:f>
              <c:numCache>
                <c:formatCode>General"A"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 formatCode="General&quot;E&quot;">
                  <c:v>2022</c:v>
                </c:pt>
                <c:pt idx="4" formatCode="General&quot;E&quot;">
                  <c:v>2023</c:v>
                </c:pt>
                <c:pt idx="5" formatCode="General&quot;E&quot;">
                  <c:v>2024</c:v>
                </c:pt>
                <c:pt idx="6" formatCode="General&quot;E&quot;">
                  <c:v>2025</c:v>
                </c:pt>
                <c:pt idx="7" formatCode="General&quot;E&quot;">
                  <c:v>2026</c:v>
                </c:pt>
              </c:numCache>
            </c:numRef>
          </c:cat>
          <c:val>
            <c:numRef>
              <c:f>'FMCG market'!$E$93:$L$93</c:f>
              <c:numCache>
                <c:formatCode>0</c:formatCode>
                <c:ptCount val="8"/>
                <c:pt idx="0">
                  <c:v>58.2</c:v>
                </c:pt>
                <c:pt idx="1">
                  <c:v>67.608000000000004</c:v>
                </c:pt>
                <c:pt idx="2">
                  <c:v>74.8</c:v>
                </c:pt>
                <c:pt idx="3">
                  <c:v>78.766175211223924</c:v>
                </c:pt>
                <c:pt idx="4">
                  <c:v>83.00750767145378</c:v>
                </c:pt>
                <c:pt idx="5">
                  <c:v>87.544917064239783</c:v>
                </c:pt>
                <c:pt idx="6">
                  <c:v>92.400967644486741</c:v>
                </c:pt>
                <c:pt idx="7">
                  <c:v>97.600000000000009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45-45E2-9460-A9D3383E6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995503"/>
        <c:axId val="990996335"/>
      </c:lineChart>
      <c:catAx>
        <c:axId val="1753772559"/>
        <c:scaling>
          <c:orientation val="minMax"/>
        </c:scaling>
        <c:delete val="0"/>
        <c:axPos val="b"/>
        <c:numFmt formatCode="General&quot;A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rgbClr val="011627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1753775887"/>
        <c:crosses val="autoZero"/>
        <c:auto val="1"/>
        <c:lblAlgn val="ctr"/>
        <c:lblOffset val="100"/>
        <c:noMultiLvlLbl val="0"/>
      </c:catAx>
      <c:valAx>
        <c:axId val="1753775887"/>
        <c:scaling>
          <c:orientation val="minMax"/>
          <c:max val="15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3772559"/>
        <c:crosses val="autoZero"/>
        <c:crossBetween val="between"/>
      </c:valAx>
      <c:valAx>
        <c:axId val="990996335"/>
        <c:scaling>
          <c:orientation val="minMax"/>
          <c:max val="15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0995503"/>
        <c:crosses val="max"/>
        <c:crossBetween val="between"/>
      </c:valAx>
      <c:catAx>
        <c:axId val="990995503"/>
        <c:scaling>
          <c:orientation val="minMax"/>
        </c:scaling>
        <c:delete val="1"/>
        <c:axPos val="b"/>
        <c:numFmt formatCode="General&quot;A&quot;" sourceLinked="1"/>
        <c:majorTickMark val="out"/>
        <c:minorTickMark val="none"/>
        <c:tickLblPos val="nextTo"/>
        <c:crossAx val="9909963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9.7293963254593163E-2"/>
          <c:y val="0.87561870538518227"/>
          <c:w val="0.8571513960304151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rgbClr val="011627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19661063098583"/>
          <c:y val="4.398469581447513E-2"/>
          <c:w val="0.38212148597704776"/>
          <c:h val="0.72761258048528743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2F6EB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1-4FE8-98DB-EEDF6FED646A}"/>
              </c:ext>
            </c:extLst>
          </c:dPt>
          <c:dPt>
            <c:idx val="1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1-4FE8-98DB-EEDF6FED646A}"/>
              </c:ext>
            </c:extLst>
          </c:dPt>
          <c:dPt>
            <c:idx val="2"/>
            <c:bubble3D val="0"/>
            <c:spPr>
              <a:solidFill>
                <a:srgbClr val="DBEE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1-4FE8-98DB-EEDF6FED646A}"/>
              </c:ext>
            </c:extLst>
          </c:dPt>
          <c:dPt>
            <c:idx val="3"/>
            <c:bubble3D val="0"/>
            <c:spPr>
              <a:solidFill>
                <a:srgbClr val="FBA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1-4FE8-98DB-EEDF6FED646A}"/>
              </c:ext>
            </c:extLst>
          </c:dPt>
          <c:dPt>
            <c:idx val="4"/>
            <c:bubble3D val="0"/>
            <c:spPr>
              <a:solidFill>
                <a:srgbClr val="F8C4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91-4FE8-98DB-EEDF6FED64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'[AQ H1-2023 grafice eng.xlsx]Revenue split growth'!$A$36:$A$40</c:f>
              <c:strCache>
                <c:ptCount val="5"/>
                <c:pt idx="0">
                  <c:v>Traditional sales channel </c:v>
                </c:pt>
                <c:pt idx="1">
                  <c:v>Organized sales channel</c:v>
                </c:pt>
                <c:pt idx="2">
                  <c:v>HoReCa</c:v>
                </c:pt>
                <c:pt idx="3">
                  <c:v>Gas stations and Travel Retail</c:v>
                </c:pt>
                <c:pt idx="4">
                  <c:v>Moldova </c:v>
                </c:pt>
              </c:strCache>
            </c:strRef>
          </c:cat>
          <c:val>
            <c:numRef>
              <c:f>'[AQ H1-2023 grafice eng.xlsx]Revenue split growth'!$C$36:$C$40</c:f>
              <c:numCache>
                <c:formatCode>_(* #,##0_);_(* \(#,##0\);_(* "-"??_);_(@_)</c:formatCode>
                <c:ptCount val="5"/>
                <c:pt idx="0">
                  <c:v>697.10440900000003</c:v>
                </c:pt>
                <c:pt idx="1">
                  <c:v>352.029134</c:v>
                </c:pt>
                <c:pt idx="2">
                  <c:v>208.141944</c:v>
                </c:pt>
                <c:pt idx="3">
                  <c:v>304.80635799999999</c:v>
                </c:pt>
                <c:pt idx="4">
                  <c:v>79.609224999999995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91-4FE8-98DB-EEDF6FED646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58165180014886"/>
          <c:y val="0.78514377516732647"/>
          <c:w val="0.87191101406101779"/>
          <c:h val="0.18886512200742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76134480821824"/>
          <c:y val="6.2036913238454491E-2"/>
          <c:w val="0.61271866679316611"/>
          <c:h val="0.84287430367599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'[AQ H1-2023 grafice eng.xlsx]Revenue split growth (2)'!$Q$22</c:f>
              <c:strCache>
                <c:ptCount val="1"/>
                <c:pt idx="0">
                  <c:v>9 months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 split growth (2)'!$P$23:$P$27</c:f>
              <c:strCache>
                <c:ptCount val="5"/>
                <c:pt idx="0">
                  <c:v>Traditional sales channel </c:v>
                </c:pt>
                <c:pt idx="1">
                  <c:v>Organized sales channel</c:v>
                </c:pt>
                <c:pt idx="2">
                  <c:v>HoReCa</c:v>
                </c:pt>
                <c:pt idx="3">
                  <c:v>Gas stations and Travel Retail</c:v>
                </c:pt>
                <c:pt idx="4">
                  <c:v>Moldova </c:v>
                </c:pt>
              </c:strCache>
            </c:strRef>
          </c:cat>
          <c:val>
            <c:numRef>
              <c:f>'[AQ H1-2023 grafice eng.xlsx]Revenue split growth (2)'!$Q$23:$Q$27</c:f>
              <c:numCache>
                <c:formatCode>_(* #,##0_);_(* \(#,##0\);_(* "-"??_);_(@_)</c:formatCode>
                <c:ptCount val="5"/>
                <c:pt idx="0">
                  <c:v>697.10440900000003</c:v>
                </c:pt>
                <c:pt idx="1">
                  <c:v>352.029134</c:v>
                </c:pt>
                <c:pt idx="2">
                  <c:v>208.141944</c:v>
                </c:pt>
                <c:pt idx="3">
                  <c:v>304.80635799999999</c:v>
                </c:pt>
                <c:pt idx="4">
                  <c:v>79.609224999999995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1-458D-9279-B67D11AA7332}"/>
            </c:ext>
          </c:extLst>
        </c:ser>
        <c:ser>
          <c:idx val="1"/>
          <c:order val="1"/>
          <c:tx>
            <c:strRef>
              <c:f>'[AQ H1-2023 grafice eng.xlsx]Revenue split growth (2)'!$R$22</c:f>
              <c:strCache>
                <c:ptCount val="1"/>
                <c:pt idx="0">
                  <c:v>9 months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eng.xlsx]Revenue split growth (2)'!$P$23:$P$27</c:f>
              <c:strCache>
                <c:ptCount val="5"/>
                <c:pt idx="0">
                  <c:v>Traditional sales channel </c:v>
                </c:pt>
                <c:pt idx="1">
                  <c:v>Organized sales channel</c:v>
                </c:pt>
                <c:pt idx="2">
                  <c:v>HoReCa</c:v>
                </c:pt>
                <c:pt idx="3">
                  <c:v>Gas stations and Travel Retail</c:v>
                </c:pt>
                <c:pt idx="4">
                  <c:v>Moldova </c:v>
                </c:pt>
              </c:strCache>
            </c:strRef>
          </c:cat>
          <c:val>
            <c:numRef>
              <c:f>'[AQ H1-2023 grafice eng.xlsx]Revenue split growth (2)'!$R$23:$R$27</c:f>
              <c:numCache>
                <c:formatCode>_(* #,##0_);_(* \(#,##0\);_(* "-"??_);_(@_)</c:formatCode>
                <c:ptCount val="5"/>
                <c:pt idx="0">
                  <c:v>549.98168399999997</c:v>
                </c:pt>
                <c:pt idx="1">
                  <c:v>367.91528499999998</c:v>
                </c:pt>
                <c:pt idx="2">
                  <c:v>181.61309600000001</c:v>
                </c:pt>
                <c:pt idx="3">
                  <c:v>262.10964100000001</c:v>
                </c:pt>
                <c:pt idx="4">
                  <c:v>70.465346999999994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1-458D-9279-B67D11AA73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9235168"/>
        <c:axId val="507761616"/>
      </c:barChart>
      <c:catAx>
        <c:axId val="56923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ysClr val="windowText" lastClr="000000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507761616"/>
        <c:crosses val="autoZero"/>
        <c:auto val="1"/>
        <c:lblAlgn val="ctr"/>
        <c:lblOffset val="100"/>
        <c:noMultiLvlLbl val="0"/>
      </c:catAx>
      <c:valAx>
        <c:axId val="507761616"/>
        <c:scaling>
          <c:orientation val="minMax"/>
        </c:scaling>
        <c:delete val="1"/>
        <c:axPos val="b"/>
        <c:numFmt formatCode="_(* #,##0_);_(* \(#,##0\);_(* &quot;-&quot;??_);_(@_)" sourceLinked="1"/>
        <c:majorTickMark val="none"/>
        <c:minorTickMark val="none"/>
        <c:tickLblPos val="nextTo"/>
        <c:crossAx val="569235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63842386254466E-2"/>
          <c:y val="0.15066570724970615"/>
          <c:w val="0.89832174748413318"/>
          <c:h val="0.61424546003909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eng.xlsx]Costuri '!$J$9</c:f>
              <c:strCache>
                <c:ptCount val="1"/>
                <c:pt idx="0">
                  <c:v>9 months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eng.xlsx]Costuri '!$I$10:$I$14</c:f>
              <c:strCache>
                <c:ptCount val="5"/>
                <c:pt idx="0">
                  <c:v>Cost of fuel and transport services</c:v>
                </c:pt>
                <c:pt idx="1">
                  <c:v>Salaries and other employee benefits</c:v>
                </c:pt>
                <c:pt idx="2">
                  <c:v>Repairs, maintenance and materials costs</c:v>
                </c:pt>
                <c:pt idx="3">
                  <c:v>Impaiment gains ( losses)</c:v>
                </c:pt>
                <c:pt idx="4">
                  <c:v>Other operating expenses</c:v>
                </c:pt>
              </c:strCache>
            </c:strRef>
          </c:cat>
          <c:val>
            <c:numRef>
              <c:f>'[AQ H1-2023 grafice eng.xlsx]Costuri '!$J$10:$J$14</c:f>
              <c:numCache>
                <c:formatCode>General</c:formatCode>
                <c:ptCount val="5"/>
                <c:pt idx="0">
                  <c:v>57</c:v>
                </c:pt>
                <c:pt idx="1">
                  <c:v>165</c:v>
                </c:pt>
                <c:pt idx="2">
                  <c:v>16</c:v>
                </c:pt>
                <c:pt idx="3">
                  <c:v>4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9-4DB9-986D-2CBC7145C19D}"/>
            </c:ext>
          </c:extLst>
        </c:ser>
        <c:ser>
          <c:idx val="1"/>
          <c:order val="1"/>
          <c:tx>
            <c:strRef>
              <c:f>'[AQ H1-2023 grafice eng.xlsx]Costuri '!$K$9</c:f>
              <c:strCache>
                <c:ptCount val="1"/>
                <c:pt idx="0">
                  <c:v>9 months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eng.xlsx]Costuri '!$I$10:$I$14</c:f>
              <c:strCache>
                <c:ptCount val="5"/>
                <c:pt idx="0">
                  <c:v>Cost of fuel and transport services</c:v>
                </c:pt>
                <c:pt idx="1">
                  <c:v>Salaries and other employee benefits</c:v>
                </c:pt>
                <c:pt idx="2">
                  <c:v>Repairs, maintenance and materials costs</c:v>
                </c:pt>
                <c:pt idx="3">
                  <c:v>Impaiment gains ( losses)</c:v>
                </c:pt>
                <c:pt idx="4">
                  <c:v>Other operating expenses</c:v>
                </c:pt>
              </c:strCache>
            </c:strRef>
          </c:cat>
          <c:val>
            <c:numRef>
              <c:f>'[AQ H1-2023 grafice eng.xlsx]Costuri '!$K$10:$K$14</c:f>
              <c:numCache>
                <c:formatCode>General</c:formatCode>
                <c:ptCount val="5"/>
                <c:pt idx="0">
                  <c:v>53</c:v>
                </c:pt>
                <c:pt idx="1">
                  <c:v>189</c:v>
                </c:pt>
                <c:pt idx="2">
                  <c:v>17</c:v>
                </c:pt>
                <c:pt idx="3">
                  <c:v>12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B9-4DB9-986D-2CBC7145C1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5525216"/>
        <c:axId val="1035544416"/>
      </c:barChart>
      <c:catAx>
        <c:axId val="103552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ysClr val="windowText" lastClr="000000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035544416"/>
        <c:crosses val="autoZero"/>
        <c:auto val="1"/>
        <c:lblAlgn val="ctr"/>
        <c:lblOffset val="100"/>
        <c:noMultiLvlLbl val="0"/>
      </c:catAx>
      <c:valAx>
        <c:axId val="103554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552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569251634710328"/>
          <c:y val="0.89226230812057594"/>
          <c:w val="0.35068478825771299"/>
          <c:h val="6.818229539489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ysClr val="windowText" lastClr="000000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7940792060337E-2"/>
          <c:y val="6.9032128218936478E-2"/>
          <c:w val="0.98003850933166559"/>
          <c:h val="0.62164314238615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eng.xlsx]Durata de rotatie'!$B$3</c:f>
              <c:strCache>
                <c:ptCount val="1"/>
                <c:pt idx="0">
                  <c:v>31 December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eng.xlsx]Durata de rotatie'!$A$4:$A$6</c:f>
              <c:strCache>
                <c:ptCount val="3"/>
                <c:pt idx="0">
                  <c:v>Days of Inventory (DIO)</c:v>
                </c:pt>
                <c:pt idx="1">
                  <c:v>Days Trade Receivables (DSO)</c:v>
                </c:pt>
                <c:pt idx="2">
                  <c:v>Days Trade Payables (DPO)</c:v>
                </c:pt>
              </c:strCache>
            </c:strRef>
          </c:cat>
          <c:val>
            <c:numRef>
              <c:f>'[AQ H1-2023 grafice eng.xlsx]Durata de rotatie'!$B$4:$B$6</c:f>
              <c:numCache>
                <c:formatCode>General</c:formatCode>
                <c:ptCount val="3"/>
                <c:pt idx="0">
                  <c:v>35</c:v>
                </c:pt>
                <c:pt idx="1">
                  <c:v>40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9-4FC3-B121-D316EB637379}"/>
            </c:ext>
          </c:extLst>
        </c:ser>
        <c:ser>
          <c:idx val="1"/>
          <c:order val="1"/>
          <c:tx>
            <c:strRef>
              <c:f>'[AQ H1-2023 grafice eng.xlsx]Durata de rotatie'!$C$3</c:f>
              <c:strCache>
                <c:ptCount val="1"/>
                <c:pt idx="0">
                  <c:v>30 September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eng.xlsx]Durata de rotatie'!$A$4:$A$6</c:f>
              <c:strCache>
                <c:ptCount val="3"/>
                <c:pt idx="0">
                  <c:v>Days of Inventory (DIO)</c:v>
                </c:pt>
                <c:pt idx="1">
                  <c:v>Days Trade Receivables (DSO)</c:v>
                </c:pt>
                <c:pt idx="2">
                  <c:v>Days Trade Payables (DPO)</c:v>
                </c:pt>
              </c:strCache>
            </c:strRef>
          </c:cat>
          <c:val>
            <c:numRef>
              <c:f>'[AQ H1-2023 grafice eng.xlsx]Durata de rotatie'!$C$4:$C$6</c:f>
              <c:numCache>
                <c:formatCode>General</c:formatCode>
                <c:ptCount val="3"/>
                <c:pt idx="0">
                  <c:v>44</c:v>
                </c:pt>
                <c:pt idx="1">
                  <c:v>39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9-4FC3-B121-D316EB637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66897472"/>
        <c:axId val="1460480271"/>
      </c:barChart>
      <c:catAx>
        <c:axId val="46689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pPr>
            <a:endParaRPr lang="en-US"/>
          </a:p>
        </c:txPr>
        <c:crossAx val="1460480271"/>
        <c:crosses val="autoZero"/>
        <c:auto val="1"/>
        <c:lblAlgn val="ctr"/>
        <c:lblOffset val="100"/>
        <c:noMultiLvlLbl val="0"/>
      </c:catAx>
      <c:valAx>
        <c:axId val="14604802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89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/>
              </a:solidFill>
              <a:latin typeface="Work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3603319212911"/>
          <c:y val="0.11043839227424461"/>
          <c:w val="0.72240339202383319"/>
          <c:h val="0.67082812904179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eng.xlsx]Branduri Proprii'!$B$16</c:f>
              <c:strCache>
                <c:ptCount val="1"/>
                <c:pt idx="0">
                  <c:v>9 months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2,124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3B-4300-A0AC-932FFC198C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1,496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3B-4300-A0AC-932FFC198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Proprii'!$A$17:$A$19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Proprii'!$B$17:$B$19</c:f>
              <c:numCache>
                <c:formatCode>#,##0</c:formatCode>
                <c:ptCount val="3"/>
                <c:pt idx="0" formatCode="_(* #,##0_);_(* \(#,##0\);_(* &quot;-&quot;??_);_(@_)">
                  <c:v>2123.8879999999999</c:v>
                </c:pt>
                <c:pt idx="1">
                  <c:v>1496.1479999999999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3B-4300-A0AC-932FFC198CEE}"/>
            </c:ext>
          </c:extLst>
        </c:ser>
        <c:ser>
          <c:idx val="1"/>
          <c:order val="1"/>
          <c:tx>
            <c:strRef>
              <c:f>'[AQ H1-2023 grafice eng.xlsx]Branduri Proprii'!$C$16</c:f>
              <c:strCache>
                <c:ptCount val="1"/>
                <c:pt idx="0">
                  <c:v>9 months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2,587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E3B-4300-A0AC-932FFC198C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1,619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E3B-4300-A0AC-932FFC198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Proprii'!$A$17:$A$19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Proprii'!$C$17:$C$19</c:f>
              <c:numCache>
                <c:formatCode>#,##0</c:formatCode>
                <c:ptCount val="3"/>
                <c:pt idx="0" formatCode="_(* #,##0_);_(* \(#,##0\);_(* &quot;-&quot;??_);_(@_)">
                  <c:v>2587.4079999999999</c:v>
                </c:pt>
                <c:pt idx="1">
                  <c:v>1619.4449999999999</c:v>
                </c:pt>
                <c:pt idx="2">
                  <c:v>29.091000000000001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3B-4300-A0AC-932FFC198C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717968"/>
        <c:axId val="266433424"/>
      </c:barChart>
      <c:catAx>
        <c:axId val="26671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433424"/>
        <c:crosses val="autoZero"/>
        <c:auto val="1"/>
        <c:lblAlgn val="ctr"/>
        <c:lblOffset val="100"/>
        <c:noMultiLvlLbl val="0"/>
      </c:catAx>
      <c:valAx>
        <c:axId val="2664334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717968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33972256271028"/>
          <c:y val="0.91071182582272792"/>
          <c:w val="0.50214986198819345"/>
          <c:h val="7.0451908125930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7076435325243"/>
          <c:y val="0.21200587188863604"/>
          <c:w val="0.77853169726264992"/>
          <c:h val="0.50956241506660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'[AQ H1-2023 grafice eng.xlsx]Branduri Proprii'!$F$16</c:f>
              <c:strCache>
                <c:ptCount val="1"/>
                <c:pt idx="0">
                  <c:v>9 months 2022</c:v>
                </c:pt>
              </c:strCache>
            </c:strRef>
          </c:tx>
          <c:spPr>
            <a:solidFill>
              <a:srgbClr val="D1E7E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14.15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7DA-492C-BDA2-14E91C14DE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34.49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7DA-492C-BDA2-14E91C14D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Proprii'!$E$17:$E$19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Proprii'!$F$17:$F$19</c:f>
              <c:numCache>
                <c:formatCode>_(* #,##0.00_);_(* \(#,##0.00\);_(* "-"??_);_(@_)</c:formatCode>
                <c:ptCount val="3"/>
                <c:pt idx="0" formatCode="#,##0.00">
                  <c:v>14.146414999999999</c:v>
                </c:pt>
                <c:pt idx="1">
                  <c:v>34.486932379999999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A-492C-BDA2-14E91C14DEC8}"/>
            </c:ext>
          </c:extLst>
        </c:ser>
        <c:ser>
          <c:idx val="1"/>
          <c:order val="1"/>
          <c:tx>
            <c:strRef>
              <c:f>'[AQ H1-2023 grafice eng.xlsx]Branduri Proprii'!$G$16</c:f>
              <c:strCache>
                <c:ptCount val="1"/>
                <c:pt idx="0">
                  <c:v>9 months 2023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22.41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7DA-492C-BDA2-14E91C14DE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40.18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7DA-492C-BDA2-14E91C14DE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1.90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9FB-4434-BC96-D7D6C13A9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'[AQ H1-2023 grafice eng.xlsx]Branduri Proprii'!$E$17:$E$19</c:f>
              <c:strCache>
                <c:ptCount val="3"/>
                <c:pt idx="0">
                  <c:v>GRADENA</c:v>
                </c:pt>
                <c:pt idx="1">
                  <c:v>LA MASA</c:v>
                </c:pt>
                <c:pt idx="2">
                  <c:v>YACHTIS</c:v>
                </c:pt>
              </c:strCache>
            </c:strRef>
          </c:cat>
          <c:val>
            <c:numRef>
              <c:f>'[AQ H1-2023 grafice eng.xlsx]Branduri Proprii'!$G$17:$G$19</c:f>
              <c:numCache>
                <c:formatCode>_(* #,##0.00_);_(* \(#,##0.00\);_(* "-"??_);_(@_)</c:formatCode>
                <c:ptCount val="3"/>
                <c:pt idx="0">
                  <c:v>22.4054058</c:v>
                </c:pt>
                <c:pt idx="1">
                  <c:v>40.180256319999998</c:v>
                </c:pt>
                <c:pt idx="2" formatCode="#,##0">
                  <c:v>1.90619257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A-492C-BDA2-14E91C14D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824800"/>
        <c:axId val="266830048"/>
      </c:barChart>
      <c:catAx>
        <c:axId val="26682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830048"/>
        <c:crosses val="autoZero"/>
        <c:auto val="1"/>
        <c:lblAlgn val="ctr"/>
        <c:lblOffset val="100"/>
        <c:noMultiLvlLbl val="0"/>
      </c:catAx>
      <c:valAx>
        <c:axId val="2668300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2668248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9865980861664"/>
          <c:y val="0.82676959298604114"/>
          <c:w val="0.58544419506460066"/>
          <c:h val="9.6298165943449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1" i="0" u="none" strike="noStrike" kern="1200" baseline="0">
              <a:solidFill>
                <a:schemeClr val="tx1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30565878014494"/>
          <c:y val="2.2811349971617344E-2"/>
          <c:w val="0.47324077760823113"/>
          <c:h val="0.9649759037075080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D1E7E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1-4399-81BB-36714BB0EEBB}"/>
              </c:ext>
            </c:extLst>
          </c:dPt>
          <c:dPt>
            <c:idx val="1"/>
            <c:bubble3D val="0"/>
            <c:spPr>
              <a:solidFill>
                <a:srgbClr val="2F6E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1-4399-81BB-36714BB0EEBB}"/>
              </c:ext>
            </c:extLst>
          </c:dPt>
          <c:dLbls>
            <c:dLbl>
              <c:idx val="0"/>
              <c:layout>
                <c:manualLayout>
                  <c:x val="-0.22526227778174959"/>
                  <c:y val="-2.0878143813161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Top</a:t>
                    </a:r>
                    <a:r>
                      <a:rPr lang="en-US" baseline="0" dirty="0"/>
                      <a:t> 10 Cos</a:t>
                    </a:r>
                  </a:p>
                  <a:p>
                    <a:r>
                      <a:rPr lang="en-US" baseline="0" dirty="0"/>
                      <a:t>52%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581-4399-81BB-36714BB0EEBB}"/>
                </c:ext>
              </c:extLst>
            </c:dLbl>
            <c:dLbl>
              <c:idx val="1"/>
              <c:layout>
                <c:manualLayout>
                  <c:x val="0.23900786348062111"/>
                  <c:y val="-1.21024497897367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</a:t>
                    </a:r>
                    <a:r>
                      <a:rPr lang="en-US" baseline="0" dirty="0"/>
                      <a:t> 48%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3710176600448"/>
                      <c:h val="0.193085541838346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581-4399-81BB-36714BB0EE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100" b="1" i="0" u="none" strike="noStrike" kern="1200" baseline="0">
                    <a:solidFill>
                      <a:schemeClr val="tx1"/>
                    </a:solidFill>
                    <a:latin typeface="Work Sans" panose="00000500000000000000" pitchFamily="50" charset="0"/>
                    <a:ea typeface="+mn-ea"/>
                    <a:cs typeface="Arial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'Distribution market'!$B$36:$B$37</c:f>
              <c:strCache>
                <c:ptCount val="2"/>
                <c:pt idx="0">
                  <c:v>Top 5 COs</c:v>
                </c:pt>
                <c:pt idx="1">
                  <c:v>Other 125 COs</c:v>
                </c:pt>
              </c:strCache>
            </c:strRef>
          </c:cat>
          <c:val>
            <c:numRef>
              <c:f>'Distribution market'!$C$36:$C$37</c:f>
              <c:numCache>
                <c:formatCode>0%</c:formatCode>
                <c:ptCount val="2"/>
                <c:pt idx="0">
                  <c:v>0.45475233333333331</c:v>
                </c:pt>
                <c:pt idx="1">
                  <c:v>0.54524766666666669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81-4399-81BB-36714BB0E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9620059628476E-2"/>
          <c:y val="8.0822471659127718E-2"/>
          <c:w val="0.83666060189078317"/>
          <c:h val="0.6886379628078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'[Tables Wood.xlsx]Distribution market'!$B$5</c:f>
              <c:strCache>
                <c:ptCount val="1"/>
                <c:pt idx="0">
                  <c:v>Turnover(RONb)</c:v>
                </c:pt>
              </c:strCache>
            </c:strRef>
          </c:tx>
          <c:spPr>
            <a:solidFill>
              <a:srgbClr val="2F6EB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rgbClr val="011627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defRPr>
                    </a:pPr>
                    <a:r>
                      <a:rPr lang="en-US" dirty="0"/>
                      <a:t>13.6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53-4BFB-9A25-23AD88D698F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rgbClr val="011627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defRPr>
                    </a:pPr>
                    <a:r>
                      <a:rPr lang="en-US" dirty="0"/>
                      <a:t>14.6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53-4BFB-9A25-23AD88D698F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rgbClr val="011627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defRPr>
                    </a:pPr>
                    <a:r>
                      <a:rPr lang="en-US" dirty="0"/>
                      <a:t>15.7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353-4BFB-9A25-23AD88D698F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rgbClr val="011627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defRPr>
                    </a:pPr>
                    <a:r>
                      <a:rPr lang="en-US" dirty="0"/>
                      <a:t>16.5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353-4BFB-9A25-23AD88D698F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rgbClr val="011627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defRPr>
                    </a:pPr>
                    <a:r>
                      <a:rPr lang="en-US" dirty="0"/>
                      <a:t>16.8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353-4BFB-9A25-23AD88D698F9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rgbClr val="011627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defRPr>
                    </a:pPr>
                    <a:r>
                      <a:rPr lang="en-US" dirty="0"/>
                      <a:t>21.4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353-4BFB-9A25-23AD88D698F9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rgbClr val="011627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defRPr>
                    </a:pPr>
                    <a:r>
                      <a:rPr lang="en-US" dirty="0"/>
                      <a:t>25.3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011627"/>
                      </a:solidFill>
                      <a:latin typeface="Work Sans" panose="00000500000000000000" pitchFamily="50" charset="0"/>
                      <a:ea typeface="+mn-ea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353-4BFB-9A25-23AD88D69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'[Tables Wood.xlsx]Distribution market'!$D$4:$J$4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'[Tables Wood.xlsx]Distribution market'!$D$5:$J$5</c:f>
              <c:numCache>
                <c:formatCode>0.0</c:formatCode>
                <c:ptCount val="7"/>
                <c:pt idx="0">
                  <c:v>13.6</c:v>
                </c:pt>
                <c:pt idx="1">
                  <c:v>14.6</c:v>
                </c:pt>
                <c:pt idx="2">
                  <c:v>15.7</c:v>
                </c:pt>
                <c:pt idx="3">
                  <c:v>16.5</c:v>
                </c:pt>
                <c:pt idx="4">
                  <c:v>16.8</c:v>
                </c:pt>
                <c:pt idx="5">
                  <c:v>21.4</c:v>
                </c:pt>
                <c:pt idx="6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53-4BFB-9A25-23AD88D69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axId val="1533505039"/>
        <c:axId val="1533501711"/>
      </c:barChart>
      <c:lineChart>
        <c:grouping val="standard"/>
        <c:varyColors val="0"/>
        <c:ser>
          <c:idx val="1"/>
          <c:order val="1"/>
          <c:tx>
            <c:strRef>
              <c:f>'[Tables Wood.xlsx]Distribution market'!$B$6</c:f>
              <c:strCache>
                <c:ptCount val="1"/>
                <c:pt idx="0">
                  <c:v>Y/Y</c:v>
                </c:pt>
              </c:strCache>
            </c:strRef>
          </c:tx>
          <c:spPr>
            <a:ln w="19050" cap="rnd">
              <a:solidFill>
                <a:srgbClr val="6E8DB8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0355987055016181E-2"/>
                  <c:y val="0.147517730496453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53-4BFB-9A25-23AD88D698F9}"/>
                </c:ext>
              </c:extLst>
            </c:dLbl>
            <c:spPr>
              <a:solidFill>
                <a:srgbClr val="F8C45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'[Tables Wood.xlsx]Distribution market'!$D$4:$J$4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'[Tables Wood.xlsx]Distribution market'!$D$6:$J$6</c:f>
              <c:numCache>
                <c:formatCode>0%</c:formatCode>
                <c:ptCount val="7"/>
                <c:pt idx="0">
                  <c:v>9.1999999999999998E-2</c:v>
                </c:pt>
                <c:pt idx="1">
                  <c:v>7.2999999999999995E-2</c:v>
                </c:pt>
                <c:pt idx="2">
                  <c:v>7.6999999999999999E-2</c:v>
                </c:pt>
                <c:pt idx="3">
                  <c:v>5.0999999999999997E-2</c:v>
                </c:pt>
                <c:pt idx="4">
                  <c:v>1.7999999999999999E-2</c:v>
                </c:pt>
                <c:pt idx="5">
                  <c:v>0.27400000000000002</c:v>
                </c:pt>
                <c:pt idx="6">
                  <c:v>0.184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353-4BFB-9A25-23AD88D69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878959"/>
        <c:axId val="1533879375"/>
      </c:lineChart>
      <c:catAx>
        <c:axId val="153350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100" b="1" i="0" u="none" strike="noStrike" kern="1200" baseline="0">
                <a:solidFill>
                  <a:srgbClr val="011627"/>
                </a:solidFill>
                <a:latin typeface="Work Sans" panose="00000500000000000000" pitchFamily="50" charset="0"/>
                <a:ea typeface="+mn-ea"/>
                <a:cs typeface="Arial"/>
              </a:defRPr>
            </a:pPr>
            <a:endParaRPr lang="en-US"/>
          </a:p>
        </c:txPr>
        <c:crossAx val="1533501711"/>
        <c:crosses val="autoZero"/>
        <c:auto val="1"/>
        <c:lblAlgn val="ctr"/>
        <c:lblOffset val="100"/>
        <c:noMultiLvlLbl val="0"/>
      </c:catAx>
      <c:valAx>
        <c:axId val="1533501711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3505039"/>
        <c:crosses val="autoZero"/>
        <c:crossBetween val="between"/>
      </c:valAx>
      <c:valAx>
        <c:axId val="1533879375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3878959"/>
        <c:crosses val="max"/>
        <c:crossBetween val="between"/>
      </c:valAx>
      <c:catAx>
        <c:axId val="1533878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38793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72716153199297"/>
          <c:y val="0.89709856480705874"/>
          <c:w val="0.5337841207349082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100" b="1" i="0" u="none" strike="noStrike" kern="1200" baseline="0">
              <a:solidFill>
                <a:srgbClr val="011627"/>
              </a:solidFill>
              <a:latin typeface="Work Sans" panose="00000500000000000000" pitchFamily="50" charset="0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0.90377</cdr:x>
      <cdr:y>0.09146</cdr:y>
    </cdr:from>
    <cdr:to>
      <cdr:x>1</cdr:x>
      <cdr:y>0.78067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7728" y="206199"/>
          <a:ext cx="689724" cy="1553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0.88484</cdr:x>
      <cdr:y>0</cdr:y>
    </cdr:from>
    <cdr:to>
      <cdr:x>0.99704</cdr:x>
      <cdr:y>0.76227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42076" y="0"/>
          <a:ext cx="804159" cy="171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5Y CAGR</a:t>
          </a:r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+13.0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+13.0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+10.0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+17.0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+13.0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+10.0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+17.0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0.83669</cdr:x>
      <cdr:y>0.03504</cdr:y>
    </cdr:from>
    <cdr:to>
      <cdr:x>0.98461</cdr:x>
      <cdr:y>0.80588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8533" y="81768"/>
          <a:ext cx="1177168" cy="1798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5Y CAGR</a:t>
          </a: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+3.4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+5.5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r>
            <a:rPr lang="en-GB" b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-0.2</a:t>
          </a:r>
          <a:r>
            <a:rPr lang="en-GB" b="0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en-GB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-0.2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endParaRPr lang="ro-RO" sz="10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 sz="1000" b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ro-RO" sz="1000" b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5.5</a:t>
          </a:r>
          <a:r>
            <a:rPr lang="en-GB" sz="1000" b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en-GB" sz="200" b="1" dirty="0"/>
        </a:p>
        <a:p xmlns:a="http://schemas.openxmlformats.org/drawingml/2006/main">
          <a:pPr algn="r"/>
          <a:endParaRPr lang="en-GB" sz="200" b="1" dirty="0"/>
        </a:p>
        <a:p xmlns:a="http://schemas.openxmlformats.org/drawingml/2006/main">
          <a:pPr algn="r"/>
          <a:endParaRPr lang="en-GB" sz="200" b="1" dirty="0"/>
        </a:p>
        <a:p xmlns:a="http://schemas.openxmlformats.org/drawingml/2006/main">
          <a:pPr algn="r"/>
          <a:endParaRPr lang="en-GB" sz="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0.88385</cdr:x>
      <cdr:y>0.0578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8787" y="160846"/>
          <a:ext cx="1014368" cy="262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5Y CAGR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5.5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1.7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7.5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6.6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  <a:p xmlns:a="http://schemas.openxmlformats.org/drawingml/2006/main">
          <a:pPr algn="r"/>
          <a:endParaRPr lang="ro-RO" dirty="0">
            <a:solidFill>
              <a:schemeClr val="tx1"/>
            </a:solidFill>
            <a:latin typeface="Work Sans" pitchFamily="2" charset="0"/>
            <a:cs typeface="Arial" panose="020B0604020202020204" pitchFamily="34" charset="0"/>
          </a:endParaRPr>
        </a:p>
        <a:p xmlns:a="http://schemas.openxmlformats.org/drawingml/2006/main">
          <a:pPr algn="r"/>
          <a:r>
            <a:rPr lang="en-GB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+</a:t>
          </a:r>
          <a:r>
            <a:rPr lang="ro-RO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9.1</a:t>
          </a:r>
          <a:r>
            <a:rPr lang="en-GB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2508-09D5-4678-B13B-C658409360C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C8C2-84DB-491B-8F1F-A5B47014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7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FC8C2-84DB-491B-8F1F-A5B4701424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Replace Image &amp; Send To Back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6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Size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16975" y="0"/>
            <a:ext cx="337502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1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Model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Replace Image &amp; Send To Back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7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Concept P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912361" y="2385262"/>
            <a:ext cx="2526271" cy="27132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55266" y="2385263"/>
            <a:ext cx="2524786" cy="27132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8247" y="2385263"/>
            <a:ext cx="2524786" cy="27132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assage P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2971"/>
            <a:ext cx="12192000" cy="68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535886" y="2187434"/>
            <a:ext cx="2496316" cy="2500771"/>
          </a:xfrm>
          <a:custGeom>
            <a:avLst/>
            <a:gdLst>
              <a:gd name="connsiteX0" fmla="*/ 1248158 w 2496316"/>
              <a:gd name="connsiteY0" fmla="*/ 0 h 2500771"/>
              <a:gd name="connsiteX1" fmla="*/ 2496316 w 2496316"/>
              <a:gd name="connsiteY1" fmla="*/ 1250386 h 2500771"/>
              <a:gd name="connsiteX2" fmla="*/ 1375775 w 2496316"/>
              <a:gd name="connsiteY2" fmla="*/ 2494317 h 2500771"/>
              <a:gd name="connsiteX3" fmla="*/ 1248178 w 2496316"/>
              <a:gd name="connsiteY3" fmla="*/ 2500771 h 2500771"/>
              <a:gd name="connsiteX4" fmla="*/ 1248138 w 2496316"/>
              <a:gd name="connsiteY4" fmla="*/ 2500771 h 2500771"/>
              <a:gd name="connsiteX5" fmla="*/ 1120541 w 2496316"/>
              <a:gd name="connsiteY5" fmla="*/ 2494317 h 2500771"/>
              <a:gd name="connsiteX6" fmla="*/ 0 w 2496316"/>
              <a:gd name="connsiteY6" fmla="*/ 1250386 h 2500771"/>
              <a:gd name="connsiteX7" fmla="*/ 1248158 w 2496316"/>
              <a:gd name="connsiteY7" fmla="*/ 0 h 250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16" h="2500771">
                <a:moveTo>
                  <a:pt x="1248158" y="0"/>
                </a:moveTo>
                <a:cubicBezTo>
                  <a:pt x="1937497" y="0"/>
                  <a:pt x="2496316" y="559817"/>
                  <a:pt x="2496316" y="1250386"/>
                </a:cubicBezTo>
                <a:cubicBezTo>
                  <a:pt x="2496316" y="1897795"/>
                  <a:pt x="2005166" y="2430284"/>
                  <a:pt x="1375775" y="2494317"/>
                </a:cubicBezTo>
                <a:lnTo>
                  <a:pt x="1248178" y="2500771"/>
                </a:lnTo>
                <a:lnTo>
                  <a:pt x="1248138" y="2500771"/>
                </a:lnTo>
                <a:lnTo>
                  <a:pt x="1120541" y="2494317"/>
                </a:lnTo>
                <a:cubicBezTo>
                  <a:pt x="491150" y="2430284"/>
                  <a:pt x="0" y="1897795"/>
                  <a:pt x="0" y="1250386"/>
                </a:cubicBezTo>
                <a:cubicBezTo>
                  <a:pt x="0" y="559817"/>
                  <a:pt x="558819" y="0"/>
                  <a:pt x="1248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972" y="-3585"/>
            <a:ext cx="8720027" cy="6869696"/>
          </a:xfrm>
          <a:custGeom>
            <a:avLst/>
            <a:gdLst>
              <a:gd name="connsiteX0" fmla="*/ 0 w 8720027"/>
              <a:gd name="connsiteY0" fmla="*/ 0 h 6869696"/>
              <a:gd name="connsiteX1" fmla="*/ 1291 w 8720027"/>
              <a:gd name="connsiteY1" fmla="*/ 0 h 6869696"/>
              <a:gd name="connsiteX2" fmla="*/ 10327 w 8720027"/>
              <a:gd name="connsiteY2" fmla="*/ 0 h 6869696"/>
              <a:gd name="connsiteX3" fmla="*/ 34853 w 8720027"/>
              <a:gd name="connsiteY3" fmla="*/ 0 h 6869696"/>
              <a:gd name="connsiteX4" fmla="*/ 82614 w 8720027"/>
              <a:gd name="connsiteY4" fmla="*/ 0 h 6869696"/>
              <a:gd name="connsiteX5" fmla="*/ 117628 w 8720027"/>
              <a:gd name="connsiteY5" fmla="*/ 0 h 6869696"/>
              <a:gd name="connsiteX6" fmla="*/ 161356 w 8720027"/>
              <a:gd name="connsiteY6" fmla="*/ 0 h 6869696"/>
              <a:gd name="connsiteX7" fmla="*/ 214764 w 8720027"/>
              <a:gd name="connsiteY7" fmla="*/ 0 h 6869696"/>
              <a:gd name="connsiteX8" fmla="*/ 278822 w 8720027"/>
              <a:gd name="connsiteY8" fmla="*/ 0 h 6869696"/>
              <a:gd name="connsiteX9" fmla="*/ 354498 w 8720027"/>
              <a:gd name="connsiteY9" fmla="*/ 0 h 6869696"/>
              <a:gd name="connsiteX10" fmla="*/ 442760 w 8720027"/>
              <a:gd name="connsiteY10" fmla="*/ 0 h 6869696"/>
              <a:gd name="connsiteX11" fmla="*/ 544575 w 8720027"/>
              <a:gd name="connsiteY11" fmla="*/ 0 h 6869696"/>
              <a:gd name="connsiteX12" fmla="*/ 660912 w 8720027"/>
              <a:gd name="connsiteY12" fmla="*/ 0 h 6869696"/>
              <a:gd name="connsiteX13" fmla="*/ 792740 w 8720027"/>
              <a:gd name="connsiteY13" fmla="*/ 0 h 6869696"/>
              <a:gd name="connsiteX14" fmla="*/ 941025 w 8720027"/>
              <a:gd name="connsiteY14" fmla="*/ 0 h 6869696"/>
              <a:gd name="connsiteX15" fmla="*/ 1106737 w 8720027"/>
              <a:gd name="connsiteY15" fmla="*/ 0 h 6869696"/>
              <a:gd name="connsiteX16" fmla="*/ 1290844 w 8720027"/>
              <a:gd name="connsiteY16" fmla="*/ 0 h 6869696"/>
              <a:gd name="connsiteX17" fmla="*/ 1494313 w 8720027"/>
              <a:gd name="connsiteY17" fmla="*/ 0 h 6869696"/>
              <a:gd name="connsiteX18" fmla="*/ 1718113 w 8720027"/>
              <a:gd name="connsiteY18" fmla="*/ 0 h 6869696"/>
              <a:gd name="connsiteX19" fmla="*/ 1963212 w 8720027"/>
              <a:gd name="connsiteY19" fmla="*/ 0 h 6869696"/>
              <a:gd name="connsiteX20" fmla="*/ 2230578 w 8720027"/>
              <a:gd name="connsiteY20" fmla="*/ 0 h 6869696"/>
              <a:gd name="connsiteX21" fmla="*/ 2521180 w 8720027"/>
              <a:gd name="connsiteY21" fmla="*/ 0 h 6869696"/>
              <a:gd name="connsiteX22" fmla="*/ 2835984 w 8720027"/>
              <a:gd name="connsiteY22" fmla="*/ 0 h 6869696"/>
              <a:gd name="connsiteX23" fmla="*/ 3175960 w 8720027"/>
              <a:gd name="connsiteY23" fmla="*/ 0 h 6869696"/>
              <a:gd name="connsiteX24" fmla="*/ 3542076 w 8720027"/>
              <a:gd name="connsiteY24" fmla="*/ 0 h 6869696"/>
              <a:gd name="connsiteX25" fmla="*/ 3935299 w 8720027"/>
              <a:gd name="connsiteY25" fmla="*/ 0 h 6869696"/>
              <a:gd name="connsiteX26" fmla="*/ 4356598 w 8720027"/>
              <a:gd name="connsiteY26" fmla="*/ 0 h 6869696"/>
              <a:gd name="connsiteX27" fmla="*/ 4806941 w 8720027"/>
              <a:gd name="connsiteY27" fmla="*/ 0 h 6869696"/>
              <a:gd name="connsiteX28" fmla="*/ 5287297 w 8720027"/>
              <a:gd name="connsiteY28" fmla="*/ 0 h 6869696"/>
              <a:gd name="connsiteX29" fmla="*/ 8720027 w 8720027"/>
              <a:gd name="connsiteY29" fmla="*/ 3434848 h 6869696"/>
              <a:gd name="connsiteX30" fmla="*/ 5287297 w 8720027"/>
              <a:gd name="connsiteY30" fmla="*/ 6869696 h 6869696"/>
              <a:gd name="connsiteX31" fmla="*/ 5286006 w 8720027"/>
              <a:gd name="connsiteY31" fmla="*/ 6869696 h 6869696"/>
              <a:gd name="connsiteX32" fmla="*/ 5276970 w 8720027"/>
              <a:gd name="connsiteY32" fmla="*/ 6869696 h 6869696"/>
              <a:gd name="connsiteX33" fmla="*/ 5252444 w 8720027"/>
              <a:gd name="connsiteY33" fmla="*/ 6869696 h 6869696"/>
              <a:gd name="connsiteX34" fmla="*/ 5204683 w 8720027"/>
              <a:gd name="connsiteY34" fmla="*/ 6869696 h 6869696"/>
              <a:gd name="connsiteX35" fmla="*/ 5169668 w 8720027"/>
              <a:gd name="connsiteY35" fmla="*/ 6869696 h 6869696"/>
              <a:gd name="connsiteX36" fmla="*/ 5125941 w 8720027"/>
              <a:gd name="connsiteY36" fmla="*/ 6869696 h 6869696"/>
              <a:gd name="connsiteX37" fmla="*/ 5072533 w 8720027"/>
              <a:gd name="connsiteY37" fmla="*/ 6869696 h 6869696"/>
              <a:gd name="connsiteX38" fmla="*/ 5008474 w 8720027"/>
              <a:gd name="connsiteY38" fmla="*/ 6869696 h 6869696"/>
              <a:gd name="connsiteX39" fmla="*/ 4932799 w 8720027"/>
              <a:gd name="connsiteY39" fmla="*/ 6869696 h 6869696"/>
              <a:gd name="connsiteX40" fmla="*/ 4844537 w 8720027"/>
              <a:gd name="connsiteY40" fmla="*/ 6869696 h 6869696"/>
              <a:gd name="connsiteX41" fmla="*/ 4742722 w 8720027"/>
              <a:gd name="connsiteY41" fmla="*/ 6869696 h 6869696"/>
              <a:gd name="connsiteX42" fmla="*/ 4626385 w 8720027"/>
              <a:gd name="connsiteY42" fmla="*/ 6869696 h 6869696"/>
              <a:gd name="connsiteX43" fmla="*/ 4494557 w 8720027"/>
              <a:gd name="connsiteY43" fmla="*/ 6869696 h 6869696"/>
              <a:gd name="connsiteX44" fmla="*/ 4346272 w 8720027"/>
              <a:gd name="connsiteY44" fmla="*/ 6869696 h 6869696"/>
              <a:gd name="connsiteX45" fmla="*/ 4180559 w 8720027"/>
              <a:gd name="connsiteY45" fmla="*/ 6869696 h 6869696"/>
              <a:gd name="connsiteX46" fmla="*/ 3996453 w 8720027"/>
              <a:gd name="connsiteY46" fmla="*/ 6869696 h 6869696"/>
              <a:gd name="connsiteX47" fmla="*/ 3792983 w 8720027"/>
              <a:gd name="connsiteY47" fmla="*/ 6869696 h 6869696"/>
              <a:gd name="connsiteX48" fmla="*/ 3569183 w 8720027"/>
              <a:gd name="connsiteY48" fmla="*/ 6869696 h 6869696"/>
              <a:gd name="connsiteX49" fmla="*/ 3324084 w 8720027"/>
              <a:gd name="connsiteY49" fmla="*/ 6869696 h 6869696"/>
              <a:gd name="connsiteX50" fmla="*/ 3056718 w 8720027"/>
              <a:gd name="connsiteY50" fmla="*/ 6869696 h 6869696"/>
              <a:gd name="connsiteX51" fmla="*/ 2766117 w 8720027"/>
              <a:gd name="connsiteY51" fmla="*/ 6869696 h 6869696"/>
              <a:gd name="connsiteX52" fmla="*/ 2451313 w 8720027"/>
              <a:gd name="connsiteY52" fmla="*/ 6869696 h 6869696"/>
              <a:gd name="connsiteX53" fmla="*/ 2111337 w 8720027"/>
              <a:gd name="connsiteY53" fmla="*/ 6869696 h 6869696"/>
              <a:gd name="connsiteX54" fmla="*/ 1745221 w 8720027"/>
              <a:gd name="connsiteY54" fmla="*/ 6869696 h 6869696"/>
              <a:gd name="connsiteX55" fmla="*/ 1351998 w 8720027"/>
              <a:gd name="connsiteY55" fmla="*/ 6869696 h 6869696"/>
              <a:gd name="connsiteX56" fmla="*/ 930699 w 8720027"/>
              <a:gd name="connsiteY56" fmla="*/ 6869696 h 6869696"/>
              <a:gd name="connsiteX57" fmla="*/ 480355 w 8720027"/>
              <a:gd name="connsiteY57" fmla="*/ 6869696 h 6869696"/>
              <a:gd name="connsiteX58" fmla="*/ 0 w 8720027"/>
              <a:gd name="connsiteY58" fmla="*/ 6869696 h 6869696"/>
              <a:gd name="connsiteX59" fmla="*/ 0 w 8720027"/>
              <a:gd name="connsiteY59" fmla="*/ 0 h 686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8720027" h="6869696">
                <a:moveTo>
                  <a:pt x="0" y="0"/>
                </a:moveTo>
                <a:lnTo>
                  <a:pt x="1291" y="0"/>
                </a:lnTo>
                <a:lnTo>
                  <a:pt x="10327" y="0"/>
                </a:lnTo>
                <a:lnTo>
                  <a:pt x="34853" y="0"/>
                </a:lnTo>
                <a:lnTo>
                  <a:pt x="82614" y="0"/>
                </a:lnTo>
                <a:lnTo>
                  <a:pt x="117628" y="0"/>
                </a:lnTo>
                <a:lnTo>
                  <a:pt x="161356" y="0"/>
                </a:lnTo>
                <a:lnTo>
                  <a:pt x="214764" y="0"/>
                </a:lnTo>
                <a:lnTo>
                  <a:pt x="278822" y="0"/>
                </a:lnTo>
                <a:lnTo>
                  <a:pt x="354498" y="0"/>
                </a:lnTo>
                <a:lnTo>
                  <a:pt x="442760" y="0"/>
                </a:lnTo>
                <a:lnTo>
                  <a:pt x="544575" y="0"/>
                </a:lnTo>
                <a:lnTo>
                  <a:pt x="660912" y="0"/>
                </a:lnTo>
                <a:lnTo>
                  <a:pt x="792740" y="0"/>
                </a:lnTo>
                <a:lnTo>
                  <a:pt x="941025" y="0"/>
                </a:lnTo>
                <a:lnTo>
                  <a:pt x="1106737" y="0"/>
                </a:lnTo>
                <a:lnTo>
                  <a:pt x="1290844" y="0"/>
                </a:lnTo>
                <a:lnTo>
                  <a:pt x="1494313" y="0"/>
                </a:lnTo>
                <a:lnTo>
                  <a:pt x="1718113" y="0"/>
                </a:lnTo>
                <a:lnTo>
                  <a:pt x="1963212" y="0"/>
                </a:lnTo>
                <a:lnTo>
                  <a:pt x="2230578" y="0"/>
                </a:lnTo>
                <a:lnTo>
                  <a:pt x="2521180" y="0"/>
                </a:lnTo>
                <a:lnTo>
                  <a:pt x="2835984" y="0"/>
                </a:lnTo>
                <a:lnTo>
                  <a:pt x="3175960" y="0"/>
                </a:lnTo>
                <a:lnTo>
                  <a:pt x="3542076" y="0"/>
                </a:lnTo>
                <a:lnTo>
                  <a:pt x="3935299" y="0"/>
                </a:lnTo>
                <a:lnTo>
                  <a:pt x="4356598" y="0"/>
                </a:lnTo>
                <a:lnTo>
                  <a:pt x="4806941" y="0"/>
                </a:lnTo>
                <a:lnTo>
                  <a:pt x="5287297" y="0"/>
                </a:lnTo>
                <a:cubicBezTo>
                  <a:pt x="7183472" y="0"/>
                  <a:pt x="8720027" y="1535859"/>
                  <a:pt x="8720027" y="3434848"/>
                </a:cubicBezTo>
                <a:cubicBezTo>
                  <a:pt x="8720027" y="5330861"/>
                  <a:pt x="7183472" y="6869696"/>
                  <a:pt x="5287297" y="6869696"/>
                </a:cubicBezTo>
                <a:lnTo>
                  <a:pt x="5286006" y="6869696"/>
                </a:lnTo>
                <a:lnTo>
                  <a:pt x="5276970" y="6869696"/>
                </a:lnTo>
                <a:lnTo>
                  <a:pt x="5252444" y="6869696"/>
                </a:lnTo>
                <a:lnTo>
                  <a:pt x="5204683" y="6869696"/>
                </a:lnTo>
                <a:lnTo>
                  <a:pt x="5169668" y="6869696"/>
                </a:lnTo>
                <a:lnTo>
                  <a:pt x="5125941" y="6869696"/>
                </a:lnTo>
                <a:lnTo>
                  <a:pt x="5072533" y="6869696"/>
                </a:lnTo>
                <a:lnTo>
                  <a:pt x="5008474" y="6869696"/>
                </a:lnTo>
                <a:lnTo>
                  <a:pt x="4932799" y="6869696"/>
                </a:lnTo>
                <a:lnTo>
                  <a:pt x="4844537" y="6869696"/>
                </a:lnTo>
                <a:lnTo>
                  <a:pt x="4742722" y="6869696"/>
                </a:lnTo>
                <a:lnTo>
                  <a:pt x="4626385" y="6869696"/>
                </a:lnTo>
                <a:lnTo>
                  <a:pt x="4494557" y="6869696"/>
                </a:lnTo>
                <a:lnTo>
                  <a:pt x="4346272" y="6869696"/>
                </a:lnTo>
                <a:lnTo>
                  <a:pt x="4180559" y="6869696"/>
                </a:lnTo>
                <a:lnTo>
                  <a:pt x="3996453" y="6869696"/>
                </a:lnTo>
                <a:lnTo>
                  <a:pt x="3792983" y="6869696"/>
                </a:lnTo>
                <a:lnTo>
                  <a:pt x="3569183" y="6869696"/>
                </a:lnTo>
                <a:lnTo>
                  <a:pt x="3324084" y="6869696"/>
                </a:lnTo>
                <a:lnTo>
                  <a:pt x="3056718" y="6869696"/>
                </a:lnTo>
                <a:lnTo>
                  <a:pt x="2766117" y="6869696"/>
                </a:lnTo>
                <a:lnTo>
                  <a:pt x="2451313" y="6869696"/>
                </a:lnTo>
                <a:lnTo>
                  <a:pt x="2111337" y="6869696"/>
                </a:lnTo>
                <a:lnTo>
                  <a:pt x="1745221" y="6869696"/>
                </a:lnTo>
                <a:lnTo>
                  <a:pt x="1351998" y="6869696"/>
                </a:lnTo>
                <a:lnTo>
                  <a:pt x="930699" y="6869696"/>
                </a:lnTo>
                <a:lnTo>
                  <a:pt x="480355" y="6869696"/>
                </a:lnTo>
                <a:lnTo>
                  <a:pt x="0" y="6869696"/>
                </a:lnTo>
                <a:cubicBezTo>
                  <a:pt x="0" y="6869696"/>
                  <a:pt x="0" y="6869696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1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9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E319-0CC3-4E3C-8013-5DC5D3A83B2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2A38-77E5-4281-B5B5-D141EFD2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8" r:id="rId13"/>
    <p:sldLayoutId id="2147483969" r:id="rId14"/>
    <p:sldLayoutId id="2147483970" r:id="rId15"/>
    <p:sldLayoutId id="2147483971" r:id="rId16"/>
    <p:sldLayoutId id="21474839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068264-763F-349C-9119-7E8E367AC3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</a:blip>
          <a:srcRect l="972" r="972"/>
          <a:stretch>
            <a:fillRect/>
          </a:stretch>
        </p:blipFill>
        <p:spPr>
          <a:xfrm>
            <a:off x="6260943" y="-21958"/>
            <a:ext cx="5931057" cy="3336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8F58D4-BA8A-543F-CA1E-C2A93A2DC482}"/>
              </a:ext>
            </a:extLst>
          </p:cNvPr>
          <p:cNvSpPr/>
          <p:nvPr/>
        </p:nvSpPr>
        <p:spPr>
          <a:xfrm>
            <a:off x="-1" y="-21958"/>
            <a:ext cx="6260944" cy="3336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0674757C-BD65-06A1-E9E6-937D127BE6B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2629" y="1133776"/>
            <a:ext cx="3235683" cy="10617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A1FE81-C91E-6073-A2A6-D9DAEC4AC21C}"/>
              </a:ext>
            </a:extLst>
          </p:cNvPr>
          <p:cNvSpPr/>
          <p:nvPr/>
        </p:nvSpPr>
        <p:spPr>
          <a:xfrm>
            <a:off x="0" y="3314261"/>
            <a:ext cx="12192000" cy="3565697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357B2-C870-6DAD-E5A6-C1ABFA19F234}"/>
              </a:ext>
            </a:extLst>
          </p:cNvPr>
          <p:cNvSpPr txBox="1"/>
          <p:nvPr/>
        </p:nvSpPr>
        <p:spPr>
          <a:xfrm>
            <a:off x="1814227" y="3931551"/>
            <a:ext cx="9339547" cy="230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8600"/>
              </a:lnSpc>
              <a:spcBef>
                <a:spcPts val="405"/>
              </a:spcBef>
            </a:pP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Presentation Financial</a:t>
            </a:r>
            <a:b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</a:b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Results for the first</a:t>
            </a:r>
            <a:r>
              <a:rPr lang="en-GB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 9 months of 2023</a:t>
            </a:r>
            <a:endParaRPr lang="it-IT" sz="3200" b="1">
              <a:solidFill>
                <a:schemeClr val="bg1"/>
              </a:solidFill>
              <a:latin typeface="Montserrat" panose="00000500000000000000" pitchFamily="50" charset="0"/>
              <a:cs typeface="Arial"/>
            </a:endParaRPr>
          </a:p>
          <a:p>
            <a:pPr marL="12700" marR="5080" algn="ctr">
              <a:lnSpc>
                <a:spcPct val="108600"/>
              </a:lnSpc>
              <a:spcBef>
                <a:spcPts val="405"/>
              </a:spcBef>
            </a:pP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 -</a:t>
            </a:r>
            <a:r>
              <a:rPr lang="ro-RO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 </a:t>
            </a: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November 2023</a:t>
            </a:r>
            <a:r>
              <a:rPr lang="ro-RO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 </a:t>
            </a:r>
            <a:r>
              <a:rPr lang="it-IT" sz="3200" b="1">
                <a:solidFill>
                  <a:schemeClr val="bg1"/>
                </a:solidFill>
                <a:latin typeface="Montserrat" panose="00000500000000000000" pitchFamily="50" charset="0"/>
                <a:cs typeface="Arial"/>
              </a:rPr>
              <a:t>-</a:t>
            </a:r>
          </a:p>
          <a:p>
            <a:pPr marL="12700" marR="5080" algn="ctr">
              <a:lnSpc>
                <a:spcPct val="108600"/>
              </a:lnSpc>
              <a:spcBef>
                <a:spcPts val="405"/>
              </a:spcBef>
            </a:pPr>
            <a:endParaRPr lang="en-US" sz="3200" b="1">
              <a:solidFill>
                <a:schemeClr val="bg1"/>
              </a:solidFill>
              <a:latin typeface="Montserrat" panose="000005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30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20097EF-6348-3F1C-E53B-1AEE6B19F589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5221357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</a:rPr>
              <a:t>Financial Results 9 months 2023</a:t>
            </a:r>
          </a:p>
        </p:txBody>
      </p:sp>
      <p:graphicFrame>
        <p:nvGraphicFramePr>
          <p:cNvPr id="2" name="Google Shape;261;p6">
            <a:extLst>
              <a:ext uri="{FF2B5EF4-FFF2-40B4-BE49-F238E27FC236}">
                <a16:creationId xmlns:a16="http://schemas.microsoft.com/office/drawing/2014/main" id="{1957302C-DECB-26D0-AE24-E6BF3C42C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11920"/>
              </p:ext>
            </p:extLst>
          </p:nvPr>
        </p:nvGraphicFramePr>
        <p:xfrm>
          <a:off x="5734050" y="1378798"/>
          <a:ext cx="5943727" cy="423424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3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3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RON m.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9M 2023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9M 2022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Variation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Revenues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1,757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           1,543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        14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Cost of goods sold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(1,294)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 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(1,125)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15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935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Gross Profit</a:t>
                      </a:r>
                    </a:p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+mn-cs"/>
                          <a:sym typeface="Arial"/>
                        </a:rPr>
                        <a:t>               350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+mn-cs"/>
                          <a:sym typeface="Arial"/>
                        </a:rPr>
                        <a:t>                 310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+mn-cs"/>
                          <a:sym typeface="Arial"/>
                        </a:rPr>
                        <a:t>        13%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13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EBITDA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11</a:t>
                      </a:r>
                      <a:r>
                        <a:rPr lang="ro-RO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6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110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   5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Net Financial Result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6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      3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    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106%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Profit before tax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86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74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  16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Income tax expense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</a:t>
                      </a:r>
                      <a:r>
                        <a:rPr lang="ro-RO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(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16</a:t>
                      </a:r>
                      <a:r>
                        <a:rPr lang="ro-RO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)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(9)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    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66%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Font typeface="Noto Sans Symbols"/>
                        <a:buNone/>
                      </a:pP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Profit for the year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70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              64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600"/>
                        <a:buNone/>
                      </a:pP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        9</a:t>
                      </a:r>
                      <a:r>
                        <a:rPr lang="en-GB" sz="1200" b="1" kern="1200" noProof="0" dirty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%</a:t>
                      </a:r>
                      <a:endParaRPr lang="en-GB" sz="1200" b="1" kern="1200" noProof="0" dirty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348472-F880-8737-65CE-58C78A9226D6}"/>
              </a:ext>
            </a:extLst>
          </p:cNvPr>
          <p:cNvSpPr txBox="1"/>
          <p:nvPr/>
        </p:nvSpPr>
        <p:spPr>
          <a:xfrm>
            <a:off x="103794" y="1563233"/>
            <a:ext cx="4844032" cy="4617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595959"/>
              </a:buClr>
              <a:buSzPts val="1600"/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50" charset="0"/>
              </a:rPr>
              <a:t>   9 months 2023 vs. 9 months 2022</a:t>
            </a:r>
          </a:p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Total r</a:t>
            </a:r>
            <a:r>
              <a:rPr lang="en-GB" sz="1200" dirty="0" err="1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evenue</a:t>
            </a:r>
            <a:r>
              <a:rPr lang="ro-RO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s</a:t>
            </a: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</a:t>
            </a:r>
            <a:r>
              <a:rPr lang="ro-RO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increased by approx. </a:t>
            </a: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14% compared to the same period in 2022</a:t>
            </a:r>
            <a:r>
              <a:rPr lang="ro-RO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,</a:t>
            </a: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reaching RON 1,757m.</a:t>
            </a:r>
            <a:endParaRPr lang="ro-RO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ro-RO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The achieved results were primarily supported by the growth in revenues from the distribution business segment, which accounts for over 94% of the company's turnover.</a:t>
            </a:r>
          </a:p>
          <a:p>
            <a:pPr algn="just"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highlight>
                <a:srgbClr val="FFFF00"/>
              </a:highlight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The gross margin from goods sold increased by approximately RON 40m, with a 13 percentage point advance, and remained constant at around 21%.</a:t>
            </a:r>
            <a:endParaRPr lang="ro-RO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Net profit of the company increased by 9%</a:t>
            </a:r>
            <a:r>
              <a:rPr lang="ro-RO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,</a:t>
            </a: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to RON 70m.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br>
              <a:rPr lang="en-GB" sz="1200" b="1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</a:br>
            <a:endParaRPr lang="en-GB" sz="1200" b="1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34736-8BAF-D20E-A4CB-64189B218143}"/>
              </a:ext>
            </a:extLst>
          </p:cNvPr>
          <p:cNvSpPr/>
          <p:nvPr/>
        </p:nvSpPr>
        <p:spPr>
          <a:xfrm>
            <a:off x="0" y="61566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161C0E1-93D4-7EB8-5976-273F8C06353C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10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C93A28D-EDE0-FF8E-6BF2-0CB96F348769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A75EEBE9-59A3-A588-EA01-F9B3E5E6A8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2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  <a:sym typeface="Arial"/>
              </a:rPr>
              <a:t>Sales by segments 9 months 2023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E7E12A-CBB7-098F-3C43-B72E623A67B3}"/>
              </a:ext>
            </a:extLst>
          </p:cNvPr>
          <p:cNvSpPr txBox="1"/>
          <p:nvPr/>
        </p:nvSpPr>
        <p:spPr>
          <a:xfrm>
            <a:off x="7069803" y="1608206"/>
            <a:ext cx="4444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Work Sans" pitchFamily="2" charset="0"/>
                <a:cs typeface="Arial"/>
              </a:rPr>
              <a:t>Distribution revenues growth of 15%</a:t>
            </a:r>
            <a:r>
              <a:rPr lang="en-GB" sz="1200" dirty="0">
                <a:latin typeface="Work Sans" pitchFamily="2" charset="0"/>
                <a:cs typeface="Arial"/>
              </a:rPr>
              <a:t> in</a:t>
            </a:r>
            <a:r>
              <a:rPr lang="ro-RO" sz="1200" dirty="0">
                <a:latin typeface="Work Sans" pitchFamily="2" charset="0"/>
                <a:cs typeface="Arial"/>
              </a:rPr>
              <a:t> </a:t>
            </a:r>
            <a:r>
              <a:rPr lang="en-GB" sz="1200" dirty="0">
                <a:latin typeface="Work Sans" pitchFamily="2" charset="0"/>
                <a:cs typeface="Arial"/>
              </a:rPr>
              <a:t>the first 9 months of 2023 compared to the same period in 2022, this is mainly attributed to the organic growth of this business line across </a:t>
            </a:r>
            <a:r>
              <a:rPr lang="ro-RO" sz="1200" dirty="0">
                <a:latin typeface="Work Sans" pitchFamily="2" charset="0"/>
                <a:cs typeface="Arial"/>
              </a:rPr>
              <a:t>the</a:t>
            </a:r>
            <a:r>
              <a:rPr lang="en-GB" sz="1200" dirty="0">
                <a:latin typeface="Work Sans" pitchFamily="2" charset="0"/>
                <a:cs typeface="Arial"/>
              </a:rPr>
              <a:t> three sales channels: traditional by 27%, </a:t>
            </a:r>
            <a:r>
              <a:rPr lang="en-GB" sz="1200" dirty="0" err="1">
                <a:latin typeface="Work Sans" pitchFamily="2" charset="0"/>
                <a:cs typeface="Arial"/>
              </a:rPr>
              <a:t>HoReCa</a:t>
            </a:r>
            <a:r>
              <a:rPr lang="en-GB" sz="1200" dirty="0">
                <a:latin typeface="Work Sans" pitchFamily="2" charset="0"/>
                <a:cs typeface="Arial"/>
              </a:rPr>
              <a:t> by 15%, and gas stations and convenience stores by 16%.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8674DA-3259-68BD-5AC1-B83540E95530}"/>
              </a:ext>
            </a:extLst>
          </p:cNvPr>
          <p:cNvSpPr txBox="1"/>
          <p:nvPr/>
        </p:nvSpPr>
        <p:spPr>
          <a:xfrm>
            <a:off x="7069803" y="3491666"/>
            <a:ext cx="4373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Work Sans" panose="00000500000000000000" pitchFamily="50" charset="0"/>
                <a:cs typeface="Arial"/>
              </a:rPr>
              <a:t>Revenues from logistics services increased by 12% </a:t>
            </a:r>
            <a:r>
              <a:rPr lang="en-GB" sz="1200" dirty="0">
                <a:latin typeface="Work Sans" panose="00000500000000000000" pitchFamily="50" charset="0"/>
                <a:cs typeface="Arial"/>
              </a:rPr>
              <a:t>compared to the same period in 2022 as a result of tariff indexing.</a:t>
            </a:r>
            <a:endParaRPr lang="en-GB" sz="1200" dirty="0">
              <a:highlight>
                <a:srgbClr val="FFFF00"/>
              </a:highlight>
              <a:latin typeface="Work Sans" pitchFamily="2" charset="0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9E48E6-A961-AD3F-2926-826A7775947B}"/>
              </a:ext>
            </a:extLst>
          </p:cNvPr>
          <p:cNvSpPr txBox="1"/>
          <p:nvPr/>
        </p:nvSpPr>
        <p:spPr>
          <a:xfrm>
            <a:off x="7140143" y="5006617"/>
            <a:ext cx="444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latin typeface="Work Sans" panose="00000500000000000000" pitchFamily="50" charset="0"/>
                <a:cs typeface="Arial"/>
                <a:sym typeface="Arial"/>
              </a:rPr>
              <a:t>Revenue from transportation services </a:t>
            </a:r>
            <a:r>
              <a:rPr lang="en-GB" sz="1200" b="1" dirty="0">
                <a:latin typeface="Work Sans" panose="00000500000000000000" pitchFamily="50" charset="0"/>
                <a:cs typeface="Arial"/>
                <a:sym typeface="Arial"/>
              </a:rPr>
              <a:t>decreased by 5%, </a:t>
            </a:r>
            <a:r>
              <a:rPr lang="en-GB" sz="1200" dirty="0">
                <a:latin typeface="Work Sans" panose="00000500000000000000" pitchFamily="50" charset="0"/>
                <a:cs typeface="Arial"/>
                <a:sym typeface="Arial"/>
              </a:rPr>
              <a:t>compared to the same period in 2022, mainly due to a 4% decrease in the number of </a:t>
            </a:r>
            <a:r>
              <a:rPr lang="en-GB" sz="1200" dirty="0" err="1">
                <a:latin typeface="Work Sans" panose="00000500000000000000" pitchFamily="50" charset="0"/>
                <a:cs typeface="Arial"/>
                <a:sym typeface="Arial"/>
              </a:rPr>
              <a:t>kilometers</a:t>
            </a:r>
            <a:r>
              <a:rPr lang="en-GB" sz="1200" dirty="0">
                <a:latin typeface="Work Sans" panose="00000500000000000000" pitchFamily="50" charset="0"/>
                <a:cs typeface="Arial"/>
                <a:sym typeface="Arial"/>
              </a:rPr>
              <a:t>.</a:t>
            </a:r>
            <a:endParaRPr lang="en-GB" sz="1300" b="1" dirty="0"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13F103-DFD6-9676-BB0C-614B70467FA0}"/>
              </a:ext>
            </a:extLst>
          </p:cNvPr>
          <p:cNvSpPr/>
          <p:nvPr/>
        </p:nvSpPr>
        <p:spPr>
          <a:xfrm>
            <a:off x="7105315" y="1094970"/>
            <a:ext cx="4248006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DISTRIBUTION</a:t>
            </a:r>
            <a:endParaRPr lang="en-US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35489C-9E48-3805-8B53-1F6D6AD971B8}"/>
              </a:ext>
            </a:extLst>
          </p:cNvPr>
          <p:cNvSpPr/>
          <p:nvPr/>
        </p:nvSpPr>
        <p:spPr>
          <a:xfrm>
            <a:off x="7105315" y="2975591"/>
            <a:ext cx="4248006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Montserrat" panose="00000500000000000000" pitchFamily="2" charset="0"/>
                <a:cs typeface="Arial"/>
                <a:sym typeface="Arial"/>
              </a:rPr>
              <a:t>LOGISTICS</a:t>
            </a:r>
            <a:endParaRPr lang="en-GB" b="1">
              <a:solidFill>
                <a:schemeClr val="tx1"/>
              </a:solidFill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5B9B3B-7DA9-319E-F583-ED8159E42C60}"/>
              </a:ext>
            </a:extLst>
          </p:cNvPr>
          <p:cNvSpPr/>
          <p:nvPr/>
        </p:nvSpPr>
        <p:spPr>
          <a:xfrm>
            <a:off x="7105315" y="4435953"/>
            <a:ext cx="4248006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tx1"/>
                </a:solidFill>
                <a:latin typeface="Montserrat" panose="00000500000000000000" pitchFamily="2" charset="0"/>
                <a:cs typeface="Arial"/>
                <a:sym typeface="Arial"/>
              </a:rPr>
              <a:t>TRANSPORT</a:t>
            </a:r>
            <a:endParaRPr lang="en-GB" b="1">
              <a:solidFill>
                <a:schemeClr val="tx1"/>
              </a:solidFill>
              <a:latin typeface="Montserrat" panose="00000500000000000000" pitchFamily="2" charset="0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990664-998D-0BC5-6241-B6F8C46AAEFB}"/>
              </a:ext>
            </a:extLst>
          </p:cNvPr>
          <p:cNvGrpSpPr/>
          <p:nvPr/>
        </p:nvGrpSpPr>
        <p:grpSpPr>
          <a:xfrm>
            <a:off x="4649499" y="1446749"/>
            <a:ext cx="1219261" cy="1179895"/>
            <a:chOff x="7213006" y="2528117"/>
            <a:chExt cx="1865637" cy="1865637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51ED80B-C536-446B-468A-75E45159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4331D3F-AC64-2CB0-39AF-B210D1691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83C5A0-B4C4-E43E-5A43-EBD36AF0FB68}"/>
              </a:ext>
            </a:extLst>
          </p:cNvPr>
          <p:cNvSpPr txBox="1"/>
          <p:nvPr/>
        </p:nvSpPr>
        <p:spPr>
          <a:xfrm>
            <a:off x="4794969" y="1829509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</a:t>
            </a:r>
            <a:r>
              <a:rPr lang="ro-RO" sz="1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>
                <a:latin typeface="Work Sans" panose="00000500000000000000" pitchFamily="50" charset="0"/>
                <a:ea typeface="Arial"/>
                <a:cs typeface="Arial"/>
                <a:sym typeface="Arial"/>
              </a:rPr>
              <a:t>14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6BEC32-4A44-CF24-F098-F7D78C9B6458}"/>
              </a:ext>
            </a:extLst>
          </p:cNvPr>
          <p:cNvGrpSpPr/>
          <p:nvPr/>
        </p:nvGrpSpPr>
        <p:grpSpPr>
          <a:xfrm>
            <a:off x="4649499" y="4005001"/>
            <a:ext cx="1219261" cy="1179895"/>
            <a:chOff x="7213006" y="2528117"/>
            <a:chExt cx="1865637" cy="1865637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E02732E9-8428-3C81-CA97-40DD0BDD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5C43E92-9A0C-C7FC-2218-66D22D8C4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57826E-580F-40B4-36E4-A9BC4A51DB81}"/>
              </a:ext>
            </a:extLst>
          </p:cNvPr>
          <p:cNvGrpSpPr/>
          <p:nvPr/>
        </p:nvGrpSpPr>
        <p:grpSpPr>
          <a:xfrm>
            <a:off x="4621042" y="2254747"/>
            <a:ext cx="1219261" cy="1179895"/>
            <a:chOff x="7213006" y="2528117"/>
            <a:chExt cx="1865637" cy="1865637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6A76A53-E4E9-802E-33AD-1AC8247F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872CF6D-4F32-CE1E-FF36-DFB398ABD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05285B-B160-E815-2A0F-A4189E6583CA}"/>
              </a:ext>
            </a:extLst>
          </p:cNvPr>
          <p:cNvSpPr txBox="1"/>
          <p:nvPr/>
        </p:nvSpPr>
        <p:spPr>
          <a:xfrm>
            <a:off x="4788011" y="2677988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GB" b="1">
                <a:latin typeface="Work Sans" panose="00000500000000000000" pitchFamily="50" charset="0"/>
                <a:cs typeface="Arial"/>
                <a:sym typeface="Arial"/>
              </a:rPr>
              <a:t>15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39EE0-327E-0E14-54D3-CE56F2655A06}"/>
              </a:ext>
            </a:extLst>
          </p:cNvPr>
          <p:cNvGrpSpPr/>
          <p:nvPr/>
        </p:nvGrpSpPr>
        <p:grpSpPr>
          <a:xfrm>
            <a:off x="4640920" y="3148009"/>
            <a:ext cx="1219261" cy="1179895"/>
            <a:chOff x="7213006" y="2528117"/>
            <a:chExt cx="1865637" cy="1865637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DC96249-D5F6-F6B9-536B-ED91EFAF9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2CF60BF-FF64-AFB3-9EBB-7C3F68F5E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78C8C08-E9B9-F5B7-D71C-627B426AA286}"/>
              </a:ext>
            </a:extLst>
          </p:cNvPr>
          <p:cNvSpPr txBox="1"/>
          <p:nvPr/>
        </p:nvSpPr>
        <p:spPr>
          <a:xfrm>
            <a:off x="5112789" y="4417460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Arial"/>
                <a:sym typeface="Arial"/>
              </a:rPr>
              <a:t>5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1C35D69-6598-63DF-2157-05FB7E53C90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/>
            <a:fld id="{81D60167-4931-47E6-BA6A-407CBD079E47}" type="slidenum">
              <a:rPr lang="en-GB" sz="1000" spc="-5">
                <a:latin typeface="Arial"/>
                <a:cs typeface="Arial"/>
              </a:rPr>
              <a:pPr marL="38100" algn="r"/>
              <a:t>11</a:t>
            </a:fld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B8707-4EE5-E423-3A46-8ABCFFACF35F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79ED162D-C759-2CA0-F84F-51A11D36C2AD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11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449694A8-FBE7-EA01-6216-1591AFEE6E99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A8684-E5FF-ED28-F84F-B264F7E7D358}"/>
              </a:ext>
            </a:extLst>
          </p:cNvPr>
          <p:cNvSpPr txBox="1"/>
          <p:nvPr/>
        </p:nvSpPr>
        <p:spPr>
          <a:xfrm>
            <a:off x="4802003" y="3531283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 </a:t>
            </a:r>
            <a:r>
              <a:rPr lang="en-GB" sz="1800" b="1">
                <a:effectLst/>
                <a:latin typeface="Work Sans" panose="00000500000000000000" pitchFamily="50" charset="0"/>
                <a:ea typeface="Times New Roman" panose="02020603050405020304" pitchFamily="18" charset="0"/>
                <a:cs typeface="Arial"/>
                <a:sym typeface="Arial"/>
              </a:rPr>
              <a:t>12</a:t>
            </a:r>
            <a:r>
              <a:rPr lang="ro-RO" b="1"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b="1"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39CC2-47EA-79B3-0EC8-B18DE8B827B8}"/>
              </a:ext>
            </a:extLst>
          </p:cNvPr>
          <p:cNvSpPr txBox="1"/>
          <p:nvPr/>
        </p:nvSpPr>
        <p:spPr>
          <a:xfrm>
            <a:off x="1041799" y="1345973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effectLst/>
                <a:latin typeface="Work Sans" pitchFamily="2" charset="0"/>
              </a:rPr>
              <a:t>Sales </a:t>
            </a:r>
            <a:r>
              <a:rPr lang="en-GB" sz="1100" b="1" dirty="0">
                <a:latin typeface="Work Sans" pitchFamily="2" charset="0"/>
              </a:rPr>
              <a:t>revenue</a:t>
            </a:r>
            <a:r>
              <a:rPr lang="en-GB" sz="1100" b="1" i="0" dirty="0">
                <a:effectLst/>
                <a:latin typeface="Work Sans" pitchFamily="2" charset="0"/>
              </a:rPr>
              <a:t>, RON</a:t>
            </a:r>
            <a:r>
              <a:rPr lang="en-GB" sz="1100" b="1" dirty="0">
                <a:latin typeface="Work Sans" pitchFamily="2" charset="0"/>
              </a:rPr>
              <a:t> m.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3FBD91-B7C6-9F8B-FB03-529A3DAC9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441557"/>
              </p:ext>
            </p:extLst>
          </p:nvPr>
        </p:nvGraphicFramePr>
        <p:xfrm>
          <a:off x="297839" y="1618029"/>
          <a:ext cx="5813782" cy="338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32">
            <a:extLst>
              <a:ext uri="{FF2B5EF4-FFF2-40B4-BE49-F238E27FC236}">
                <a16:creationId xmlns:a16="http://schemas.microsoft.com/office/drawing/2014/main" id="{D5F18B0C-9064-B803-397B-45F2A02F719E}"/>
              </a:ext>
            </a:extLst>
          </p:cNvPr>
          <p:cNvSpPr txBox="1"/>
          <p:nvPr/>
        </p:nvSpPr>
        <p:spPr>
          <a:xfrm rot="10800000">
            <a:off x="4031288" y="4438877"/>
            <a:ext cx="1219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FF000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</a:t>
            </a:r>
            <a:r>
              <a:rPr lang="ro-RO" sz="1800" b="1" dirty="0">
                <a:solidFill>
                  <a:srgbClr val="00B050"/>
                </a:solidFill>
                <a:effectLst/>
                <a:latin typeface="Amasis MT Pro Light" panose="020403040500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ro-RO" b="1" dirty="0">
              <a:latin typeface="Work Sans" panose="00000500000000000000" pitchFamily="50" charset="0"/>
              <a:cs typeface="Arial"/>
            </a:endParaRPr>
          </a:p>
        </p:txBody>
      </p:sp>
      <p:pic>
        <p:nvPicPr>
          <p:cNvPr id="20" name="object 2">
            <a:extLst>
              <a:ext uri="{FF2B5EF4-FFF2-40B4-BE49-F238E27FC236}">
                <a16:creationId xmlns:a16="http://schemas.microsoft.com/office/drawing/2014/main" id="{7B721B5D-B0FC-5F52-96A1-28E32B64FD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1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8345315" cy="8996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 dirty="0">
                <a:latin typeface="Montserrat" panose="00000500000000000000" pitchFamily="50" charset="0"/>
                <a:sym typeface="Arial"/>
              </a:rPr>
              <a:t>Sales by channel</a:t>
            </a:r>
            <a:endParaRPr lang="en-US" sz="3200" b="1" spc="-5" dirty="0">
              <a:latin typeface="Montserrat" panose="00000500000000000000" pitchFamily="50" charset="0"/>
            </a:endParaRPr>
          </a:p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 dirty="0">
                <a:latin typeface="Montserrat" panose="00000500000000000000" pitchFamily="50" charset="0"/>
                <a:sym typeface="Arial"/>
              </a:rPr>
              <a:t>	</a:t>
            </a:r>
            <a:endParaRPr lang="en-US" sz="3200" b="1" spc="-5" dirty="0">
              <a:latin typeface="Montserrat" panose="00000500000000000000" pitchFamily="50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1C35D69-6598-63DF-2157-05FB7E53C90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/>
            <a:fld id="{81D60167-4931-47E6-BA6A-407CBD079E47}" type="slidenum">
              <a:rPr lang="en-GB" sz="1000" spc="-5">
                <a:latin typeface="Arial"/>
                <a:cs typeface="Arial"/>
              </a:rPr>
              <a:pPr marL="38100" algn="r"/>
              <a:t>12</a:t>
            </a:fld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FB8707-4EE5-E423-3A46-8ABCFFACF35F}"/>
              </a:ext>
            </a:extLst>
          </p:cNvPr>
          <p:cNvSpPr/>
          <p:nvPr/>
        </p:nvSpPr>
        <p:spPr>
          <a:xfrm>
            <a:off x="0" y="6172612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DD5F09-CCC1-9049-5087-D36F2562BE84}"/>
              </a:ext>
            </a:extLst>
          </p:cNvPr>
          <p:cNvSpPr txBox="1"/>
          <p:nvPr/>
        </p:nvSpPr>
        <p:spPr>
          <a:xfrm>
            <a:off x="10117017" y="4243935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Work Sans" panose="00000500000000000000" pitchFamily="50" charset="0"/>
                <a:cs typeface="Arial"/>
              </a:rPr>
              <a:t>(4)%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DCFA25-6208-A972-8555-D240A6C73DF0}"/>
              </a:ext>
            </a:extLst>
          </p:cNvPr>
          <p:cNvSpPr txBox="1"/>
          <p:nvPr/>
        </p:nvSpPr>
        <p:spPr>
          <a:xfrm>
            <a:off x="9708727" y="2861029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+16%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CFC9A37-0FDF-9CD4-DCBE-F5AE08AE6388}"/>
              </a:ext>
            </a:extLst>
          </p:cNvPr>
          <p:cNvSpPr/>
          <p:nvPr/>
        </p:nvSpPr>
        <p:spPr>
          <a:xfrm>
            <a:off x="4094015" y="5288234"/>
            <a:ext cx="1369551" cy="3095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  <a:latin typeface="Work Sans" panose="00000500000000000000" pitchFamily="50" charset="0"/>
                <a:cs typeface="Arial"/>
              </a:rPr>
              <a:t>Total: 1,642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0F38B56-1070-3B76-BE12-0306C2887197}"/>
              </a:ext>
            </a:extLst>
          </p:cNvPr>
          <p:cNvSpPr/>
          <p:nvPr/>
        </p:nvSpPr>
        <p:spPr>
          <a:xfrm>
            <a:off x="463410" y="1072481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b="1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Revenues by channel 9 months 2023, RON m.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F785249-41F9-E307-26B9-BECD14247B3D}"/>
              </a:ext>
            </a:extLst>
          </p:cNvPr>
          <p:cNvSpPr/>
          <p:nvPr/>
        </p:nvSpPr>
        <p:spPr>
          <a:xfrm>
            <a:off x="5983551" y="1072481"/>
            <a:ext cx="5246702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500" b="1" dirty="0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Revenues by channel 9 months 2022 vs. 9 months</a:t>
            </a:r>
            <a:r>
              <a:rPr lang="ro-RO" sz="1500" b="1" dirty="0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it-IT" sz="1500" b="1" dirty="0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2023, RON m.</a:t>
            </a:r>
            <a:r>
              <a:rPr lang="ro-RO" sz="1500" b="1" dirty="0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it-IT" sz="1500" b="1" dirty="0">
                <a:solidFill>
                  <a:schemeClr val="tx1"/>
                </a:solidFill>
                <a:latin typeface="Montserrat" panose="00000500000000000000" pitchFamily="50" charset="0"/>
                <a:sym typeface="Arial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2D51B-71B7-9434-8D08-B44FA205DC25}"/>
              </a:ext>
            </a:extLst>
          </p:cNvPr>
          <p:cNvSpPr txBox="1"/>
          <p:nvPr/>
        </p:nvSpPr>
        <p:spPr>
          <a:xfrm>
            <a:off x="11065099" y="481894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+27%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9E2E4-4CC5-1A2D-8E5E-AB112FE48869}"/>
              </a:ext>
            </a:extLst>
          </p:cNvPr>
          <p:cNvSpPr txBox="1"/>
          <p:nvPr/>
        </p:nvSpPr>
        <p:spPr>
          <a:xfrm>
            <a:off x="9547630" y="3555333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+15%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AD096-C61A-34DF-E95C-ED2F03C24624}"/>
              </a:ext>
            </a:extLst>
          </p:cNvPr>
          <p:cNvSpPr txBox="1"/>
          <p:nvPr/>
        </p:nvSpPr>
        <p:spPr>
          <a:xfrm>
            <a:off x="9172235" y="2241841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rgbClr val="00B050"/>
                </a:solidFill>
                <a:latin typeface="Work Sans" panose="00000500000000000000" pitchFamily="50" charset="0"/>
                <a:cs typeface="Arial"/>
              </a:rPr>
              <a:t>+13%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EA01BCA7-60F8-BB14-CEFD-E3CB88A1DCF0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12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E8EB117-2D3C-73E3-BDDD-7EC29DF6EB54}"/>
              </a:ext>
            </a:extLst>
          </p:cNvPr>
          <p:cNvSpPr txBox="1"/>
          <p:nvPr/>
        </p:nvSpPr>
        <p:spPr>
          <a:xfrm>
            <a:off x="538707" y="6528045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graphicFrame>
        <p:nvGraphicFramePr>
          <p:cNvPr id="2" name="Chart 1" descr="Chart type: Pie. '9L.2022'&#10;&#10;Description automatically generated">
            <a:extLst>
              <a:ext uri="{FF2B5EF4-FFF2-40B4-BE49-F238E27FC236}">
                <a16:creationId xmlns:a16="http://schemas.microsoft.com/office/drawing/2014/main" id="{EC50A6AC-B641-44D4-89D7-D06C209CA83C}"/>
              </a:ext>
              <a:ext uri="{147F2762-F138-4A5C-976F-8EAC2B608ADB}">
                <a16:predDERef xmlns:a16="http://schemas.microsoft.com/office/drawing/2014/main" pred="{9853732F-8C55-4772-93B8-30C1196A1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13301"/>
              </p:ext>
            </p:extLst>
          </p:nvPr>
        </p:nvGraphicFramePr>
        <p:xfrm>
          <a:off x="110770" y="2093121"/>
          <a:ext cx="5985230" cy="307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1A41B4-1F06-42AF-AC7A-53B22F5AB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513057"/>
              </p:ext>
            </p:extLst>
          </p:nvPr>
        </p:nvGraphicFramePr>
        <p:xfrm>
          <a:off x="6391564" y="1869398"/>
          <a:ext cx="5324828" cy="387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ject 2">
            <a:extLst>
              <a:ext uri="{FF2B5EF4-FFF2-40B4-BE49-F238E27FC236}">
                <a16:creationId xmlns:a16="http://schemas.microsoft.com/office/drawing/2014/main" id="{3FD26883-C162-4F01-F515-4C139948EA9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 err="1">
                <a:latin typeface="Montserrat" panose="00000500000000000000" pitchFamily="50" charset="0"/>
                <a:sym typeface="Arial"/>
              </a:rPr>
              <a:t>Opex</a:t>
            </a:r>
            <a:r>
              <a:rPr lang="en-GB" sz="3200" b="1" spc="-5">
                <a:latin typeface="Montserrat" panose="00000500000000000000" pitchFamily="50" charset="0"/>
                <a:sym typeface="Arial"/>
              </a:rPr>
              <a:t> and D&amp;A expense 9 months 2023  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97B93-169E-7799-41E9-3F89D52F54E3}"/>
              </a:ext>
            </a:extLst>
          </p:cNvPr>
          <p:cNvSpPr txBox="1"/>
          <p:nvPr/>
        </p:nvSpPr>
        <p:spPr>
          <a:xfrm>
            <a:off x="8377296" y="2708094"/>
            <a:ext cx="3197268" cy="317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latin typeface="Work Sans" panose="00000500000000000000" pitchFamily="50" charset="0"/>
                <a:cs typeface="Arial"/>
                <a:sym typeface="Arial"/>
              </a:rPr>
              <a:t>Operating expenses before depreciation increased by RON 39m.</a:t>
            </a:r>
          </a:p>
          <a:p>
            <a:pPr marL="0" lvl="1" algn="just">
              <a:lnSpc>
                <a:spcPct val="120000"/>
              </a:lnSpc>
              <a:buClr>
                <a:srgbClr val="595959"/>
              </a:buClr>
              <a:buSzPts val="1600"/>
            </a:pPr>
            <a:endParaRPr lang="en-GB" sz="1200" dirty="0"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latin typeface="Work Sans" panose="00000500000000000000" pitchFamily="50" charset="0"/>
                <a:cs typeface="Arial"/>
                <a:sym typeface="Arial"/>
              </a:rPr>
              <a:t>The biggest increases were determined by the increase in expenses with employee benefits by RON 24m.</a:t>
            </a:r>
            <a:r>
              <a:rPr lang="ro-RO" sz="1200" dirty="0">
                <a:latin typeface="Work Sans" panose="00000500000000000000" pitchFamily="50" charset="0"/>
                <a:cs typeface="Arial"/>
                <a:sym typeface="Arial"/>
              </a:rPr>
              <a:t>,</a:t>
            </a:r>
            <a:r>
              <a:rPr lang="en-GB" sz="1200" dirty="0">
                <a:latin typeface="Work Sans" panose="00000500000000000000" pitchFamily="50" charset="0"/>
                <a:cs typeface="Arial"/>
                <a:sym typeface="Arial"/>
              </a:rPr>
              <a:t> (+19% increase in average employee cost).</a:t>
            </a:r>
          </a:p>
          <a:p>
            <a:pPr marL="0" lvl="1" algn="just">
              <a:lnSpc>
                <a:spcPct val="120000"/>
              </a:lnSpc>
              <a:buClr>
                <a:srgbClr val="595959"/>
              </a:buClr>
              <a:buSzPts val="1600"/>
            </a:pPr>
            <a:endParaRPr lang="en-GB" sz="1200" dirty="0"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latin typeface="Work Sans" panose="00000500000000000000" pitchFamily="50" charset="0"/>
                <a:cs typeface="Arial"/>
              </a:rPr>
              <a:t>The downward trend in fuel prices has led to corresponding cost reductions.</a:t>
            </a: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endParaRPr lang="en-GB" sz="1200" dirty="0">
              <a:highlight>
                <a:srgbClr val="FFFF00"/>
              </a:highlight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lvl="1" indent="-171450" algn="just">
              <a:lnSpc>
                <a:spcPct val="120000"/>
              </a:lnSpc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endParaRPr lang="en-GB" sz="1200" dirty="0">
              <a:latin typeface="Work Sans" panose="00000500000000000000" pitchFamily="50" charset="0"/>
              <a:cs typeface="Arial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F96D81-0C04-23E6-F72C-6D1FEE2B2593}"/>
              </a:ext>
            </a:extLst>
          </p:cNvPr>
          <p:cNvSpPr/>
          <p:nvPr/>
        </p:nvSpPr>
        <p:spPr>
          <a:xfrm>
            <a:off x="976955" y="1024253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CAD53-1F51-272F-13C9-B3096E6B1C5C}"/>
              </a:ext>
            </a:extLst>
          </p:cNvPr>
          <p:cNvSpPr txBox="1"/>
          <p:nvPr/>
        </p:nvSpPr>
        <p:spPr>
          <a:xfrm>
            <a:off x="1070452" y="1119579"/>
            <a:ext cx="4880182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GB" b="1">
                <a:latin typeface="Montserrat" panose="00000500000000000000" pitchFamily="50" charset="0"/>
              </a:rPr>
              <a:t>Operating and D&amp;A expenses, RON m. </a:t>
            </a:r>
          </a:p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it-IT" sz="1600" b="1" spc="-10"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B7F6B-50B1-B5AA-3880-8F6A7ECFDAFE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6F014B6-2915-F008-4E39-9ADE1FDF025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13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1E89D555-4F92-668A-08B0-EF25A86945CD}"/>
              </a:ext>
            </a:extLst>
          </p:cNvPr>
          <p:cNvSpPr txBox="1"/>
          <p:nvPr/>
        </p:nvSpPr>
        <p:spPr>
          <a:xfrm>
            <a:off x="555896" y="65301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5738FD-058F-9DF4-239F-179B6D2705C7}"/>
              </a:ext>
            </a:extLst>
          </p:cNvPr>
          <p:cNvSpPr/>
          <p:nvPr/>
        </p:nvSpPr>
        <p:spPr>
          <a:xfrm>
            <a:off x="7444510" y="1911927"/>
            <a:ext cx="4645362" cy="5458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buClr>
                <a:srgbClr val="595959"/>
              </a:buClr>
              <a:buSzPts val="1600"/>
            </a:pPr>
            <a:r>
              <a:rPr lang="en-US" sz="1800" b="1">
                <a:solidFill>
                  <a:schemeClr val="tx1"/>
                </a:solidFill>
                <a:latin typeface="Montserrat" panose="00000500000000000000" pitchFamily="50" charset="0"/>
              </a:rPr>
              <a:t>    9 months 2023 vs.</a:t>
            </a:r>
            <a:r>
              <a:rPr lang="en-US" b="1">
                <a:solidFill>
                  <a:schemeClr val="tx1"/>
                </a:solidFill>
                <a:latin typeface="Montserrat" panose="00000500000000000000" pitchFamily="50" charset="0"/>
              </a:rPr>
              <a:t> 9 months </a:t>
            </a:r>
            <a:r>
              <a:rPr lang="en-US" sz="1800" b="1">
                <a:solidFill>
                  <a:schemeClr val="tx1"/>
                </a:solidFill>
                <a:latin typeface="Montserrat" panose="00000500000000000000" pitchFamily="50" charset="0"/>
              </a:rPr>
              <a:t> 2022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AE0F90-72E0-EE34-186D-BC31829A3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030999"/>
              </p:ext>
            </p:extLst>
          </p:nvPr>
        </p:nvGraphicFramePr>
        <p:xfrm>
          <a:off x="-96631" y="1641735"/>
          <a:ext cx="7822672" cy="425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object 2">
            <a:extLst>
              <a:ext uri="{FF2B5EF4-FFF2-40B4-BE49-F238E27FC236}">
                <a16:creationId xmlns:a16="http://schemas.microsoft.com/office/drawing/2014/main" id="{C10FF4A2-A686-DBB2-92A5-234C4436BD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1E99090-DE7C-E56D-2EEC-F55566816A61}"/>
              </a:ext>
            </a:extLst>
          </p:cNvPr>
          <p:cNvGrpSpPr/>
          <p:nvPr/>
        </p:nvGrpSpPr>
        <p:grpSpPr>
          <a:xfrm>
            <a:off x="9810895" y="931819"/>
            <a:ext cx="1219261" cy="1179895"/>
            <a:chOff x="7213006" y="2528117"/>
            <a:chExt cx="1865637" cy="1865637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D88D426-7647-1E9C-4402-9F9A5B508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DA3DDDC-CF93-184D-2A59-A3A14D366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DC0F3462-A71E-6390-CE19-D573781002AE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4684643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  <a:sym typeface="Arial"/>
              </a:rPr>
              <a:t>Evolution of Liquidity Indicators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7" name="Google Shape;306;p9">
            <a:extLst>
              <a:ext uri="{FF2B5EF4-FFF2-40B4-BE49-F238E27FC236}">
                <a16:creationId xmlns:a16="http://schemas.microsoft.com/office/drawing/2014/main" id="{B266497B-EF86-350F-3A40-911E20F44E4D}"/>
              </a:ext>
            </a:extLst>
          </p:cNvPr>
          <p:cNvSpPr txBox="1"/>
          <p:nvPr/>
        </p:nvSpPr>
        <p:spPr>
          <a:xfrm>
            <a:off x="9907122" y="1337441"/>
            <a:ext cx="950350" cy="3692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 </a:t>
            </a:r>
            <a:r>
              <a:rPr lang="en-GB" b="1">
                <a:solidFill>
                  <a:srgbClr val="18B60C"/>
                </a:solidFill>
                <a:latin typeface="Work Sans" pitchFamily="2" charset="0"/>
                <a:cs typeface="Arial"/>
                <a:sym typeface="Arial"/>
              </a:rPr>
              <a:t>7</a:t>
            </a:r>
            <a:r>
              <a:rPr lang="en-US" b="1">
                <a:solidFill>
                  <a:srgbClr val="18B60C"/>
                </a:solidFill>
                <a:latin typeface="Work Sans" pitchFamily="2" charset="0"/>
                <a:cs typeface="Arial"/>
                <a:sym typeface="Arial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E3033-0734-CFE5-B9F6-F0A7468EB136}"/>
              </a:ext>
            </a:extLst>
          </p:cNvPr>
          <p:cNvSpPr txBox="1"/>
          <p:nvPr/>
        </p:nvSpPr>
        <p:spPr>
          <a:xfrm>
            <a:off x="440691" y="2181251"/>
            <a:ext cx="3516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Days of Inventory (DIO)</a:t>
            </a:r>
            <a:r>
              <a:rPr lang="ro-RO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increased mainly due to seasonality (DIO September 2022 - 47 days).</a:t>
            </a:r>
          </a:p>
          <a:p>
            <a:pPr marL="285750" indent="-285750" algn="just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highlight>
                <a:srgbClr val="808080"/>
              </a:highlight>
              <a:latin typeface="Work Sans" pitchFamily="2" charset="0"/>
              <a:cs typeface="Arial"/>
            </a:endParaRPr>
          </a:p>
          <a:p>
            <a:pPr algn="just"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latin typeface="Work Sans" pitchFamily="2" charset="0"/>
              <a:cs typeface="Arial"/>
            </a:endParaRPr>
          </a:p>
          <a:p>
            <a:pPr marL="285750" indent="-285750" algn="just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Days Sales Outstanding (DSO) registered a decrease as a result of reduced exposure in the organized retail channel (DSO September 2022 – 44 days).</a:t>
            </a:r>
          </a:p>
          <a:p>
            <a:pPr algn="just"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highlight>
                <a:srgbClr val="808080"/>
              </a:highlight>
              <a:latin typeface="Work Sans" pitchFamily="2" charset="0"/>
              <a:cs typeface="Arial"/>
            </a:endParaRPr>
          </a:p>
          <a:p>
            <a:pPr marL="285750" indent="-285750" algn="just"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Days Payable Outstanding (DPO)</a:t>
            </a:r>
            <a:r>
              <a:rPr lang="ro-RO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Work Sans" pitchFamily="2" charset="0"/>
                <a:cs typeface="Arial"/>
              </a:rPr>
              <a:t>increased mainly due to seasonality and the supplier mix (DPO September 2022 - 63 days).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1DAC34-14B8-4176-32CD-61228B1A933A}"/>
              </a:ext>
            </a:extLst>
          </p:cNvPr>
          <p:cNvGrpSpPr/>
          <p:nvPr/>
        </p:nvGrpSpPr>
        <p:grpSpPr>
          <a:xfrm>
            <a:off x="6161249" y="931819"/>
            <a:ext cx="1219261" cy="1179895"/>
            <a:chOff x="7213006" y="2528117"/>
            <a:chExt cx="1865637" cy="186563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5EE7F57-ADAE-E928-BDEF-D60BE6B8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9620D0E-176A-0AB9-12F8-7ED4BB174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35CFFA-B560-AFFA-D040-4564AFC0EFA9}"/>
              </a:ext>
            </a:extLst>
          </p:cNvPr>
          <p:cNvSpPr txBox="1"/>
          <p:nvPr/>
        </p:nvSpPr>
        <p:spPr>
          <a:xfrm>
            <a:off x="6402936" y="1316147"/>
            <a:ext cx="889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rgbClr val="18B60C"/>
                </a:solidFill>
                <a:latin typeface="Work Sans" pitchFamily="2" charset="0"/>
                <a:cs typeface="Arial"/>
                <a:sym typeface="Arial"/>
              </a:rPr>
              <a:t>26</a:t>
            </a:r>
            <a:r>
              <a:rPr lang="ro-RO" sz="1800" b="1">
                <a:solidFill>
                  <a:srgbClr val="18B60C"/>
                </a:solidFill>
                <a:latin typeface="Work Sans" pitchFamily="2" charset="0"/>
                <a:cs typeface="Arial"/>
                <a:sym typeface="Arial"/>
              </a:rPr>
              <a:t>%</a:t>
            </a:r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33643A-DEE7-2915-A927-B4A572FECE40}"/>
              </a:ext>
            </a:extLst>
          </p:cNvPr>
          <p:cNvGrpSpPr/>
          <p:nvPr/>
        </p:nvGrpSpPr>
        <p:grpSpPr>
          <a:xfrm>
            <a:off x="7986072" y="931819"/>
            <a:ext cx="1219261" cy="1179895"/>
            <a:chOff x="7213006" y="2528117"/>
            <a:chExt cx="1865637" cy="1865637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CA5752D-008E-F889-CB87-FCD39B4C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06" y="2528117"/>
              <a:ext cx="1865637" cy="1865637"/>
            </a:xfrm>
            <a:custGeom>
              <a:avLst/>
              <a:gdLst>
                <a:gd name="T0" fmla="*/ 621 w 628"/>
                <a:gd name="T1" fmla="*/ 301 h 627"/>
                <a:gd name="T2" fmla="*/ 621 w 628"/>
                <a:gd name="T3" fmla="*/ 326 h 627"/>
                <a:gd name="T4" fmla="*/ 327 w 628"/>
                <a:gd name="T5" fmla="*/ 621 h 627"/>
                <a:gd name="T6" fmla="*/ 302 w 628"/>
                <a:gd name="T7" fmla="*/ 621 h 627"/>
                <a:gd name="T8" fmla="*/ 7 w 628"/>
                <a:gd name="T9" fmla="*/ 326 h 627"/>
                <a:gd name="T10" fmla="*/ 7 w 628"/>
                <a:gd name="T11" fmla="*/ 301 h 627"/>
                <a:gd name="T12" fmla="*/ 302 w 628"/>
                <a:gd name="T13" fmla="*/ 7 h 627"/>
                <a:gd name="T14" fmla="*/ 327 w 628"/>
                <a:gd name="T15" fmla="*/ 7 h 627"/>
                <a:gd name="T16" fmla="*/ 621 w 628"/>
                <a:gd name="T17" fmla="*/ 30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27">
                  <a:moveTo>
                    <a:pt x="621" y="301"/>
                  </a:moveTo>
                  <a:cubicBezTo>
                    <a:pt x="628" y="308"/>
                    <a:pt x="628" y="319"/>
                    <a:pt x="621" y="326"/>
                  </a:cubicBezTo>
                  <a:cubicBezTo>
                    <a:pt x="327" y="621"/>
                    <a:pt x="327" y="621"/>
                    <a:pt x="327" y="621"/>
                  </a:cubicBezTo>
                  <a:cubicBezTo>
                    <a:pt x="320" y="627"/>
                    <a:pt x="309" y="627"/>
                    <a:pt x="302" y="621"/>
                  </a:cubicBezTo>
                  <a:cubicBezTo>
                    <a:pt x="7" y="326"/>
                    <a:pt x="7" y="326"/>
                    <a:pt x="7" y="326"/>
                  </a:cubicBezTo>
                  <a:cubicBezTo>
                    <a:pt x="0" y="319"/>
                    <a:pt x="0" y="308"/>
                    <a:pt x="7" y="301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9" y="0"/>
                    <a:pt x="320" y="0"/>
                    <a:pt x="327" y="7"/>
                  </a:cubicBezTo>
                  <a:lnTo>
                    <a:pt x="621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95F1D47-3703-53CC-ED4D-A693C963D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8491" y="2771719"/>
              <a:ext cx="1360608" cy="1360608"/>
            </a:xfrm>
            <a:custGeom>
              <a:avLst/>
              <a:gdLst>
                <a:gd name="T0" fmla="*/ 96 w 458"/>
                <a:gd name="T1" fmla="*/ 126 h 457"/>
                <a:gd name="T2" fmla="*/ 147 w 458"/>
                <a:gd name="T3" fmla="*/ 76 h 457"/>
                <a:gd name="T4" fmla="*/ 145 w 458"/>
                <a:gd name="T5" fmla="*/ 380 h 457"/>
                <a:gd name="T6" fmla="*/ 111 w 458"/>
                <a:gd name="T7" fmla="*/ 346 h 457"/>
                <a:gd name="T8" fmla="*/ 128 w 458"/>
                <a:gd name="T9" fmla="*/ 363 h 457"/>
                <a:gd name="T10" fmla="*/ 113 w 458"/>
                <a:gd name="T11" fmla="*/ 110 h 457"/>
                <a:gd name="T12" fmla="*/ 130 w 458"/>
                <a:gd name="T13" fmla="*/ 93 h 457"/>
                <a:gd name="T14" fmla="*/ 196 w 458"/>
                <a:gd name="T15" fmla="*/ 431 h 457"/>
                <a:gd name="T16" fmla="*/ 181 w 458"/>
                <a:gd name="T17" fmla="*/ 42 h 457"/>
                <a:gd name="T18" fmla="*/ 198 w 458"/>
                <a:gd name="T19" fmla="*/ 25 h 457"/>
                <a:gd name="T20" fmla="*/ 162 w 458"/>
                <a:gd name="T21" fmla="*/ 397 h 457"/>
                <a:gd name="T22" fmla="*/ 164 w 458"/>
                <a:gd name="T23" fmla="*/ 59 h 457"/>
                <a:gd name="T24" fmla="*/ 179 w 458"/>
                <a:gd name="T25" fmla="*/ 414 h 457"/>
                <a:gd name="T26" fmla="*/ 10 w 458"/>
                <a:gd name="T27" fmla="*/ 245 h 457"/>
                <a:gd name="T28" fmla="*/ 28 w 458"/>
                <a:gd name="T29" fmla="*/ 194 h 457"/>
                <a:gd name="T30" fmla="*/ 225 w 458"/>
                <a:gd name="T31" fmla="*/ 451 h 457"/>
                <a:gd name="T32" fmla="*/ 39 w 458"/>
                <a:gd name="T33" fmla="*/ 266 h 457"/>
                <a:gd name="T34" fmla="*/ 107 w 458"/>
                <a:gd name="T35" fmla="*/ 334 h 457"/>
                <a:gd name="T36" fmla="*/ 1 w 458"/>
                <a:gd name="T37" fmla="*/ 235 h 457"/>
                <a:gd name="T38" fmla="*/ 452 w 458"/>
                <a:gd name="T39" fmla="*/ 216 h 457"/>
                <a:gd name="T40" fmla="*/ 11 w 458"/>
                <a:gd name="T41" fmla="*/ 211 h 457"/>
                <a:gd name="T42" fmla="*/ 77 w 458"/>
                <a:gd name="T43" fmla="*/ 312 h 457"/>
                <a:gd name="T44" fmla="*/ 79 w 458"/>
                <a:gd name="T45" fmla="*/ 143 h 457"/>
                <a:gd name="T46" fmla="*/ 62 w 458"/>
                <a:gd name="T47" fmla="*/ 160 h 457"/>
                <a:gd name="T48" fmla="*/ 43 w 458"/>
                <a:gd name="T49" fmla="*/ 278 h 457"/>
                <a:gd name="T50" fmla="*/ 60 w 458"/>
                <a:gd name="T51" fmla="*/ 295 h 457"/>
                <a:gd name="T52" fmla="*/ 45 w 458"/>
                <a:gd name="T53" fmla="*/ 177 h 457"/>
                <a:gd name="T54" fmla="*/ 405 w 458"/>
                <a:gd name="T55" fmla="*/ 178 h 457"/>
                <a:gd name="T56" fmla="*/ 354 w 458"/>
                <a:gd name="T57" fmla="*/ 127 h 457"/>
                <a:gd name="T58" fmla="*/ 335 w 458"/>
                <a:gd name="T59" fmla="*/ 349 h 457"/>
                <a:gd name="T60" fmla="*/ 371 w 458"/>
                <a:gd name="T61" fmla="*/ 144 h 457"/>
                <a:gd name="T62" fmla="*/ 337 w 458"/>
                <a:gd name="T63" fmla="*/ 110 h 457"/>
                <a:gd name="T64" fmla="*/ 386 w 458"/>
                <a:gd name="T65" fmla="*/ 298 h 457"/>
                <a:gd name="T66" fmla="*/ 352 w 458"/>
                <a:gd name="T67" fmla="*/ 332 h 457"/>
                <a:gd name="T68" fmla="*/ 369 w 458"/>
                <a:gd name="T69" fmla="*/ 315 h 457"/>
                <a:gd name="T70" fmla="*/ 422 w 458"/>
                <a:gd name="T71" fmla="*/ 195 h 457"/>
                <a:gd name="T72" fmla="*/ 437 w 458"/>
                <a:gd name="T73" fmla="*/ 248 h 457"/>
                <a:gd name="T74" fmla="*/ 454 w 458"/>
                <a:gd name="T75" fmla="*/ 219 h 457"/>
                <a:gd name="T76" fmla="*/ 458 w 458"/>
                <a:gd name="T77" fmla="*/ 229 h 457"/>
                <a:gd name="T78" fmla="*/ 392 w 458"/>
                <a:gd name="T79" fmla="*/ 157 h 457"/>
                <a:gd name="T80" fmla="*/ 412 w 458"/>
                <a:gd name="T81" fmla="*/ 273 h 457"/>
                <a:gd name="T82" fmla="*/ 429 w 458"/>
                <a:gd name="T83" fmla="*/ 256 h 457"/>
                <a:gd name="T84" fmla="*/ 257 w 458"/>
                <a:gd name="T85" fmla="*/ 21 h 457"/>
                <a:gd name="T86" fmla="*/ 223 w 458"/>
                <a:gd name="T87" fmla="*/ 8 h 457"/>
                <a:gd name="T88" fmla="*/ 255 w 458"/>
                <a:gd name="T89" fmla="*/ 438 h 457"/>
                <a:gd name="T90" fmla="*/ 329 w 458"/>
                <a:gd name="T91" fmla="*/ 102 h 457"/>
                <a:gd name="T92" fmla="*/ 272 w 458"/>
                <a:gd name="T93" fmla="*/ 421 h 457"/>
                <a:gd name="T94" fmla="*/ 234 w 458"/>
                <a:gd name="T95" fmla="*/ 451 h 457"/>
                <a:gd name="T96" fmla="*/ 235 w 458"/>
                <a:gd name="T97" fmla="*/ 450 h 457"/>
                <a:gd name="T98" fmla="*/ 235 w 458"/>
                <a:gd name="T99" fmla="*/ 8 h 457"/>
                <a:gd name="T100" fmla="*/ 269 w 458"/>
                <a:gd name="T101" fmla="*/ 42 h 457"/>
                <a:gd name="T102" fmla="*/ 318 w 458"/>
                <a:gd name="T103" fmla="*/ 366 h 457"/>
                <a:gd name="T104" fmla="*/ 303 w 458"/>
                <a:gd name="T105" fmla="*/ 76 h 457"/>
                <a:gd name="T106" fmla="*/ 286 w 458"/>
                <a:gd name="T107" fmla="*/ 59 h 457"/>
                <a:gd name="T108" fmla="*/ 285 w 458"/>
                <a:gd name="T109" fmla="*/ 400 h 457"/>
                <a:gd name="T110" fmla="*/ 301 w 458"/>
                <a:gd name="T111" fmla="*/ 38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8" h="457">
                  <a:moveTo>
                    <a:pt x="96" y="126"/>
                  </a:moveTo>
                  <a:cubicBezTo>
                    <a:pt x="100" y="131"/>
                    <a:pt x="100" y="131"/>
                    <a:pt x="100" y="131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5" y="118"/>
                    <a:pt x="105" y="118"/>
                    <a:pt x="105" y="118"/>
                  </a:cubicBezTo>
                  <a:lnTo>
                    <a:pt x="96" y="126"/>
                  </a:lnTo>
                  <a:close/>
                  <a:moveTo>
                    <a:pt x="147" y="76"/>
                  </a:moveTo>
                  <a:cubicBezTo>
                    <a:pt x="151" y="80"/>
                    <a:pt x="151" y="80"/>
                    <a:pt x="151" y="80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6" y="67"/>
                    <a:pt x="156" y="67"/>
                    <a:pt x="156" y="67"/>
                  </a:cubicBezTo>
                  <a:lnTo>
                    <a:pt x="147" y="76"/>
                  </a:lnTo>
                  <a:close/>
                  <a:moveTo>
                    <a:pt x="145" y="380"/>
                  </a:moveTo>
                  <a:cubicBezTo>
                    <a:pt x="154" y="389"/>
                    <a:pt x="154" y="389"/>
                    <a:pt x="154" y="389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0" y="376"/>
                    <a:pt x="150" y="376"/>
                    <a:pt x="150" y="376"/>
                  </a:cubicBezTo>
                  <a:lnTo>
                    <a:pt x="145" y="380"/>
                  </a:lnTo>
                  <a:close/>
                  <a:moveTo>
                    <a:pt x="111" y="346"/>
                  </a:moveTo>
                  <a:cubicBezTo>
                    <a:pt x="120" y="355"/>
                    <a:pt x="120" y="355"/>
                    <a:pt x="120" y="355"/>
                  </a:cubicBezTo>
                  <a:cubicBezTo>
                    <a:pt x="124" y="351"/>
                    <a:pt x="124" y="351"/>
                    <a:pt x="124" y="351"/>
                  </a:cubicBezTo>
                  <a:cubicBezTo>
                    <a:pt x="116" y="342"/>
                    <a:pt x="116" y="342"/>
                    <a:pt x="116" y="342"/>
                  </a:cubicBezTo>
                  <a:lnTo>
                    <a:pt x="111" y="346"/>
                  </a:lnTo>
                  <a:close/>
                  <a:moveTo>
                    <a:pt x="128" y="363"/>
                  </a:moveTo>
                  <a:cubicBezTo>
                    <a:pt x="137" y="372"/>
                    <a:pt x="137" y="372"/>
                    <a:pt x="137" y="372"/>
                  </a:cubicBezTo>
                  <a:cubicBezTo>
                    <a:pt x="141" y="368"/>
                    <a:pt x="141" y="368"/>
                    <a:pt x="141" y="368"/>
                  </a:cubicBezTo>
                  <a:cubicBezTo>
                    <a:pt x="133" y="359"/>
                    <a:pt x="133" y="359"/>
                    <a:pt x="133" y="359"/>
                  </a:cubicBezTo>
                  <a:lnTo>
                    <a:pt x="128" y="363"/>
                  </a:lnTo>
                  <a:close/>
                  <a:moveTo>
                    <a:pt x="113" y="110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2" y="101"/>
                    <a:pt x="122" y="101"/>
                    <a:pt x="122" y="101"/>
                  </a:cubicBezTo>
                  <a:lnTo>
                    <a:pt x="113" y="110"/>
                  </a:lnTo>
                  <a:close/>
                  <a:moveTo>
                    <a:pt x="130" y="93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39" y="84"/>
                    <a:pt x="139" y="84"/>
                    <a:pt x="139" y="84"/>
                  </a:cubicBezTo>
                  <a:lnTo>
                    <a:pt x="130" y="93"/>
                  </a:lnTo>
                  <a:close/>
                  <a:moveTo>
                    <a:pt x="196" y="431"/>
                  </a:moveTo>
                  <a:cubicBezTo>
                    <a:pt x="205" y="440"/>
                    <a:pt x="205" y="440"/>
                    <a:pt x="205" y="440"/>
                  </a:cubicBezTo>
                  <a:cubicBezTo>
                    <a:pt x="209" y="435"/>
                    <a:pt x="209" y="435"/>
                    <a:pt x="209" y="435"/>
                  </a:cubicBezTo>
                  <a:cubicBezTo>
                    <a:pt x="200" y="427"/>
                    <a:pt x="200" y="427"/>
                    <a:pt x="200" y="427"/>
                  </a:cubicBezTo>
                  <a:lnTo>
                    <a:pt x="196" y="431"/>
                  </a:lnTo>
                  <a:close/>
                  <a:moveTo>
                    <a:pt x="181" y="42"/>
                  </a:moveTo>
                  <a:cubicBezTo>
                    <a:pt x="185" y="46"/>
                    <a:pt x="185" y="46"/>
                    <a:pt x="185" y="46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81" y="42"/>
                  </a:lnTo>
                  <a:close/>
                  <a:moveTo>
                    <a:pt x="198" y="25"/>
                  </a:moveTo>
                  <a:cubicBezTo>
                    <a:pt x="202" y="29"/>
                    <a:pt x="202" y="29"/>
                    <a:pt x="202" y="29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06" y="16"/>
                    <a:pt x="206" y="16"/>
                    <a:pt x="206" y="16"/>
                  </a:cubicBezTo>
                  <a:lnTo>
                    <a:pt x="198" y="25"/>
                  </a:lnTo>
                  <a:close/>
                  <a:moveTo>
                    <a:pt x="162" y="397"/>
                  </a:moveTo>
                  <a:cubicBezTo>
                    <a:pt x="171" y="406"/>
                    <a:pt x="171" y="406"/>
                    <a:pt x="171" y="406"/>
                  </a:cubicBezTo>
                  <a:cubicBezTo>
                    <a:pt x="175" y="401"/>
                    <a:pt x="175" y="401"/>
                    <a:pt x="175" y="401"/>
                  </a:cubicBezTo>
                  <a:cubicBezTo>
                    <a:pt x="166" y="393"/>
                    <a:pt x="166" y="393"/>
                    <a:pt x="166" y="393"/>
                  </a:cubicBezTo>
                  <a:lnTo>
                    <a:pt x="162" y="397"/>
                  </a:lnTo>
                  <a:close/>
                  <a:moveTo>
                    <a:pt x="164" y="59"/>
                  </a:moveTo>
                  <a:cubicBezTo>
                    <a:pt x="168" y="63"/>
                    <a:pt x="168" y="63"/>
                    <a:pt x="168" y="63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3" y="50"/>
                    <a:pt x="173" y="50"/>
                    <a:pt x="173" y="50"/>
                  </a:cubicBezTo>
                  <a:lnTo>
                    <a:pt x="164" y="59"/>
                  </a:lnTo>
                  <a:close/>
                  <a:moveTo>
                    <a:pt x="179" y="414"/>
                  </a:moveTo>
                  <a:cubicBezTo>
                    <a:pt x="188" y="423"/>
                    <a:pt x="188" y="423"/>
                    <a:pt x="188" y="423"/>
                  </a:cubicBezTo>
                  <a:cubicBezTo>
                    <a:pt x="192" y="418"/>
                    <a:pt x="192" y="418"/>
                    <a:pt x="192" y="418"/>
                  </a:cubicBezTo>
                  <a:cubicBezTo>
                    <a:pt x="183" y="410"/>
                    <a:pt x="183" y="410"/>
                    <a:pt x="183" y="410"/>
                  </a:cubicBezTo>
                  <a:lnTo>
                    <a:pt x="179" y="414"/>
                  </a:lnTo>
                  <a:close/>
                  <a:moveTo>
                    <a:pt x="10" y="245"/>
                  </a:moveTo>
                  <a:cubicBezTo>
                    <a:pt x="18" y="253"/>
                    <a:pt x="18" y="253"/>
                    <a:pt x="18" y="253"/>
                  </a:cubicBezTo>
                  <a:cubicBezTo>
                    <a:pt x="22" y="249"/>
                    <a:pt x="22" y="249"/>
                    <a:pt x="22" y="249"/>
                  </a:cubicBezTo>
                  <a:cubicBezTo>
                    <a:pt x="14" y="240"/>
                    <a:pt x="14" y="240"/>
                    <a:pt x="14" y="240"/>
                  </a:cubicBezTo>
                  <a:lnTo>
                    <a:pt x="10" y="245"/>
                  </a:lnTo>
                  <a:close/>
                  <a:moveTo>
                    <a:pt x="28" y="194"/>
                  </a:moveTo>
                  <a:cubicBezTo>
                    <a:pt x="33" y="199"/>
                    <a:pt x="33" y="199"/>
                    <a:pt x="33" y="199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37" y="186"/>
                    <a:pt x="37" y="186"/>
                    <a:pt x="37" y="186"/>
                  </a:cubicBezTo>
                  <a:lnTo>
                    <a:pt x="28" y="194"/>
                  </a:lnTo>
                  <a:close/>
                  <a:moveTo>
                    <a:pt x="217" y="444"/>
                  </a:moveTo>
                  <a:cubicBezTo>
                    <a:pt x="213" y="448"/>
                    <a:pt x="213" y="448"/>
                    <a:pt x="213" y="448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1" y="456"/>
                    <a:pt x="223" y="457"/>
                  </a:cubicBezTo>
                  <a:cubicBezTo>
                    <a:pt x="225" y="451"/>
                    <a:pt x="225" y="451"/>
                    <a:pt x="225" y="451"/>
                  </a:cubicBezTo>
                  <a:cubicBezTo>
                    <a:pt x="225" y="451"/>
                    <a:pt x="224" y="450"/>
                    <a:pt x="223" y="450"/>
                  </a:cubicBezTo>
                  <a:lnTo>
                    <a:pt x="217" y="444"/>
                  </a:lnTo>
                  <a:close/>
                  <a:moveTo>
                    <a:pt x="26" y="261"/>
                  </a:moveTo>
                  <a:cubicBezTo>
                    <a:pt x="35" y="270"/>
                    <a:pt x="35" y="270"/>
                    <a:pt x="35" y="270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1" y="257"/>
                    <a:pt x="31" y="257"/>
                    <a:pt x="31" y="257"/>
                  </a:cubicBezTo>
                  <a:lnTo>
                    <a:pt x="26" y="261"/>
                  </a:lnTo>
                  <a:close/>
                  <a:moveTo>
                    <a:pt x="94" y="329"/>
                  </a:moveTo>
                  <a:cubicBezTo>
                    <a:pt x="103" y="338"/>
                    <a:pt x="103" y="338"/>
                    <a:pt x="103" y="338"/>
                  </a:cubicBezTo>
                  <a:cubicBezTo>
                    <a:pt x="107" y="334"/>
                    <a:pt x="107" y="334"/>
                    <a:pt x="107" y="334"/>
                  </a:cubicBezTo>
                  <a:cubicBezTo>
                    <a:pt x="99" y="325"/>
                    <a:pt x="99" y="325"/>
                    <a:pt x="99" y="325"/>
                  </a:cubicBezTo>
                  <a:lnTo>
                    <a:pt x="94" y="329"/>
                  </a:lnTo>
                  <a:close/>
                  <a:moveTo>
                    <a:pt x="3" y="220"/>
                  </a:moveTo>
                  <a:cubicBezTo>
                    <a:pt x="1" y="223"/>
                    <a:pt x="0" y="226"/>
                    <a:pt x="0" y="229"/>
                  </a:cubicBezTo>
                  <a:cubicBezTo>
                    <a:pt x="0" y="231"/>
                    <a:pt x="0" y="233"/>
                    <a:pt x="1" y="235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7"/>
                    <a:pt x="6" y="225"/>
                    <a:pt x="7" y="224"/>
                  </a:cubicBezTo>
                  <a:lnTo>
                    <a:pt x="3" y="220"/>
                  </a:lnTo>
                  <a:close/>
                  <a:moveTo>
                    <a:pt x="452" y="216"/>
                  </a:moveTo>
                  <a:cubicBezTo>
                    <a:pt x="443" y="208"/>
                    <a:pt x="443" y="208"/>
                    <a:pt x="443" y="208"/>
                  </a:cubicBezTo>
                  <a:cubicBezTo>
                    <a:pt x="439" y="212"/>
                    <a:pt x="439" y="212"/>
                    <a:pt x="439" y="212"/>
                  </a:cubicBezTo>
                  <a:cubicBezTo>
                    <a:pt x="448" y="220"/>
                    <a:pt x="448" y="220"/>
                    <a:pt x="448" y="220"/>
                  </a:cubicBezTo>
                  <a:lnTo>
                    <a:pt x="452" y="216"/>
                  </a:lnTo>
                  <a:close/>
                  <a:moveTo>
                    <a:pt x="11" y="211"/>
                  </a:moveTo>
                  <a:cubicBezTo>
                    <a:pt x="16" y="216"/>
                    <a:pt x="16" y="216"/>
                    <a:pt x="16" y="216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3"/>
                    <a:pt x="20" y="203"/>
                    <a:pt x="20" y="203"/>
                  </a:cubicBezTo>
                  <a:lnTo>
                    <a:pt x="11" y="211"/>
                  </a:lnTo>
                  <a:close/>
                  <a:moveTo>
                    <a:pt x="77" y="312"/>
                  </a:moveTo>
                  <a:cubicBezTo>
                    <a:pt x="86" y="321"/>
                    <a:pt x="86" y="321"/>
                    <a:pt x="86" y="321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82" y="308"/>
                    <a:pt x="82" y="308"/>
                    <a:pt x="82" y="308"/>
                  </a:cubicBezTo>
                  <a:lnTo>
                    <a:pt x="77" y="312"/>
                  </a:lnTo>
                  <a:close/>
                  <a:moveTo>
                    <a:pt x="79" y="143"/>
                  </a:moveTo>
                  <a:cubicBezTo>
                    <a:pt x="83" y="148"/>
                    <a:pt x="83" y="148"/>
                    <a:pt x="83" y="148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79" y="143"/>
                  </a:lnTo>
                  <a:close/>
                  <a:moveTo>
                    <a:pt x="62" y="160"/>
                  </a:moveTo>
                  <a:cubicBezTo>
                    <a:pt x="66" y="165"/>
                    <a:pt x="66" y="165"/>
                    <a:pt x="66" y="165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2"/>
                    <a:pt x="71" y="152"/>
                    <a:pt x="71" y="152"/>
                  </a:cubicBezTo>
                  <a:lnTo>
                    <a:pt x="62" y="160"/>
                  </a:lnTo>
                  <a:close/>
                  <a:moveTo>
                    <a:pt x="43" y="278"/>
                  </a:moveTo>
                  <a:cubicBezTo>
                    <a:pt x="52" y="287"/>
                    <a:pt x="52" y="287"/>
                    <a:pt x="52" y="287"/>
                  </a:cubicBezTo>
                  <a:cubicBezTo>
                    <a:pt x="56" y="283"/>
                    <a:pt x="56" y="283"/>
                    <a:pt x="56" y="283"/>
                  </a:cubicBezTo>
                  <a:cubicBezTo>
                    <a:pt x="48" y="274"/>
                    <a:pt x="48" y="274"/>
                    <a:pt x="48" y="274"/>
                  </a:cubicBezTo>
                  <a:lnTo>
                    <a:pt x="43" y="278"/>
                  </a:lnTo>
                  <a:close/>
                  <a:moveTo>
                    <a:pt x="60" y="295"/>
                  </a:moveTo>
                  <a:cubicBezTo>
                    <a:pt x="69" y="304"/>
                    <a:pt x="69" y="304"/>
                    <a:pt x="69" y="304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65" y="291"/>
                    <a:pt x="65" y="291"/>
                    <a:pt x="65" y="291"/>
                  </a:cubicBezTo>
                  <a:lnTo>
                    <a:pt x="60" y="295"/>
                  </a:lnTo>
                  <a:close/>
                  <a:moveTo>
                    <a:pt x="45" y="177"/>
                  </a:moveTo>
                  <a:cubicBezTo>
                    <a:pt x="49" y="182"/>
                    <a:pt x="49" y="182"/>
                    <a:pt x="49" y="182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4" y="169"/>
                    <a:pt x="54" y="169"/>
                    <a:pt x="54" y="169"/>
                  </a:cubicBezTo>
                  <a:lnTo>
                    <a:pt x="45" y="177"/>
                  </a:lnTo>
                  <a:close/>
                  <a:moveTo>
                    <a:pt x="405" y="178"/>
                  </a:moveTo>
                  <a:cubicBezTo>
                    <a:pt x="414" y="186"/>
                    <a:pt x="414" y="186"/>
                    <a:pt x="414" y="186"/>
                  </a:cubicBezTo>
                  <a:cubicBezTo>
                    <a:pt x="418" y="182"/>
                    <a:pt x="418" y="182"/>
                    <a:pt x="418" y="182"/>
                  </a:cubicBezTo>
                  <a:cubicBezTo>
                    <a:pt x="409" y="174"/>
                    <a:pt x="409" y="174"/>
                    <a:pt x="409" y="174"/>
                  </a:cubicBezTo>
                  <a:lnTo>
                    <a:pt x="405" y="178"/>
                  </a:lnTo>
                  <a:close/>
                  <a:moveTo>
                    <a:pt x="354" y="127"/>
                  </a:moveTo>
                  <a:cubicBezTo>
                    <a:pt x="363" y="136"/>
                    <a:pt x="363" y="136"/>
                    <a:pt x="363" y="136"/>
                  </a:cubicBezTo>
                  <a:cubicBezTo>
                    <a:pt x="367" y="131"/>
                    <a:pt x="367" y="131"/>
                    <a:pt x="367" y="131"/>
                  </a:cubicBezTo>
                  <a:cubicBezTo>
                    <a:pt x="358" y="123"/>
                    <a:pt x="358" y="123"/>
                    <a:pt x="358" y="123"/>
                  </a:cubicBezTo>
                  <a:lnTo>
                    <a:pt x="354" y="127"/>
                  </a:lnTo>
                  <a:close/>
                  <a:moveTo>
                    <a:pt x="335" y="349"/>
                  </a:moveTo>
                  <a:cubicBezTo>
                    <a:pt x="340" y="354"/>
                    <a:pt x="340" y="354"/>
                    <a:pt x="340" y="354"/>
                  </a:cubicBezTo>
                  <a:cubicBezTo>
                    <a:pt x="348" y="345"/>
                    <a:pt x="348" y="345"/>
                    <a:pt x="348" y="345"/>
                  </a:cubicBezTo>
                  <a:cubicBezTo>
                    <a:pt x="344" y="341"/>
                    <a:pt x="344" y="341"/>
                    <a:pt x="344" y="341"/>
                  </a:cubicBezTo>
                  <a:lnTo>
                    <a:pt x="335" y="349"/>
                  </a:lnTo>
                  <a:close/>
                  <a:moveTo>
                    <a:pt x="371" y="144"/>
                  </a:moveTo>
                  <a:cubicBezTo>
                    <a:pt x="380" y="153"/>
                    <a:pt x="380" y="153"/>
                    <a:pt x="380" y="153"/>
                  </a:cubicBezTo>
                  <a:cubicBezTo>
                    <a:pt x="384" y="148"/>
                    <a:pt x="384" y="148"/>
                    <a:pt x="384" y="148"/>
                  </a:cubicBezTo>
                  <a:cubicBezTo>
                    <a:pt x="375" y="140"/>
                    <a:pt x="375" y="140"/>
                    <a:pt x="375" y="140"/>
                  </a:cubicBezTo>
                  <a:lnTo>
                    <a:pt x="371" y="144"/>
                  </a:lnTo>
                  <a:close/>
                  <a:moveTo>
                    <a:pt x="337" y="110"/>
                  </a:moveTo>
                  <a:cubicBezTo>
                    <a:pt x="346" y="119"/>
                    <a:pt x="346" y="119"/>
                    <a:pt x="346" y="119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1" y="106"/>
                    <a:pt x="341" y="106"/>
                    <a:pt x="341" y="106"/>
                  </a:cubicBezTo>
                  <a:lnTo>
                    <a:pt x="337" y="110"/>
                  </a:lnTo>
                  <a:close/>
                  <a:moveTo>
                    <a:pt x="386" y="298"/>
                  </a:moveTo>
                  <a:cubicBezTo>
                    <a:pt x="391" y="303"/>
                    <a:pt x="391" y="303"/>
                    <a:pt x="391" y="303"/>
                  </a:cubicBezTo>
                  <a:cubicBezTo>
                    <a:pt x="399" y="294"/>
                    <a:pt x="399" y="294"/>
                    <a:pt x="399" y="294"/>
                  </a:cubicBezTo>
                  <a:cubicBezTo>
                    <a:pt x="395" y="290"/>
                    <a:pt x="395" y="290"/>
                    <a:pt x="395" y="290"/>
                  </a:cubicBezTo>
                  <a:lnTo>
                    <a:pt x="386" y="298"/>
                  </a:lnTo>
                  <a:close/>
                  <a:moveTo>
                    <a:pt x="352" y="332"/>
                  </a:moveTo>
                  <a:cubicBezTo>
                    <a:pt x="357" y="337"/>
                    <a:pt x="357" y="337"/>
                    <a:pt x="357" y="337"/>
                  </a:cubicBezTo>
                  <a:cubicBezTo>
                    <a:pt x="365" y="328"/>
                    <a:pt x="365" y="328"/>
                    <a:pt x="365" y="328"/>
                  </a:cubicBezTo>
                  <a:cubicBezTo>
                    <a:pt x="361" y="324"/>
                    <a:pt x="361" y="324"/>
                    <a:pt x="361" y="324"/>
                  </a:cubicBezTo>
                  <a:lnTo>
                    <a:pt x="352" y="332"/>
                  </a:lnTo>
                  <a:close/>
                  <a:moveTo>
                    <a:pt x="369" y="315"/>
                  </a:moveTo>
                  <a:cubicBezTo>
                    <a:pt x="374" y="320"/>
                    <a:pt x="374" y="320"/>
                    <a:pt x="374" y="320"/>
                  </a:cubicBezTo>
                  <a:cubicBezTo>
                    <a:pt x="382" y="311"/>
                    <a:pt x="382" y="311"/>
                    <a:pt x="382" y="311"/>
                  </a:cubicBezTo>
                  <a:cubicBezTo>
                    <a:pt x="378" y="307"/>
                    <a:pt x="378" y="307"/>
                    <a:pt x="378" y="307"/>
                  </a:cubicBezTo>
                  <a:lnTo>
                    <a:pt x="369" y="315"/>
                  </a:lnTo>
                  <a:close/>
                  <a:moveTo>
                    <a:pt x="422" y="195"/>
                  </a:moveTo>
                  <a:cubicBezTo>
                    <a:pt x="431" y="203"/>
                    <a:pt x="431" y="203"/>
                    <a:pt x="431" y="203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26" y="191"/>
                    <a:pt x="426" y="191"/>
                    <a:pt x="426" y="191"/>
                  </a:cubicBezTo>
                  <a:lnTo>
                    <a:pt x="422" y="195"/>
                  </a:lnTo>
                  <a:close/>
                  <a:moveTo>
                    <a:pt x="437" y="248"/>
                  </a:moveTo>
                  <a:cubicBezTo>
                    <a:pt x="442" y="252"/>
                    <a:pt x="442" y="252"/>
                    <a:pt x="442" y="252"/>
                  </a:cubicBezTo>
                  <a:cubicBezTo>
                    <a:pt x="450" y="243"/>
                    <a:pt x="450" y="243"/>
                    <a:pt x="450" y="243"/>
                  </a:cubicBezTo>
                  <a:cubicBezTo>
                    <a:pt x="446" y="239"/>
                    <a:pt x="446" y="239"/>
                    <a:pt x="446" y="239"/>
                  </a:cubicBezTo>
                  <a:lnTo>
                    <a:pt x="437" y="248"/>
                  </a:lnTo>
                  <a:close/>
                  <a:moveTo>
                    <a:pt x="454" y="219"/>
                  </a:moveTo>
                  <a:cubicBezTo>
                    <a:pt x="450" y="223"/>
                    <a:pt x="450" y="223"/>
                    <a:pt x="450" y="223"/>
                  </a:cubicBezTo>
                  <a:cubicBezTo>
                    <a:pt x="452" y="224"/>
                    <a:pt x="452" y="227"/>
                    <a:pt x="452" y="229"/>
                  </a:cubicBezTo>
                  <a:cubicBezTo>
                    <a:pt x="452" y="230"/>
                    <a:pt x="452" y="230"/>
                    <a:pt x="452" y="231"/>
                  </a:cubicBezTo>
                  <a:cubicBezTo>
                    <a:pt x="458" y="233"/>
                    <a:pt x="458" y="233"/>
                    <a:pt x="458" y="233"/>
                  </a:cubicBezTo>
                  <a:cubicBezTo>
                    <a:pt x="458" y="231"/>
                    <a:pt x="458" y="230"/>
                    <a:pt x="458" y="229"/>
                  </a:cubicBezTo>
                  <a:cubicBezTo>
                    <a:pt x="458" y="225"/>
                    <a:pt x="457" y="221"/>
                    <a:pt x="454" y="219"/>
                  </a:cubicBezTo>
                  <a:close/>
                  <a:moveTo>
                    <a:pt x="388" y="161"/>
                  </a:moveTo>
                  <a:cubicBezTo>
                    <a:pt x="397" y="169"/>
                    <a:pt x="397" y="169"/>
                    <a:pt x="397" y="169"/>
                  </a:cubicBezTo>
                  <a:cubicBezTo>
                    <a:pt x="401" y="165"/>
                    <a:pt x="401" y="165"/>
                    <a:pt x="401" y="165"/>
                  </a:cubicBezTo>
                  <a:cubicBezTo>
                    <a:pt x="392" y="157"/>
                    <a:pt x="392" y="157"/>
                    <a:pt x="392" y="157"/>
                  </a:cubicBezTo>
                  <a:lnTo>
                    <a:pt x="388" y="161"/>
                  </a:lnTo>
                  <a:close/>
                  <a:moveTo>
                    <a:pt x="403" y="281"/>
                  </a:moveTo>
                  <a:cubicBezTo>
                    <a:pt x="408" y="286"/>
                    <a:pt x="408" y="286"/>
                    <a:pt x="408" y="286"/>
                  </a:cubicBezTo>
                  <a:cubicBezTo>
                    <a:pt x="416" y="277"/>
                    <a:pt x="416" y="277"/>
                    <a:pt x="416" y="277"/>
                  </a:cubicBezTo>
                  <a:cubicBezTo>
                    <a:pt x="412" y="273"/>
                    <a:pt x="412" y="273"/>
                    <a:pt x="412" y="273"/>
                  </a:cubicBezTo>
                  <a:lnTo>
                    <a:pt x="403" y="281"/>
                  </a:lnTo>
                  <a:close/>
                  <a:moveTo>
                    <a:pt x="420" y="264"/>
                  </a:moveTo>
                  <a:cubicBezTo>
                    <a:pt x="425" y="269"/>
                    <a:pt x="425" y="269"/>
                    <a:pt x="425" y="269"/>
                  </a:cubicBezTo>
                  <a:cubicBezTo>
                    <a:pt x="433" y="260"/>
                    <a:pt x="433" y="260"/>
                    <a:pt x="433" y="260"/>
                  </a:cubicBezTo>
                  <a:cubicBezTo>
                    <a:pt x="429" y="256"/>
                    <a:pt x="429" y="256"/>
                    <a:pt x="429" y="256"/>
                  </a:cubicBezTo>
                  <a:lnTo>
                    <a:pt x="420" y="264"/>
                  </a:lnTo>
                  <a:close/>
                  <a:moveTo>
                    <a:pt x="252" y="25"/>
                  </a:moveTo>
                  <a:cubicBezTo>
                    <a:pt x="261" y="34"/>
                    <a:pt x="261" y="34"/>
                    <a:pt x="261" y="34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7" y="21"/>
                    <a:pt x="257" y="21"/>
                    <a:pt x="257" y="21"/>
                  </a:cubicBezTo>
                  <a:lnTo>
                    <a:pt x="252" y="25"/>
                  </a:lnTo>
                  <a:close/>
                  <a:moveTo>
                    <a:pt x="219" y="4"/>
                  </a:moveTo>
                  <a:cubicBezTo>
                    <a:pt x="215" y="8"/>
                    <a:pt x="215" y="8"/>
                    <a:pt x="215" y="8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4" y="7"/>
                    <a:pt x="226" y="6"/>
                    <a:pt x="227" y="6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3" y="0"/>
                    <a:pt x="221" y="2"/>
                    <a:pt x="219" y="4"/>
                  </a:cubicBezTo>
                  <a:close/>
                  <a:moveTo>
                    <a:pt x="251" y="434"/>
                  </a:moveTo>
                  <a:cubicBezTo>
                    <a:pt x="255" y="438"/>
                    <a:pt x="255" y="438"/>
                    <a:pt x="255" y="438"/>
                  </a:cubicBezTo>
                  <a:cubicBezTo>
                    <a:pt x="263" y="430"/>
                    <a:pt x="263" y="430"/>
                    <a:pt x="263" y="430"/>
                  </a:cubicBezTo>
                  <a:cubicBezTo>
                    <a:pt x="259" y="426"/>
                    <a:pt x="259" y="426"/>
                    <a:pt x="259" y="426"/>
                  </a:cubicBezTo>
                  <a:lnTo>
                    <a:pt x="251" y="434"/>
                  </a:lnTo>
                  <a:close/>
                  <a:moveTo>
                    <a:pt x="320" y="93"/>
                  </a:moveTo>
                  <a:cubicBezTo>
                    <a:pt x="329" y="102"/>
                    <a:pt x="329" y="102"/>
                    <a:pt x="329" y="102"/>
                  </a:cubicBezTo>
                  <a:cubicBezTo>
                    <a:pt x="333" y="97"/>
                    <a:pt x="333" y="97"/>
                    <a:pt x="333" y="97"/>
                  </a:cubicBezTo>
                  <a:cubicBezTo>
                    <a:pt x="325" y="89"/>
                    <a:pt x="325" y="89"/>
                    <a:pt x="325" y="89"/>
                  </a:cubicBezTo>
                  <a:lnTo>
                    <a:pt x="320" y="93"/>
                  </a:lnTo>
                  <a:close/>
                  <a:moveTo>
                    <a:pt x="268" y="417"/>
                  </a:moveTo>
                  <a:cubicBezTo>
                    <a:pt x="272" y="421"/>
                    <a:pt x="272" y="421"/>
                    <a:pt x="272" y="421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76" y="409"/>
                    <a:pt x="276" y="409"/>
                    <a:pt x="276" y="409"/>
                  </a:cubicBezTo>
                  <a:lnTo>
                    <a:pt x="268" y="417"/>
                  </a:lnTo>
                  <a:close/>
                  <a:moveTo>
                    <a:pt x="235" y="450"/>
                  </a:moveTo>
                  <a:cubicBezTo>
                    <a:pt x="235" y="450"/>
                    <a:pt x="234" y="450"/>
                    <a:pt x="234" y="451"/>
                  </a:cubicBezTo>
                  <a:cubicBezTo>
                    <a:pt x="237" y="456"/>
                    <a:pt x="237" y="456"/>
                    <a:pt x="237" y="456"/>
                  </a:cubicBezTo>
                  <a:cubicBezTo>
                    <a:pt x="238" y="455"/>
                    <a:pt x="239" y="455"/>
                    <a:pt x="239" y="454"/>
                  </a:cubicBezTo>
                  <a:cubicBezTo>
                    <a:pt x="246" y="447"/>
                    <a:pt x="246" y="447"/>
                    <a:pt x="246" y="447"/>
                  </a:cubicBezTo>
                  <a:cubicBezTo>
                    <a:pt x="242" y="443"/>
                    <a:pt x="242" y="443"/>
                    <a:pt x="242" y="443"/>
                  </a:cubicBezTo>
                  <a:lnTo>
                    <a:pt x="235" y="450"/>
                  </a:lnTo>
                  <a:close/>
                  <a:moveTo>
                    <a:pt x="235" y="8"/>
                  </a:moveTo>
                  <a:cubicBezTo>
                    <a:pt x="244" y="17"/>
                    <a:pt x="244" y="17"/>
                    <a:pt x="244" y="17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0" y="4"/>
                    <a:pt x="240" y="4"/>
                    <a:pt x="240" y="4"/>
                  </a:cubicBezTo>
                  <a:lnTo>
                    <a:pt x="235" y="8"/>
                  </a:lnTo>
                  <a:close/>
                  <a:moveTo>
                    <a:pt x="269" y="42"/>
                  </a:moveTo>
                  <a:cubicBezTo>
                    <a:pt x="278" y="51"/>
                    <a:pt x="278" y="51"/>
                    <a:pt x="278" y="51"/>
                  </a:cubicBezTo>
                  <a:cubicBezTo>
                    <a:pt x="282" y="46"/>
                    <a:pt x="282" y="46"/>
                    <a:pt x="282" y="46"/>
                  </a:cubicBezTo>
                  <a:cubicBezTo>
                    <a:pt x="274" y="38"/>
                    <a:pt x="274" y="38"/>
                    <a:pt x="274" y="38"/>
                  </a:cubicBezTo>
                  <a:lnTo>
                    <a:pt x="269" y="42"/>
                  </a:lnTo>
                  <a:close/>
                  <a:moveTo>
                    <a:pt x="318" y="366"/>
                  </a:moveTo>
                  <a:cubicBezTo>
                    <a:pt x="323" y="371"/>
                    <a:pt x="323" y="371"/>
                    <a:pt x="323" y="371"/>
                  </a:cubicBezTo>
                  <a:cubicBezTo>
                    <a:pt x="331" y="362"/>
                    <a:pt x="331" y="362"/>
                    <a:pt x="331" y="362"/>
                  </a:cubicBezTo>
                  <a:cubicBezTo>
                    <a:pt x="327" y="358"/>
                    <a:pt x="327" y="358"/>
                    <a:pt x="327" y="358"/>
                  </a:cubicBezTo>
                  <a:lnTo>
                    <a:pt x="318" y="366"/>
                  </a:lnTo>
                  <a:close/>
                  <a:moveTo>
                    <a:pt x="303" y="76"/>
                  </a:moveTo>
                  <a:cubicBezTo>
                    <a:pt x="312" y="85"/>
                    <a:pt x="312" y="85"/>
                    <a:pt x="312" y="85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08" y="72"/>
                    <a:pt x="308" y="72"/>
                    <a:pt x="308" y="72"/>
                  </a:cubicBezTo>
                  <a:lnTo>
                    <a:pt x="303" y="76"/>
                  </a:lnTo>
                  <a:close/>
                  <a:moveTo>
                    <a:pt x="286" y="59"/>
                  </a:moveTo>
                  <a:cubicBezTo>
                    <a:pt x="295" y="68"/>
                    <a:pt x="295" y="68"/>
                    <a:pt x="295" y="68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291" y="55"/>
                    <a:pt x="291" y="55"/>
                    <a:pt x="291" y="55"/>
                  </a:cubicBezTo>
                  <a:lnTo>
                    <a:pt x="286" y="59"/>
                  </a:lnTo>
                  <a:close/>
                  <a:moveTo>
                    <a:pt x="285" y="400"/>
                  </a:moveTo>
                  <a:cubicBezTo>
                    <a:pt x="289" y="405"/>
                    <a:pt x="289" y="405"/>
                    <a:pt x="289" y="405"/>
                  </a:cubicBezTo>
                  <a:cubicBezTo>
                    <a:pt x="297" y="396"/>
                    <a:pt x="297" y="396"/>
                    <a:pt x="297" y="396"/>
                  </a:cubicBezTo>
                  <a:cubicBezTo>
                    <a:pt x="293" y="392"/>
                    <a:pt x="293" y="392"/>
                    <a:pt x="293" y="392"/>
                  </a:cubicBezTo>
                  <a:lnTo>
                    <a:pt x="285" y="400"/>
                  </a:lnTo>
                  <a:close/>
                  <a:moveTo>
                    <a:pt x="301" y="383"/>
                  </a:moveTo>
                  <a:cubicBezTo>
                    <a:pt x="306" y="388"/>
                    <a:pt x="306" y="388"/>
                    <a:pt x="306" y="388"/>
                  </a:cubicBezTo>
                  <a:cubicBezTo>
                    <a:pt x="314" y="379"/>
                    <a:pt x="314" y="379"/>
                    <a:pt x="314" y="379"/>
                  </a:cubicBezTo>
                  <a:cubicBezTo>
                    <a:pt x="310" y="375"/>
                    <a:pt x="310" y="375"/>
                    <a:pt x="310" y="375"/>
                  </a:cubicBezTo>
                  <a:lnTo>
                    <a:pt x="301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Google Shape;305;p9">
            <a:extLst>
              <a:ext uri="{FF2B5EF4-FFF2-40B4-BE49-F238E27FC236}">
                <a16:creationId xmlns:a16="http://schemas.microsoft.com/office/drawing/2014/main" id="{845B52BE-55C3-044C-5E0D-9A300BE8E6D2}"/>
              </a:ext>
            </a:extLst>
          </p:cNvPr>
          <p:cNvSpPr txBox="1"/>
          <p:nvPr/>
        </p:nvSpPr>
        <p:spPr>
          <a:xfrm>
            <a:off x="8102771" y="1345128"/>
            <a:ext cx="950350" cy="3692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8B60C"/>
                </a:solidFill>
                <a:latin typeface="Work Sans" pitchFamily="2" charset="0"/>
                <a:ea typeface="Arial"/>
                <a:cs typeface="Arial"/>
                <a:sym typeface="Arial"/>
              </a:rPr>
              <a:t> </a:t>
            </a:r>
            <a:r>
              <a:rPr lang="ro-RO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(</a:t>
            </a:r>
            <a:r>
              <a:rPr lang="en-GB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3</a:t>
            </a:r>
            <a:r>
              <a:rPr lang="ro-RO" b="1">
                <a:solidFill>
                  <a:srgbClr val="FF0000"/>
                </a:solidFill>
                <a:latin typeface="Work Sans" pitchFamily="2" charset="0"/>
                <a:ea typeface="Arial"/>
                <a:cs typeface="Arial"/>
                <a:sym typeface="Arial"/>
              </a:rPr>
              <a:t>)</a:t>
            </a:r>
            <a:r>
              <a:rPr lang="ro-RO" b="1">
                <a:solidFill>
                  <a:srgbClr val="FF0000"/>
                </a:solidFill>
                <a:latin typeface="Work Sans" pitchFamily="2" charset="0"/>
                <a:cs typeface="Arial"/>
                <a:sym typeface="Arial"/>
              </a:rPr>
              <a:t>%</a:t>
            </a:r>
            <a:endParaRPr b="1">
              <a:solidFill>
                <a:srgbClr val="FF0000"/>
              </a:solidFill>
              <a:latin typeface="Work Sans" pitchFamily="2" charset="0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12320-5FBC-E959-EC1D-6B4871C83593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CE687560-EFA5-5569-8E42-F2E4CDC1B044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14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680375B-3B56-1D89-26E6-A9537856BB72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58915E-30B9-4AC5-8417-68B2A9B58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480262"/>
              </p:ext>
            </p:extLst>
          </p:nvPr>
        </p:nvGraphicFramePr>
        <p:xfrm>
          <a:off x="5125334" y="2018269"/>
          <a:ext cx="6671668" cy="388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object 2">
            <a:extLst>
              <a:ext uri="{FF2B5EF4-FFF2-40B4-BE49-F238E27FC236}">
                <a16:creationId xmlns:a16="http://schemas.microsoft.com/office/drawing/2014/main" id="{F3AC1420-B96A-E696-B200-2CC9EC16538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20097EF-6348-3F1C-E53B-1AEE6B19F589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5221357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Main elements of the Balance Sheet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graphicFrame>
        <p:nvGraphicFramePr>
          <p:cNvPr id="2" name="Google Shape;261;p6">
            <a:extLst>
              <a:ext uri="{FF2B5EF4-FFF2-40B4-BE49-F238E27FC236}">
                <a16:creationId xmlns:a16="http://schemas.microsoft.com/office/drawing/2014/main" id="{1957302C-DECB-26D0-AE24-E6BF3C42CA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068314"/>
              </p:ext>
            </p:extLst>
          </p:nvPr>
        </p:nvGraphicFramePr>
        <p:xfrm>
          <a:off x="5734050" y="1316147"/>
          <a:ext cx="5943727" cy="431080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3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4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RON 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52300" marR="52300" marT="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Sep</a:t>
                      </a:r>
                      <a:r>
                        <a:rPr lang="ro-RO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.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 30, 2023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Dec</a:t>
                      </a:r>
                      <a:r>
                        <a:rPr lang="ro-RO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.</a:t>
                      </a: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 31, 2022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kern="1200" noProof="0">
                          <a:solidFill>
                            <a:schemeClr val="tx1"/>
                          </a:solidFill>
                          <a:latin typeface="Work Sans" pitchFamily="2" charset="0"/>
                          <a:sym typeface="Arial"/>
                        </a:rPr>
                        <a:t>Variation</a:t>
                      </a:r>
                      <a:endParaRPr lang="en-GB" sz="1200" b="1" kern="1200" noProof="0">
                        <a:solidFill>
                          <a:schemeClr val="tx1"/>
                        </a:solidFill>
                        <a:latin typeface="Work Sans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300" marR="5230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7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Non-current assets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293,094,616     </a:t>
                      </a:r>
                      <a:endParaRPr lang="en-GB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234,879,109 </a:t>
                      </a:r>
                      <a:endParaRPr lang="en-GB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Work Sans" pitchFamily="2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25%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Tangible and intangible assets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241,489,754 </a:t>
                      </a:r>
                      <a:endParaRPr lang="en-US" sz="1200" b="0" u="none" strike="noStrike" cap="none" dirty="0">
                        <a:solidFill>
                          <a:schemeClr val="tx1"/>
                        </a:solidFill>
                        <a:latin typeface="Work Sans" pitchFamily="2" charset="0"/>
                        <a:cs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 17</a:t>
                      </a: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112</a:t>
                      </a:r>
                      <a:r>
                        <a:rPr lang="ro-RO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ro-RO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en-GB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n-US" sz="1200" b="0" u="none" strike="noStrike" cap="none" dirty="0">
                        <a:solidFill>
                          <a:schemeClr val="tx1"/>
                        </a:solidFill>
                        <a:latin typeface="Work Sans" pitchFamily="2" charset="0"/>
                        <a:cs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36%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Current assets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663,150,646 </a:t>
                      </a:r>
                      <a:endParaRPr lang="en-GB" sz="1200" b="1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619,003,214 </a:t>
                      </a:r>
                      <a:endParaRPr lang="en-GB" sz="1200" b="1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7%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Inventories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207,247,638 </a:t>
                      </a:r>
                      <a:endParaRPr lang="en-GB" sz="1200" b="0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158,430,373 </a:t>
                      </a:r>
                      <a:endParaRPr lang="en-GB" sz="1200" b="0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31</a:t>
                      </a:r>
                      <a:r>
                        <a:rPr lang="en-US" sz="1200" b="0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Trade receivables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248,996,581 </a:t>
                      </a:r>
                      <a:endParaRPr lang="en-GB" sz="1200" b="0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247,816,687 </a:t>
                      </a:r>
                      <a:endParaRPr lang="en-GB" sz="1200" b="0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0.5%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Total assets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956,245,262 </a:t>
                      </a:r>
                      <a:endParaRPr lang="en-GB" sz="1200" b="1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853,882,323 </a:t>
                      </a:r>
                      <a:endParaRPr lang="en-GB" sz="1200" b="1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kern="1200" cap="none">
                          <a:solidFill>
                            <a:schemeClr val="dk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12%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u="none" strike="noStrike" cap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Total equity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506,439,239 </a:t>
                      </a:r>
                      <a:endParaRPr lang="en-GB" sz="1200" b="0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Times New Roman" panose="02020603050405020304" pitchFamily="18" charset="0"/>
                          <a:cs typeface="Arial"/>
                        </a:rPr>
                        <a:t>     483,821,517 </a:t>
                      </a:r>
                      <a:endParaRPr lang="en-GB" sz="1200" b="0" u="none" strike="noStrike" kern="1200" cap="none" dirty="0">
                        <a:solidFill>
                          <a:schemeClr val="dk1"/>
                        </a:solidFill>
                        <a:latin typeface="Work Sans" pitchFamily="2" charset="0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  <a:sym typeface="Arial"/>
                        </a:rPr>
                        <a:t>5%</a:t>
                      </a:r>
                    </a:p>
                  </a:txBody>
                  <a:tcPr marL="52300" marR="5230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1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Liabilities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 449,806,023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370,060,806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22%</a:t>
                      </a:r>
                    </a:p>
                  </a:txBody>
                  <a:tcPr marL="52300" marR="5230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8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200" b="1" u="none" strike="noStrike" kern="1200" cap="none">
                        <a:solidFill>
                          <a:schemeClr val="tx1"/>
                        </a:solidFill>
                        <a:latin typeface="Work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u="none" strike="noStrike" kern="1200" cap="none">
                          <a:solidFill>
                            <a:schemeClr val="tx1"/>
                          </a:solidFill>
                          <a:latin typeface="Work Sans" pitchFamily="2" charset="0"/>
                          <a:ea typeface="Arial"/>
                          <a:cs typeface="Arial"/>
                          <a:sym typeface="Arial"/>
                        </a:rPr>
                        <a:t>Total equity and liabilities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956,245,262 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kern="1200" cap="none" dirty="0">
                          <a:solidFill>
                            <a:schemeClr val="dk1"/>
                          </a:solidFill>
                          <a:latin typeface="Work Sans" pitchFamily="2" charset="0"/>
                          <a:ea typeface="+mn-ea"/>
                          <a:cs typeface="Arial"/>
                        </a:rPr>
                        <a:t>853,882,323 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Work Sans" pitchFamily="2" charset="0"/>
                      </a:endParaRPr>
                    </a:p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Work Sans" pitchFamily="2" charset="0"/>
                        </a:rPr>
                        <a:t>12%</a:t>
                      </a:r>
                    </a:p>
                  </a:txBody>
                  <a:tcPr marL="52300" marR="5230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348472-F880-8737-65CE-58C78A9226D6}"/>
              </a:ext>
            </a:extLst>
          </p:cNvPr>
          <p:cNvSpPr txBox="1"/>
          <p:nvPr/>
        </p:nvSpPr>
        <p:spPr>
          <a:xfrm>
            <a:off x="260391" y="2130704"/>
            <a:ext cx="4460288" cy="2586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595959"/>
              </a:buClr>
              <a:buSzPts val="1600"/>
              <a:buFont typeface="Noto Sans Symbols"/>
              <a:buChar char="▪"/>
            </a:pP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Non-current assets increased by RON 58m. primarily due to the extension of operational leasing contracts with an impact on Right of Use assets.</a:t>
            </a:r>
            <a:endParaRPr lang="ro-RO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Current assets decreased by approximately RON 65m., mainly due to a 31% increase in inventories.</a:t>
            </a: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it-IT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  <a:p>
            <a:pPr marL="285750" indent="-285750" algn="just">
              <a:lnSpc>
                <a:spcPct val="120000"/>
              </a:lnSpc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Equity increased by 5%.</a:t>
            </a:r>
            <a:endParaRPr lang="en-GB" sz="1200" dirty="0">
              <a:latin typeface="Work Sans" panose="00000500000000000000" pitchFamily="50" charset="0"/>
              <a:cs typeface="Arial"/>
            </a:endParaRPr>
          </a:p>
          <a:p>
            <a:pPr>
              <a:lnSpc>
                <a:spcPct val="120000"/>
              </a:lnSpc>
              <a:buClr>
                <a:schemeClr val="bg1"/>
              </a:buClr>
              <a:buSzPts val="1600"/>
            </a:pPr>
            <a:endParaRPr lang="en-GB" sz="1200" dirty="0">
              <a:solidFill>
                <a:schemeClr val="bg1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34736-8BAF-D20E-A4CB-64189B218143}"/>
              </a:ext>
            </a:extLst>
          </p:cNvPr>
          <p:cNvSpPr/>
          <p:nvPr/>
        </p:nvSpPr>
        <p:spPr>
          <a:xfrm>
            <a:off x="0" y="61566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C141E06-05FB-2AD6-2AA2-1793DDF9348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15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6C8F76A4-E1E3-9E7D-2BF5-6CB328C3234B}"/>
              </a:ext>
            </a:extLst>
          </p:cNvPr>
          <p:cNvSpPr txBox="1"/>
          <p:nvPr/>
        </p:nvSpPr>
        <p:spPr>
          <a:xfrm>
            <a:off x="545466" y="652934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93E58D35-D1AE-EAA1-7BA0-6B8FD0D7473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8355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  <a:sym typeface="Arial"/>
              </a:rPr>
              <a:t>Evolution of Own Brands – significant growth (+33%)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B47502-20A8-C696-26AE-8CDB7C64DD1D}"/>
              </a:ext>
            </a:extLst>
          </p:cNvPr>
          <p:cNvSpPr/>
          <p:nvPr/>
        </p:nvSpPr>
        <p:spPr>
          <a:xfrm>
            <a:off x="5944376" y="842260"/>
            <a:ext cx="545045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860D81-2AD4-5A74-3CB5-D9AFC93F2788}"/>
              </a:ext>
            </a:extLst>
          </p:cNvPr>
          <p:cNvSpPr>
            <a:spLocks/>
          </p:cNvSpPr>
          <p:nvPr/>
        </p:nvSpPr>
        <p:spPr bwMode="auto">
          <a:xfrm>
            <a:off x="0" y="1316147"/>
            <a:ext cx="5550575" cy="4664443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46343-C887-00F9-928F-99CFE434BE17}"/>
              </a:ext>
            </a:extLst>
          </p:cNvPr>
          <p:cNvSpPr txBox="1"/>
          <p:nvPr/>
        </p:nvSpPr>
        <p:spPr>
          <a:xfrm>
            <a:off x="101722" y="1361348"/>
            <a:ext cx="5064459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en-GB" sz="1200" b="1">
              <a:solidFill>
                <a:schemeClr val="bg1"/>
              </a:solidFill>
              <a:latin typeface="Work Sans" panose="00000500000000000000" pitchFamily="50" charset="0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600"/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The revenues related to the own brands, </a:t>
            </a:r>
            <a:r>
              <a:rPr lang="en-GB" sz="1200" b="1" err="1">
                <a:solidFill>
                  <a:schemeClr val="bg1"/>
                </a:solidFill>
                <a:latin typeface="Work Sans" pitchFamily="2" charset="0"/>
              </a:rPr>
              <a:t>Gradena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, </a:t>
            </a:r>
            <a:r>
              <a:rPr lang="en-GB" sz="1200" b="1">
                <a:solidFill>
                  <a:schemeClr val="bg1"/>
                </a:solidFill>
                <a:latin typeface="Work Sans" pitchFamily="2" charset="0"/>
              </a:rPr>
              <a:t>La </a:t>
            </a:r>
            <a:r>
              <a:rPr lang="en-GB" sz="1200" b="1" err="1">
                <a:solidFill>
                  <a:schemeClr val="bg1"/>
                </a:solidFill>
                <a:latin typeface="Work Sans" pitchFamily="2" charset="0"/>
              </a:rPr>
              <a:t>Masă</a:t>
            </a:r>
            <a:r>
              <a:rPr lang="en-GB" sz="1200" b="1">
                <a:solidFill>
                  <a:schemeClr val="bg1"/>
                </a:solidFill>
                <a:latin typeface="Work Sans" pitchFamily="2" charset="0"/>
              </a:rPr>
              <a:t> 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and </a:t>
            </a:r>
            <a:r>
              <a:rPr lang="en-GB" sz="1200" b="1" err="1">
                <a:solidFill>
                  <a:schemeClr val="bg1"/>
                </a:solidFill>
                <a:latin typeface="Work Sans" pitchFamily="2" charset="0"/>
              </a:rPr>
              <a:t>Yachtis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, had an advance of </a:t>
            </a:r>
            <a:r>
              <a:rPr lang="ro-RO" sz="1200" b="1">
                <a:solidFill>
                  <a:schemeClr val="bg1"/>
                </a:solidFill>
                <a:latin typeface="Work Sans" pitchFamily="2" charset="0"/>
              </a:rPr>
              <a:t>3</a:t>
            </a:r>
            <a:r>
              <a:rPr lang="en-GB" sz="1200" b="1">
                <a:solidFill>
                  <a:schemeClr val="bg1"/>
                </a:solidFill>
                <a:latin typeface="Work Sans" pitchFamily="2" charset="0"/>
              </a:rPr>
              <a:t>3%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 in the first 9 months of 2023, up to RON 64 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>
              <a:solidFill>
                <a:schemeClr val="bg1"/>
              </a:solidFill>
              <a:latin typeface="Work Sans" pitchFamily="2" charset="0"/>
            </a:endParaRPr>
          </a:p>
          <a:p>
            <a:pPr algn="just"/>
            <a:endParaRPr lang="en-GB" sz="1200">
              <a:solidFill>
                <a:schemeClr val="bg1"/>
              </a:solidFill>
              <a:latin typeface="Work Sans" pitchFamily="2" charset="0"/>
            </a:endParaRPr>
          </a:p>
          <a:p>
            <a:pPr algn="just"/>
            <a:r>
              <a:rPr lang="en-GB" sz="1200">
                <a:solidFill>
                  <a:schemeClr val="bg1"/>
                </a:solidFill>
                <a:highlight>
                  <a:srgbClr val="808000"/>
                </a:highlight>
                <a:latin typeface="Work Sans" pitchFamily="2" charset="0"/>
              </a:rPr>
              <a:t> </a:t>
            </a:r>
            <a:r>
              <a:rPr lang="en-US" sz="1200">
                <a:solidFill>
                  <a:schemeClr val="bg1"/>
                </a:solidFill>
                <a:highlight>
                  <a:srgbClr val="808000"/>
                </a:highlight>
                <a:latin typeface="Work Sans" pitchFamily="2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 b="1" err="1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LaMasă</a:t>
            </a:r>
            <a:r>
              <a:rPr lang="en-GB" sz="1200" b="1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 brand 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(ready meals), which currently includes </a:t>
            </a:r>
            <a:r>
              <a:rPr lang="en-GB" sz="1200" b="1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14 types of products, is available in new specially designed packaging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  <a:sym typeface="Arial"/>
              </a:rPr>
              <a:t>, gradually, starting from July 2022, and the products can also be found in Retail, starting with the fourth quarter of 2022.</a:t>
            </a:r>
          </a:p>
          <a:p>
            <a:pPr algn="just"/>
            <a:endParaRPr lang="en-GB" sz="1200">
              <a:solidFill>
                <a:schemeClr val="bg1"/>
              </a:solidFill>
              <a:latin typeface="Work Sans" panose="00000500000000000000" pitchFamily="50" charset="0"/>
              <a:cs typeface="Arial"/>
              <a:sym typeface="Arial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highlight>
                <a:srgbClr val="808000"/>
              </a:highlight>
              <a:latin typeface="Work Sans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The extension of the </a:t>
            </a:r>
            <a:r>
              <a:rPr lang="en-GB" sz="1200" b="1" err="1">
                <a:solidFill>
                  <a:schemeClr val="bg1"/>
                </a:solidFill>
                <a:latin typeface="Work Sans" pitchFamily="2" charset="0"/>
              </a:rPr>
              <a:t>Gradena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 brand</a:t>
            </a:r>
            <a:r>
              <a:rPr lang="ro-RO" sz="1200">
                <a:solidFill>
                  <a:schemeClr val="bg1"/>
                </a:solidFill>
                <a:latin typeface="Work Sans" pitchFamily="2" charset="0"/>
              </a:rPr>
              <a:t> (frozen fruits and vegetables) </a:t>
            </a:r>
            <a:r>
              <a:rPr lang="en-GB" sz="1200">
                <a:solidFill>
                  <a:schemeClr val="bg1"/>
                </a:solidFill>
                <a:latin typeface="Work Sans" pitchFamily="2" charset="0"/>
              </a:rPr>
              <a:t>with 8 new products in 2023. We launched a TV campaign in the fourth quarter of 2023 to increase visibility and strengthen the brand positioning strategy.</a:t>
            </a:r>
          </a:p>
          <a:p>
            <a:pPr algn="just"/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The </a:t>
            </a:r>
            <a:r>
              <a:rPr lang="en-GB" sz="1200" err="1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Yachtis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brand (frozen fish and seafood products)</a:t>
            </a:r>
            <a:r>
              <a:rPr lang="ro-RO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 </a:t>
            </a:r>
            <a:r>
              <a:rPr lang="en-GB" sz="1200">
                <a:solidFill>
                  <a:schemeClr val="bg1"/>
                </a:solidFill>
                <a:latin typeface="Work Sans" panose="00000500000000000000" pitchFamily="50" charset="0"/>
                <a:cs typeface="Arial"/>
              </a:rPr>
              <a:t>has launched a total of 14 products in the first 9 months of 2023.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D6A5B-4E97-8D38-9EE1-B6C87F669E75}"/>
              </a:ext>
            </a:extLst>
          </p:cNvPr>
          <p:cNvSpPr txBox="1"/>
          <p:nvPr/>
        </p:nvSpPr>
        <p:spPr>
          <a:xfrm>
            <a:off x="8172520" y="1346383"/>
            <a:ext cx="1117037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Wingdings" panose="05000000000000000000" pitchFamily="2" charset="2"/>
              </a:rPr>
              <a:t>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 </a:t>
            </a:r>
            <a:r>
              <a:rPr lang="en-GB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8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sz="1200" b="1" kern="1200">
              <a:solidFill>
                <a:srgbClr val="00B050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972CA5-10FC-D3C1-2D2E-634D398A68C4}"/>
              </a:ext>
            </a:extLst>
          </p:cNvPr>
          <p:cNvSpPr txBox="1"/>
          <p:nvPr/>
        </p:nvSpPr>
        <p:spPr>
          <a:xfrm>
            <a:off x="6677093" y="1210522"/>
            <a:ext cx="1117037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Wingdings" panose="05000000000000000000" pitchFamily="2" charset="2"/>
              </a:rPr>
              <a:t>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 </a:t>
            </a:r>
            <a:r>
              <a:rPr lang="en-GB" sz="1200" b="1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22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sz="1200" b="1" kern="1200">
              <a:solidFill>
                <a:srgbClr val="00B050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59A8E-B2F5-E0E5-E919-CD78E2B936EE}"/>
              </a:ext>
            </a:extLst>
          </p:cNvPr>
          <p:cNvSpPr txBox="1"/>
          <p:nvPr/>
        </p:nvSpPr>
        <p:spPr>
          <a:xfrm>
            <a:off x="5944375" y="819760"/>
            <a:ext cx="51190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/>
                </a:solidFill>
                <a:latin typeface="Arial "/>
                <a:ea typeface="+mn-ea"/>
                <a:cs typeface="+mn-cs"/>
              </a:defRPr>
            </a:pPr>
            <a:r>
              <a:rPr lang="en-GB" sz="1500" b="1" dirty="0">
                <a:latin typeface="Montserrat" panose="00000500000000000000" pitchFamily="50" charset="0"/>
              </a:rPr>
              <a:t>Own Brands by volume 9 months 2022 vs. 9 months 2023 ('000 KG)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C409668-A52F-4569-38D6-ADDB29E14933}"/>
              </a:ext>
            </a:extLst>
          </p:cNvPr>
          <p:cNvGraphicFramePr>
            <a:graphicFrameLocks/>
          </p:cNvGraphicFramePr>
          <p:nvPr/>
        </p:nvGraphicFramePr>
        <p:xfrm>
          <a:off x="5685638" y="1440629"/>
          <a:ext cx="5636517" cy="202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1DA49F-88BA-D0C2-371F-9B1428A16120}"/>
              </a:ext>
            </a:extLst>
          </p:cNvPr>
          <p:cNvSpPr/>
          <p:nvPr/>
        </p:nvSpPr>
        <p:spPr>
          <a:xfrm>
            <a:off x="6015637" y="3573551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500" b="1" dirty="0">
                <a:solidFill>
                  <a:schemeClr val="tx1"/>
                </a:solidFill>
                <a:latin typeface="Montserrat" panose="00000500000000000000" pitchFamily="50" charset="0"/>
              </a:rPr>
              <a:t>Own Brands</a:t>
            </a:r>
            <a:r>
              <a:rPr lang="en-US" sz="1500" b="1" dirty="0">
                <a:solidFill>
                  <a:schemeClr val="tx1"/>
                </a:solidFill>
                <a:latin typeface="Montserrat" panose="00000500000000000000" pitchFamily="50" charset="0"/>
              </a:rPr>
              <a:t> </a:t>
            </a:r>
            <a:r>
              <a:rPr lang="en-GB" sz="1500" b="1" dirty="0">
                <a:solidFill>
                  <a:schemeClr val="tx1"/>
                </a:solidFill>
                <a:latin typeface="Montserrat" panose="00000500000000000000" pitchFamily="50" charset="0"/>
              </a:rPr>
              <a:t>by value 9 months 2022 vs. 9 months 2023 ( RON m.)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EECE940-815C-FE3F-545D-2E1B033F54BA}"/>
              </a:ext>
            </a:extLst>
          </p:cNvPr>
          <p:cNvGraphicFramePr>
            <a:graphicFrameLocks/>
          </p:cNvGraphicFramePr>
          <p:nvPr/>
        </p:nvGraphicFramePr>
        <p:xfrm>
          <a:off x="6015637" y="3806026"/>
          <a:ext cx="5119045" cy="247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1FBDFF6-F64B-5A18-83A0-B61BBAB9407A}"/>
              </a:ext>
            </a:extLst>
          </p:cNvPr>
          <p:cNvSpPr txBox="1"/>
          <p:nvPr/>
        </p:nvSpPr>
        <p:spPr>
          <a:xfrm>
            <a:off x="8352362" y="3915502"/>
            <a:ext cx="950672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Wingdings" panose="05000000000000000000" pitchFamily="2" charset="2"/>
              </a:rPr>
              <a:t>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 </a:t>
            </a:r>
            <a:r>
              <a:rPr lang="en-GB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17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sz="1200" b="1" kern="1200">
              <a:solidFill>
                <a:srgbClr val="00B050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47F079-F44F-630A-CA7A-0D0DD77E5781}"/>
              </a:ext>
            </a:extLst>
          </p:cNvPr>
          <p:cNvSpPr txBox="1"/>
          <p:nvPr/>
        </p:nvSpPr>
        <p:spPr>
          <a:xfrm>
            <a:off x="7071946" y="4076437"/>
            <a:ext cx="950672" cy="4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Wingdings" panose="05000000000000000000" pitchFamily="2" charset="2"/>
              </a:rPr>
              <a:t>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 </a:t>
            </a:r>
            <a:r>
              <a:rPr lang="en-GB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5</a:t>
            </a:r>
            <a:r>
              <a:rPr lang="en-GB" sz="1200" b="1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8</a:t>
            </a:r>
            <a:r>
              <a:rPr lang="ro-RO" sz="1200" b="1" kern="1200">
                <a:solidFill>
                  <a:srgbClr val="00B050"/>
                </a:solidFill>
                <a:latin typeface="Work Sans" panose="00000500000000000000" pitchFamily="50" charset="0"/>
                <a:cs typeface="Arial"/>
                <a:sym typeface="Arial"/>
              </a:rPr>
              <a:t>%</a:t>
            </a:r>
            <a:endParaRPr lang="ro-RO" sz="1200" b="1" kern="1200">
              <a:solidFill>
                <a:srgbClr val="00B050"/>
              </a:solidFill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E7630A-3B03-AA77-81BA-C45B0CFD4303}"/>
              </a:ext>
            </a:extLst>
          </p:cNvPr>
          <p:cNvSpPr/>
          <p:nvPr/>
        </p:nvSpPr>
        <p:spPr>
          <a:xfrm>
            <a:off x="0" y="6135779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08AB981C-8823-B475-340C-E81C648B9B75}"/>
              </a:ext>
            </a:extLst>
          </p:cNvPr>
          <p:cNvSpPr txBox="1">
            <a:spLocks/>
          </p:cNvSpPr>
          <p:nvPr/>
        </p:nvSpPr>
        <p:spPr>
          <a:xfrm>
            <a:off x="153845" y="64500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000" spc="-5">
                <a:latin typeface="Arial"/>
                <a:cs typeface="Arial"/>
              </a:rPr>
              <a:pPr marL="38100"/>
              <a:t>16</a:t>
            </a:fld>
            <a:endParaRPr lang="en-GB" sz="1000" spc="-5">
              <a:latin typeface="Arial"/>
              <a:cs typeface="Arial"/>
            </a:endParaRPr>
          </a:p>
        </p:txBody>
      </p:sp>
      <p:pic>
        <p:nvPicPr>
          <p:cNvPr id="27" name="object 2">
            <a:extLst>
              <a:ext uri="{FF2B5EF4-FFF2-40B4-BE49-F238E27FC236}">
                <a16:creationId xmlns:a16="http://schemas.microsoft.com/office/drawing/2014/main" id="{B257F111-A114-66BA-74C5-8F70BFBDB0E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2604" y="6151005"/>
            <a:ext cx="1707876" cy="605396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5D839398-A970-6C1C-C46B-E0F9B614B296}"/>
              </a:ext>
            </a:extLst>
          </p:cNvPr>
          <p:cNvSpPr txBox="1"/>
          <p:nvPr/>
        </p:nvSpPr>
        <p:spPr>
          <a:xfrm>
            <a:off x="545466" y="6476944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 dirty="0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 dirty="0">
                <a:latin typeface="Work Sans" pitchFamily="2" charset="0"/>
                <a:cs typeface="Arial"/>
              </a:rPr>
              <a:t>Presentation of financial results 9 months 2023</a:t>
            </a:r>
            <a:endParaRPr sz="1200" dirty="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55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61E25-53A7-1867-622C-6F42B66B3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EB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317BB-5C7B-80E4-5A98-0642F48AE739}"/>
              </a:ext>
            </a:extLst>
          </p:cNvPr>
          <p:cNvSpPr/>
          <p:nvPr/>
        </p:nvSpPr>
        <p:spPr>
          <a:xfrm>
            <a:off x="-1" y="436879"/>
            <a:ext cx="11734801" cy="60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 |</a:t>
            </a:r>
          </a:p>
          <a:p>
            <a:pPr algn="ctr"/>
            <a:endParaRPr lang="en-US"/>
          </a:p>
          <a:p>
            <a:pPr algn="ctr"/>
            <a:r>
              <a:rPr lang="en-US"/>
              <a:t>Investment proposition</a:t>
            </a:r>
          </a:p>
          <a:p>
            <a:pPr algn="ctr"/>
            <a:endParaRPr lang="en-US"/>
          </a:p>
          <a:p>
            <a:pPr algn="ctr"/>
            <a:r>
              <a:rPr lang="en-US"/>
              <a:t>2 |</a:t>
            </a:r>
          </a:p>
          <a:p>
            <a:pPr algn="ctr"/>
            <a:endParaRPr lang="en-US"/>
          </a:p>
          <a:p>
            <a:pPr algn="ctr"/>
            <a:r>
              <a:rPr lang="en-US"/>
              <a:t>Market context</a:t>
            </a:r>
          </a:p>
          <a:p>
            <a:pPr algn="ctr"/>
            <a:endParaRPr lang="en-US"/>
          </a:p>
          <a:p>
            <a:pPr algn="ctr"/>
            <a:r>
              <a:rPr lang="en-US"/>
              <a:t>3 |</a:t>
            </a:r>
          </a:p>
          <a:p>
            <a:pPr algn="ctr"/>
            <a:endParaRPr lang="en-US"/>
          </a:p>
          <a:p>
            <a:pPr algn="ctr"/>
            <a:r>
              <a:rPr lang="en-US"/>
              <a:t>Strategic focus</a:t>
            </a:r>
          </a:p>
          <a:p>
            <a:pPr algn="ctr"/>
            <a:endParaRPr lang="en-US"/>
          </a:p>
          <a:p>
            <a:pPr algn="ctr"/>
            <a:r>
              <a:rPr lang="en-US"/>
              <a:t>4 |</a:t>
            </a:r>
          </a:p>
          <a:p>
            <a:pPr algn="ctr"/>
            <a:endParaRPr lang="en-US"/>
          </a:p>
          <a:p>
            <a:pPr algn="ctr"/>
            <a:r>
              <a:rPr lang="en-US"/>
              <a:t>H1 2022 results</a:t>
            </a:r>
          </a:p>
          <a:p>
            <a:pPr algn="ctr"/>
            <a:endParaRPr lang="en-US"/>
          </a:p>
          <a:p>
            <a:pPr algn="ctr"/>
            <a:r>
              <a:rPr lang="en-US"/>
              <a:t>5 |</a:t>
            </a:r>
          </a:p>
          <a:p>
            <a:pPr algn="ctr"/>
            <a:endParaRPr lang="en-US"/>
          </a:p>
          <a:p>
            <a:pPr algn="ctr"/>
            <a:r>
              <a:rPr lang="en-US"/>
              <a:t>FY 2022 outlook</a:t>
            </a: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EA1A7D2F-3016-B5DB-8588-6ACEDFE9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/>
        </p:blipFill>
        <p:spPr>
          <a:xfrm>
            <a:off x="3567884" y="4497732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  <p:pic>
        <p:nvPicPr>
          <p:cNvPr id="13" name="Picture Placeholder 4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02F15E5-5DF3-21F3-A170-44E047AE4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r="32693"/>
          <a:stretch>
            <a:fillRect/>
          </a:stretch>
        </p:blipFill>
        <p:spPr>
          <a:xfrm>
            <a:off x="1" y="1"/>
            <a:ext cx="3567883" cy="687731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C86B75-2D10-D33D-79D4-0C1BBF93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83" y="0"/>
            <a:ext cx="2461275" cy="23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397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1CDBF-35F1-86E6-E956-E8C90900813B}"/>
              </a:ext>
            </a:extLst>
          </p:cNvPr>
          <p:cNvSpPr txBox="1"/>
          <p:nvPr/>
        </p:nvSpPr>
        <p:spPr>
          <a:xfrm>
            <a:off x="7064242" y="1717203"/>
            <a:ext cx="3934130" cy="397031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Macroeconomic context and markets</a:t>
            </a:r>
          </a:p>
          <a:p>
            <a:pPr marL="342900" indent="-342900">
              <a:buFont typeface="+mj-lt"/>
              <a:buAutoNum type="arabicPeriod"/>
            </a:pPr>
            <a:endParaRPr lang="en-US" b="1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Strategy and focus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>
                <a:latin typeface="Work Sans" panose="00000500000000000000" pitchFamily="50" charset="0"/>
              </a:rPr>
              <a:t>Analysis of the results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|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Margin optimization and Own Brands growth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>
                <a:latin typeface="Work Sans" panose="00000500000000000000" pitchFamily="50" charset="0"/>
              </a:rPr>
              <a:t>Markets and ESG details</a:t>
            </a:r>
          </a:p>
          <a:p>
            <a:r>
              <a:rPr lang="en-GB" b="1">
                <a:latin typeface="Work Sans" panose="00000500000000000000" pitchFamily="50" charset="0"/>
              </a:rPr>
              <a:t>     Appendixes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endParaRPr lang="en-US">
              <a:latin typeface="Work Sans" panose="00000500000000000000" pitchFamily="50" charset="0"/>
            </a:endParaRP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34B50230-2B80-0E05-2779-848F5C7651CA}"/>
              </a:ext>
            </a:extLst>
          </p:cNvPr>
          <p:cNvPicPr/>
          <p:nvPr/>
        </p:nvPicPr>
        <p:blipFill rotWithShape="1">
          <a:blip r:embed="rId4" cstate="print"/>
          <a:srcRect r="78504"/>
          <a:stretch/>
        </p:blipFill>
        <p:spPr>
          <a:xfrm>
            <a:off x="4203625" y="397917"/>
            <a:ext cx="1201485" cy="1833974"/>
          </a:xfrm>
          <a:prstGeom prst="rect">
            <a:avLst/>
          </a:prstGeom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1C6E3DEA-F5C9-7936-5C4D-10BFB6A4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518"/>
          <a:stretch/>
        </p:blipFill>
        <p:spPr>
          <a:xfrm>
            <a:off x="3567882" y="2231291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502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0645048" cy="8355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 dirty="0">
                <a:latin typeface="Montserrat" panose="00000500000000000000" pitchFamily="50" charset="0"/>
              </a:rPr>
              <a:t>FMCG and </a:t>
            </a:r>
            <a:r>
              <a:rPr lang="en-GB" sz="3200" b="1" spc="-5" dirty="0" err="1">
                <a:latin typeface="Montserrat" panose="00000500000000000000" pitchFamily="50" charset="0"/>
              </a:rPr>
              <a:t>HoReCA</a:t>
            </a:r>
            <a:r>
              <a:rPr lang="en-GB" sz="3200" b="1" spc="-5" dirty="0">
                <a:latin typeface="Montserrat" panose="00000500000000000000" pitchFamily="50" charset="0"/>
              </a:rPr>
              <a:t> distribution market grew 61.2% </a:t>
            </a:r>
            <a:r>
              <a:rPr lang="en-GB" sz="2000" spc="-5" dirty="0">
                <a:latin typeface="Montserrat" panose="00000500000000000000" pitchFamily="50" charset="0"/>
              </a:rPr>
              <a:t>in the last 5Y reaching EUR 5b/RON 25b in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6EB15-62EA-65D2-0832-74255991035E}"/>
              </a:ext>
            </a:extLst>
          </p:cNvPr>
          <p:cNvSpPr/>
          <p:nvPr/>
        </p:nvSpPr>
        <p:spPr>
          <a:xfrm>
            <a:off x="0" y="6134732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bject 66">
            <a:extLst>
              <a:ext uri="{FF2B5EF4-FFF2-40B4-BE49-F238E27FC236}">
                <a16:creationId xmlns:a16="http://schemas.microsoft.com/office/drawing/2014/main" id="{72AB94E0-4D6F-0F7B-11E8-FDDD1E36A15A}"/>
              </a:ext>
            </a:extLst>
          </p:cNvPr>
          <p:cNvSpPr txBox="1"/>
          <p:nvPr/>
        </p:nvSpPr>
        <p:spPr>
          <a:xfrm>
            <a:off x="545465" y="5798997"/>
            <a:ext cx="873315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GB" sz="1000" i="1" spc="15" baseline="25641" dirty="0">
                <a:latin typeface="Work Sans" pitchFamily="2" charset="0"/>
                <a:cs typeface="Arial"/>
              </a:rPr>
              <a:t>1 </a:t>
            </a:r>
            <a:r>
              <a:rPr lang="en-GB" sz="1000" i="1" spc="-5" dirty="0">
                <a:latin typeface="Work Sans" pitchFamily="2" charset="0"/>
                <a:cs typeface="Arial"/>
              </a:rPr>
              <a:t>Source: </a:t>
            </a:r>
            <a:r>
              <a:rPr lang="en-GB" sz="1000" i="1" spc="-5" dirty="0" err="1">
                <a:latin typeface="Work Sans" pitchFamily="2" charset="0"/>
                <a:cs typeface="Arial"/>
              </a:rPr>
              <a:t>KeysFin</a:t>
            </a:r>
            <a:r>
              <a:rPr lang="en-GB" sz="1000" i="1" spc="-5" dirty="0">
                <a:latin typeface="Work Sans" pitchFamily="2" charset="0"/>
                <a:cs typeface="Arial"/>
              </a:rPr>
              <a:t>;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en-GB" sz="1000" i="1" spc="-5" dirty="0">
              <a:latin typeface="Work Sans" pitchFamily="2" charset="0"/>
              <a:cs typeface="Arial"/>
            </a:endParaRP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F4F8B0DC-8592-1416-A983-ED6B4048D277}"/>
              </a:ext>
            </a:extLst>
          </p:cNvPr>
          <p:cNvSpPr txBox="1">
            <a:spLocks/>
          </p:cNvSpPr>
          <p:nvPr/>
        </p:nvSpPr>
        <p:spPr>
          <a:xfrm>
            <a:off x="196797" y="646473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18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3AADDB4-18B0-E9B7-C1DF-897EB983AE4C}"/>
              </a:ext>
            </a:extLst>
          </p:cNvPr>
          <p:cNvSpPr txBox="1"/>
          <p:nvPr/>
        </p:nvSpPr>
        <p:spPr>
          <a:xfrm>
            <a:off x="567388" y="6506461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52B73C-6CB2-389B-93B2-4E7ACC78C8DA}"/>
              </a:ext>
            </a:extLst>
          </p:cNvPr>
          <p:cNvSpPr/>
          <p:nvPr/>
        </p:nvSpPr>
        <p:spPr>
          <a:xfrm>
            <a:off x="6234755" y="1534698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B1E808-78EA-EFF5-5D27-E7B5449BA6EF}"/>
              </a:ext>
            </a:extLst>
          </p:cNvPr>
          <p:cNvSpPr/>
          <p:nvPr/>
        </p:nvSpPr>
        <p:spPr>
          <a:xfrm>
            <a:off x="482488" y="1540954"/>
            <a:ext cx="5119045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7AFDCD7B-DB25-1943-8A18-D73A6DD646DB}"/>
              </a:ext>
            </a:extLst>
          </p:cNvPr>
          <p:cNvSpPr txBox="1"/>
          <p:nvPr/>
        </p:nvSpPr>
        <p:spPr>
          <a:xfrm>
            <a:off x="638317" y="1656518"/>
            <a:ext cx="4926619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US" sz="1500" b="1">
                <a:latin typeface="Montserrat" panose="00000500000000000000" pitchFamily="50" charset="0"/>
              </a:rPr>
              <a:t>Romania: FMCG &amp; </a:t>
            </a:r>
            <a:r>
              <a:rPr lang="en-US" sz="1500" b="1" err="1">
                <a:latin typeface="Montserrat" panose="00000500000000000000" pitchFamily="50" charset="0"/>
              </a:rPr>
              <a:t>HoReCA</a:t>
            </a:r>
            <a:r>
              <a:rPr lang="en-US" sz="1500" b="1">
                <a:latin typeface="Montserrat" panose="00000500000000000000" pitchFamily="50" charset="0"/>
              </a:rPr>
              <a:t> distribution market</a:t>
            </a:r>
            <a:r>
              <a:rPr lang="en-US" sz="1600" b="1" spc="7" baseline="26455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lang="en-US" sz="1500" b="1">
              <a:latin typeface="Montserrat" panose="00000500000000000000" pitchFamily="50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B1897A1-A6F5-B822-16C7-55353461D4E4}"/>
              </a:ext>
            </a:extLst>
          </p:cNvPr>
          <p:cNvGraphicFramePr>
            <a:graphicFrameLocks/>
          </p:cNvGraphicFramePr>
          <p:nvPr/>
        </p:nvGraphicFramePr>
        <p:xfrm>
          <a:off x="6533322" y="2504560"/>
          <a:ext cx="4224338" cy="20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bject 65">
            <a:extLst>
              <a:ext uri="{FF2B5EF4-FFF2-40B4-BE49-F238E27FC236}">
                <a16:creationId xmlns:a16="http://schemas.microsoft.com/office/drawing/2014/main" id="{D74173C3-CF5E-C5ED-E293-E879DFC69BB2}"/>
              </a:ext>
            </a:extLst>
          </p:cNvPr>
          <p:cNvSpPr txBox="1"/>
          <p:nvPr/>
        </p:nvSpPr>
        <p:spPr>
          <a:xfrm>
            <a:off x="6533322" y="1521671"/>
            <a:ext cx="4820478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US" sz="1500" b="1">
                <a:latin typeface="Montserrat" panose="00000500000000000000" pitchFamily="50" charset="0"/>
              </a:rPr>
              <a:t>Romania: FMCG &amp; </a:t>
            </a:r>
            <a:r>
              <a:rPr lang="en-US" sz="1500" b="1" err="1">
                <a:latin typeface="Montserrat" panose="00000500000000000000" pitchFamily="50" charset="0"/>
              </a:rPr>
              <a:t>HoReCA</a:t>
            </a:r>
            <a:r>
              <a:rPr lang="en-US" sz="1500" b="1">
                <a:latin typeface="Montserrat" panose="00000500000000000000" pitchFamily="50" charset="0"/>
              </a:rPr>
              <a:t> distribution market concentration</a:t>
            </a:r>
            <a:r>
              <a:rPr lang="en-US" sz="1400" b="1" spc="7" baseline="26455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lang="en-US" sz="1500" b="1">
              <a:latin typeface="Montserrat" panose="00000500000000000000" pitchFamily="50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E1822D7-C644-C5F7-A28D-901BEBD1F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940272"/>
              </p:ext>
            </p:extLst>
          </p:nvPr>
        </p:nvGraphicFramePr>
        <p:xfrm>
          <a:off x="419950" y="2358623"/>
          <a:ext cx="5488481" cy="283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object 2">
            <a:extLst>
              <a:ext uri="{FF2B5EF4-FFF2-40B4-BE49-F238E27FC236}">
                <a16:creationId xmlns:a16="http://schemas.microsoft.com/office/drawing/2014/main" id="{42B7E4CD-D8BC-0D70-1A2D-AD73956D814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7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6">
            <a:extLst>
              <a:ext uri="{FF2B5EF4-FFF2-40B4-BE49-F238E27FC236}">
                <a16:creationId xmlns:a16="http://schemas.microsoft.com/office/drawing/2014/main" id="{52A16555-A41F-B617-5213-75F97E7F761F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132311" cy="45082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</a:rPr>
              <a:t>FMCG and </a:t>
            </a:r>
            <a:r>
              <a:rPr lang="en-US" sz="3200" b="1" spc="-5" err="1">
                <a:latin typeface="Montserrat" panose="00000500000000000000" pitchFamily="50" charset="0"/>
              </a:rPr>
              <a:t>HoReCa</a:t>
            </a:r>
            <a:r>
              <a:rPr lang="en-US" sz="3200" b="1" spc="-5">
                <a:latin typeface="Montserrat" panose="00000500000000000000" pitchFamily="50" charset="0"/>
              </a:rPr>
              <a:t> distribution market </a:t>
            </a:r>
            <a:r>
              <a:rPr lang="en-US" sz="2600" b="1" spc="-5">
                <a:latin typeface="Montserrat" panose="00000500000000000000" pitchFamily="50" charset="0"/>
              </a:rPr>
              <a:t>I </a:t>
            </a:r>
            <a:r>
              <a:rPr lang="en-US" sz="2000" spc="-5">
                <a:latin typeface="Montserrat" panose="00000500000000000000" pitchFamily="50" charset="0"/>
              </a:rPr>
              <a:t>Top players</a:t>
            </a:r>
            <a:endParaRPr lang="en-US" sz="2000">
              <a:latin typeface="Montserrat" panose="00000500000000000000" pitchFamily="50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39087C9-E584-48E3-62EE-D49422B576B3}"/>
              </a:ext>
            </a:extLst>
          </p:cNvPr>
          <p:cNvSpPr txBox="1"/>
          <p:nvPr/>
        </p:nvSpPr>
        <p:spPr>
          <a:xfrm>
            <a:off x="1079904" y="3701274"/>
            <a:ext cx="3200719" cy="17332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100" algn="just">
              <a:lnSpc>
                <a:spcPct val="105000"/>
              </a:lnSpc>
              <a:spcBef>
                <a:spcPts val="100"/>
              </a:spcBef>
            </a:pPr>
            <a:r>
              <a:rPr lang="en-US" sz="1200" b="1">
                <a:latin typeface="Work Sans" panose="00000500000000000000" pitchFamily="50" charset="0"/>
                <a:cs typeface="Arial"/>
              </a:rPr>
              <a:t>AQUILA is well-positioned to capture growth opportunities both organically and through acquisitions within a fragmented </a:t>
            </a:r>
            <a:r>
              <a:rPr lang="ro-RO" sz="1200" b="1">
                <a:latin typeface="Work Sans" panose="00000500000000000000" pitchFamily="50" charset="0"/>
                <a:cs typeface="Arial"/>
              </a:rPr>
              <a:t>distribution </a:t>
            </a:r>
            <a:r>
              <a:rPr lang="en-US" sz="1200" b="1">
                <a:latin typeface="Work Sans" panose="00000500000000000000" pitchFamily="50" charset="0"/>
                <a:cs typeface="Arial"/>
              </a:rPr>
              <a:t>market. </a:t>
            </a:r>
          </a:p>
          <a:p>
            <a:pPr marL="38100" algn="just">
              <a:lnSpc>
                <a:spcPct val="105000"/>
              </a:lnSpc>
              <a:spcBef>
                <a:spcPts val="100"/>
              </a:spcBef>
            </a:pPr>
            <a:endParaRPr lang="en-US" sz="1200" b="1">
              <a:latin typeface="Work Sans" panose="00000500000000000000" pitchFamily="50" charset="0"/>
              <a:cs typeface="Arial"/>
            </a:endParaRPr>
          </a:p>
          <a:p>
            <a:pPr marL="38100" algn="just">
              <a:lnSpc>
                <a:spcPct val="105000"/>
              </a:lnSpc>
              <a:spcBef>
                <a:spcPts val="100"/>
              </a:spcBef>
            </a:pPr>
            <a:r>
              <a:rPr lang="en-US" sz="1200" b="1">
                <a:latin typeface="Work Sans" panose="00000500000000000000" pitchFamily="50" charset="0"/>
                <a:cs typeface="Arial"/>
              </a:rPr>
              <a:t>The top 10 players weigh 52% of the total turnover of the FMCG distributors from Romania.</a:t>
            </a:r>
            <a:endParaRPr sz="1200" b="1"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5" name="object 66">
            <a:extLst>
              <a:ext uri="{FF2B5EF4-FFF2-40B4-BE49-F238E27FC236}">
                <a16:creationId xmlns:a16="http://schemas.microsoft.com/office/drawing/2014/main" id="{BCA3EAAC-CC17-36D5-E3DE-36F6D646AB6F}"/>
              </a:ext>
            </a:extLst>
          </p:cNvPr>
          <p:cNvSpPr txBox="1"/>
          <p:nvPr/>
        </p:nvSpPr>
        <p:spPr>
          <a:xfrm>
            <a:off x="248132" y="5807732"/>
            <a:ext cx="37070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75" i="1" spc="15" baseline="25641">
                <a:latin typeface="Arial"/>
                <a:cs typeface="Arial"/>
              </a:rPr>
              <a:t>1 </a:t>
            </a:r>
            <a:r>
              <a:rPr sz="1000" i="1" spc="-5">
                <a:latin typeface="Work Sans" pitchFamily="2" charset="0"/>
                <a:cs typeface="Arial"/>
              </a:rPr>
              <a:t>Source:</a:t>
            </a:r>
            <a:r>
              <a:rPr lang="en-GB" sz="1000" i="1" spc="-5">
                <a:latin typeface="Work Sans" pitchFamily="2" charset="0"/>
                <a:cs typeface="Arial"/>
              </a:rPr>
              <a:t> </a:t>
            </a:r>
            <a:r>
              <a:rPr lang="en-GB" sz="1000" i="1" spc="-5" err="1">
                <a:latin typeface="Work Sans" pitchFamily="2" charset="0"/>
                <a:cs typeface="Arial"/>
              </a:rPr>
              <a:t>KeysFin</a:t>
            </a:r>
            <a:r>
              <a:rPr lang="en-GB" sz="1000" i="1" spc="-5">
                <a:latin typeface="Work Sans" pitchFamily="2" charset="0"/>
                <a:cs typeface="Arial"/>
              </a:rPr>
              <a:t>; </a:t>
            </a:r>
            <a:endParaRPr sz="1000" i="1" spc="-5">
              <a:latin typeface="Work Sans" pitchFamily="2" charset="0"/>
              <a:cs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E2B0A4-6CC6-AFE0-02B6-5913D41B9EE5}"/>
              </a:ext>
            </a:extLst>
          </p:cNvPr>
          <p:cNvSpPr txBox="1">
            <a:spLocks/>
          </p:cNvSpPr>
          <p:nvPr/>
        </p:nvSpPr>
        <p:spPr>
          <a:xfrm>
            <a:off x="432596" y="847162"/>
            <a:ext cx="4216776" cy="38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b="1">
                <a:latin typeface="Work Sans" panose="00000500000000000000" pitchFamily="50" charset="0"/>
                <a:cs typeface="Arial"/>
              </a:rPr>
              <a:t>Top players by turnover</a:t>
            </a:r>
            <a:r>
              <a:rPr lang="ro-RO" sz="1200" b="1" baseline="30000">
                <a:latin typeface="Work Sans" panose="00000500000000000000" pitchFamily="50" charset="0"/>
                <a:cs typeface="Arial"/>
              </a:rPr>
              <a:t>1</a:t>
            </a:r>
            <a:r>
              <a:rPr lang="en-GB" sz="1200" b="1">
                <a:latin typeface="Work Sans" panose="00000500000000000000" pitchFamily="50" charset="0"/>
                <a:cs typeface="Arial"/>
              </a:rPr>
              <a:t>, </a:t>
            </a:r>
            <a:r>
              <a:rPr lang="en-GB" sz="1200">
                <a:latin typeface="Work Sans" panose="00000500000000000000" pitchFamily="50" charset="0"/>
                <a:cs typeface="Arial"/>
              </a:rPr>
              <a:t>in RON m. (202</a:t>
            </a:r>
            <a:r>
              <a:rPr lang="ro-RO" sz="1200">
                <a:latin typeface="Work Sans" panose="00000500000000000000" pitchFamily="50" charset="0"/>
                <a:cs typeface="Arial"/>
              </a:rPr>
              <a:t>2</a:t>
            </a:r>
            <a:r>
              <a:rPr lang="en-GB" sz="1200">
                <a:latin typeface="Work Sans" panose="00000500000000000000" pitchFamily="50" charset="0"/>
                <a:cs typeface="Arial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200">
              <a:latin typeface="Raleway" panose="020B0503030101060003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89F3FA8-245B-AD95-3800-D93790B58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059546"/>
              </p:ext>
            </p:extLst>
          </p:nvPr>
        </p:nvGraphicFramePr>
        <p:xfrm>
          <a:off x="928650" y="1402296"/>
          <a:ext cx="7905862" cy="202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AA2C25D3-2D62-9218-D98F-B8605C8C2622}"/>
              </a:ext>
            </a:extLst>
          </p:cNvPr>
          <p:cNvSpPr>
            <a:spLocks/>
          </p:cNvSpPr>
          <p:nvPr/>
        </p:nvSpPr>
        <p:spPr bwMode="auto">
          <a:xfrm rot="11825908">
            <a:off x="2860530" y="1105120"/>
            <a:ext cx="1257318" cy="1125221"/>
          </a:xfrm>
          <a:custGeom>
            <a:avLst/>
            <a:gdLst>
              <a:gd name="T0" fmla="*/ 505 w 573"/>
              <a:gd name="T1" fmla="*/ 107 h 579"/>
              <a:gd name="T2" fmla="*/ 505 w 573"/>
              <a:gd name="T3" fmla="*/ 0 h 579"/>
              <a:gd name="T4" fmla="*/ 438 w 573"/>
              <a:gd name="T5" fmla="*/ 49 h 579"/>
              <a:gd name="T6" fmla="*/ 287 w 573"/>
              <a:gd name="T7" fmla="*/ 6 h 579"/>
              <a:gd name="T8" fmla="*/ 0 w 573"/>
              <a:gd name="T9" fmla="*/ 292 h 579"/>
              <a:gd name="T10" fmla="*/ 287 w 573"/>
              <a:gd name="T11" fmla="*/ 579 h 579"/>
              <a:gd name="T12" fmla="*/ 573 w 573"/>
              <a:gd name="T13" fmla="*/ 292 h 579"/>
              <a:gd name="T14" fmla="*/ 505 w 573"/>
              <a:gd name="T15" fmla="*/ 107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3" h="579">
                <a:moveTo>
                  <a:pt x="505" y="107"/>
                </a:moveTo>
                <a:cubicBezTo>
                  <a:pt x="505" y="0"/>
                  <a:pt x="505" y="0"/>
                  <a:pt x="505" y="0"/>
                </a:cubicBezTo>
                <a:cubicBezTo>
                  <a:pt x="438" y="49"/>
                  <a:pt x="438" y="49"/>
                  <a:pt x="438" y="49"/>
                </a:cubicBezTo>
                <a:cubicBezTo>
                  <a:pt x="394" y="21"/>
                  <a:pt x="342" y="6"/>
                  <a:pt x="287" y="6"/>
                </a:cubicBezTo>
                <a:cubicBezTo>
                  <a:pt x="128" y="6"/>
                  <a:pt x="0" y="134"/>
                  <a:pt x="0" y="292"/>
                </a:cubicBezTo>
                <a:cubicBezTo>
                  <a:pt x="0" y="451"/>
                  <a:pt x="128" y="579"/>
                  <a:pt x="287" y="579"/>
                </a:cubicBezTo>
                <a:cubicBezTo>
                  <a:pt x="445" y="579"/>
                  <a:pt x="573" y="451"/>
                  <a:pt x="573" y="292"/>
                </a:cubicBezTo>
                <a:cubicBezTo>
                  <a:pt x="573" y="222"/>
                  <a:pt x="548" y="157"/>
                  <a:pt x="505" y="107"/>
                </a:cubicBezTo>
                <a:close/>
              </a:path>
            </a:pathLst>
          </a:cu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DF5E38-1119-0DB9-634B-DF7F1006F52A}"/>
              </a:ext>
            </a:extLst>
          </p:cNvPr>
          <p:cNvSpPr txBox="1"/>
          <p:nvPr/>
        </p:nvSpPr>
        <p:spPr>
          <a:xfrm>
            <a:off x="8146953" y="1509599"/>
            <a:ext cx="3177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latin typeface="Work Sans" panose="00000500000000000000" pitchFamily="50" charset="0"/>
                <a:cs typeface="Arial"/>
              </a:rPr>
              <a:t>The turnover of the players from FMCG and HoReCa from România increased by 18% in 2022 vs 2021, to the record level of RON 25</a:t>
            </a:r>
            <a:r>
              <a:rPr lang="ro-RO" sz="1200" b="1" dirty="0">
                <a:latin typeface="Work Sans" panose="00000500000000000000" pitchFamily="50" charset="0"/>
                <a:cs typeface="Arial"/>
              </a:rPr>
              <a:t>.</a:t>
            </a:r>
            <a:r>
              <a:rPr lang="pt-BR" sz="1200" b="1" dirty="0">
                <a:latin typeface="Work Sans" panose="00000500000000000000" pitchFamily="50" charset="0"/>
                <a:cs typeface="Arial"/>
              </a:rPr>
              <a:t>3 billion.</a:t>
            </a:r>
            <a:endParaRPr lang="en-US" sz="1200" b="1" dirty="0">
              <a:latin typeface="Work Sans" panose="00000500000000000000" pitchFamily="50" charset="0"/>
              <a:cs typeface="Arial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5C0E795-28B0-1E9A-CEFE-714FDF92D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45632"/>
              </p:ext>
            </p:extLst>
          </p:nvPr>
        </p:nvGraphicFramePr>
        <p:xfrm>
          <a:off x="4486249" y="3445435"/>
          <a:ext cx="7501121" cy="240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C24956C-BB35-069B-1C23-2CE8502925FB}"/>
              </a:ext>
            </a:extLst>
          </p:cNvPr>
          <p:cNvSpPr/>
          <p:nvPr/>
        </p:nvSpPr>
        <p:spPr>
          <a:xfrm>
            <a:off x="0" y="6135779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AAE8C583-0A52-A2B0-D299-A4F1843F0AF9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19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478507E2-7207-3AE2-3267-E17D13E0D74C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E884426-B2F4-0268-4E50-2B5153528050}"/>
              </a:ext>
            </a:extLst>
          </p:cNvPr>
          <p:cNvSpPr txBox="1">
            <a:spLocks/>
          </p:cNvSpPr>
          <p:nvPr/>
        </p:nvSpPr>
        <p:spPr>
          <a:xfrm>
            <a:off x="2825173" y="1389378"/>
            <a:ext cx="1356493" cy="467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b="1">
                <a:latin typeface="Work Sans" panose="00000500000000000000" pitchFamily="50" charset="0"/>
                <a:cs typeface="Arial"/>
              </a:rPr>
              <a:t> The second largest player</a:t>
            </a:r>
            <a:endParaRPr lang="en-US" sz="1200" b="1">
              <a:latin typeface="Work Sans" panose="00000500000000000000" pitchFamily="50" charset="0"/>
              <a:cs typeface="Arial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DA4A387-208F-438C-C1D9-2EEF1AC0D933}"/>
              </a:ext>
            </a:extLst>
          </p:cNvPr>
          <p:cNvSpPr txBox="1">
            <a:spLocks/>
          </p:cNvSpPr>
          <p:nvPr/>
        </p:nvSpPr>
        <p:spPr>
          <a:xfrm>
            <a:off x="7475267" y="3380532"/>
            <a:ext cx="3441262" cy="389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30480" indent="0">
              <a:lnSpc>
                <a:spcPts val="1730"/>
              </a:lnSpc>
              <a:spcBef>
                <a:spcPts val="310"/>
              </a:spcBef>
              <a:buNone/>
            </a:pPr>
            <a:r>
              <a:rPr lang="en-GB" sz="1200" b="1">
                <a:latin typeface="Work Sans" panose="00000500000000000000" pitchFamily="50" charset="0"/>
                <a:cs typeface="Arial"/>
              </a:rPr>
              <a:t>Top players by </a:t>
            </a:r>
            <a:r>
              <a:rPr lang="en-US" sz="1200" b="1">
                <a:latin typeface="Work Sans" panose="00000500000000000000" pitchFamily="50" charset="0"/>
                <a:cs typeface="Arial"/>
              </a:rPr>
              <a:t>p</a:t>
            </a:r>
            <a:r>
              <a:rPr lang="ro-RO" sz="1200" b="1">
                <a:latin typeface="Work Sans" panose="00000500000000000000" pitchFamily="50" charset="0"/>
                <a:cs typeface="Arial"/>
              </a:rPr>
              <a:t>rofit</a:t>
            </a:r>
            <a:r>
              <a:rPr lang="en-GB" sz="1200" b="1" baseline="30000">
                <a:latin typeface="Work Sans" panose="00000500000000000000" pitchFamily="50" charset="0"/>
                <a:cs typeface="Arial"/>
              </a:rPr>
              <a:t>1</a:t>
            </a:r>
            <a:r>
              <a:rPr lang="en-GB" sz="1200" b="1">
                <a:latin typeface="Work Sans" panose="00000500000000000000" pitchFamily="50" charset="0"/>
                <a:cs typeface="Arial"/>
              </a:rPr>
              <a:t>, </a:t>
            </a:r>
            <a:r>
              <a:rPr lang="en-GB" sz="1200">
                <a:latin typeface="Work Sans" panose="00000500000000000000" pitchFamily="50" charset="0"/>
                <a:cs typeface="Arial"/>
              </a:rPr>
              <a:t>in RON m. (202</a:t>
            </a:r>
            <a:r>
              <a:rPr lang="ro-RO" sz="1200">
                <a:latin typeface="Work Sans" panose="00000500000000000000" pitchFamily="50" charset="0"/>
                <a:cs typeface="Arial"/>
              </a:rPr>
              <a:t>2</a:t>
            </a:r>
            <a:r>
              <a:rPr lang="en-GB" sz="1200">
                <a:latin typeface="Work Sans" panose="00000500000000000000" pitchFamily="50" charset="0"/>
                <a:cs typeface="Arial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200">
              <a:latin typeface="Raleway" panose="020B0503030101060003" pitchFamily="34" charset="0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8CBF5FEA-BE59-5FA5-4B9A-A9C289D40E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EBA68A-2269-EAA3-503F-EBCDBC74BDDF}"/>
              </a:ext>
            </a:extLst>
          </p:cNvPr>
          <p:cNvGrpSpPr/>
          <p:nvPr/>
        </p:nvGrpSpPr>
        <p:grpSpPr>
          <a:xfrm>
            <a:off x="489041" y="1087066"/>
            <a:ext cx="2893036" cy="2659549"/>
            <a:chOff x="3912491" y="1247719"/>
            <a:chExt cx="4420491" cy="442643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5E704BD-DC55-5813-A10F-8CC78E385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9696" y="1736410"/>
              <a:ext cx="3446082" cy="3450539"/>
            </a:xfrm>
            <a:custGeom>
              <a:avLst/>
              <a:gdLst>
                <a:gd name="T0" fmla="*/ 1161 w 2320"/>
                <a:gd name="T1" fmla="*/ 2323 h 2323"/>
                <a:gd name="T2" fmla="*/ 0 w 2320"/>
                <a:gd name="T3" fmla="*/ 1162 h 2323"/>
                <a:gd name="T4" fmla="*/ 1161 w 2320"/>
                <a:gd name="T5" fmla="*/ 0 h 2323"/>
                <a:gd name="T6" fmla="*/ 2320 w 2320"/>
                <a:gd name="T7" fmla="*/ 1162 h 2323"/>
                <a:gd name="T8" fmla="*/ 1161 w 2320"/>
                <a:gd name="T9" fmla="*/ 2323 h 2323"/>
                <a:gd name="T10" fmla="*/ 26 w 2320"/>
                <a:gd name="T11" fmla="*/ 1162 h 2323"/>
                <a:gd name="T12" fmla="*/ 1161 w 2320"/>
                <a:gd name="T13" fmla="*/ 2296 h 2323"/>
                <a:gd name="T14" fmla="*/ 2294 w 2320"/>
                <a:gd name="T15" fmla="*/ 1162 h 2323"/>
                <a:gd name="T16" fmla="*/ 1161 w 2320"/>
                <a:gd name="T17" fmla="*/ 26 h 2323"/>
                <a:gd name="T18" fmla="*/ 26 w 2320"/>
                <a:gd name="T19" fmla="*/ 1162 h 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0" h="2323">
                  <a:moveTo>
                    <a:pt x="1161" y="2323"/>
                  </a:moveTo>
                  <a:lnTo>
                    <a:pt x="0" y="1162"/>
                  </a:lnTo>
                  <a:lnTo>
                    <a:pt x="1161" y="0"/>
                  </a:lnTo>
                  <a:lnTo>
                    <a:pt x="2320" y="1162"/>
                  </a:lnTo>
                  <a:lnTo>
                    <a:pt x="1161" y="2323"/>
                  </a:lnTo>
                  <a:close/>
                  <a:moveTo>
                    <a:pt x="26" y="1162"/>
                  </a:moveTo>
                  <a:lnTo>
                    <a:pt x="1161" y="2296"/>
                  </a:lnTo>
                  <a:lnTo>
                    <a:pt x="2294" y="1162"/>
                  </a:lnTo>
                  <a:lnTo>
                    <a:pt x="1161" y="26"/>
                  </a:lnTo>
                  <a:lnTo>
                    <a:pt x="26" y="116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9BBC020-8C52-A264-F310-A7F99A644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977" y="1503205"/>
              <a:ext cx="3912491" cy="3918434"/>
            </a:xfrm>
            <a:custGeom>
              <a:avLst/>
              <a:gdLst>
                <a:gd name="T0" fmla="*/ 1317 w 2634"/>
                <a:gd name="T1" fmla="*/ 2638 h 2638"/>
                <a:gd name="T2" fmla="*/ 0 w 2634"/>
                <a:gd name="T3" fmla="*/ 1319 h 2638"/>
                <a:gd name="T4" fmla="*/ 1317 w 2634"/>
                <a:gd name="T5" fmla="*/ 0 h 2638"/>
                <a:gd name="T6" fmla="*/ 2634 w 2634"/>
                <a:gd name="T7" fmla="*/ 1319 h 2638"/>
                <a:gd name="T8" fmla="*/ 1317 w 2634"/>
                <a:gd name="T9" fmla="*/ 2638 h 2638"/>
                <a:gd name="T10" fmla="*/ 30 w 2634"/>
                <a:gd name="T11" fmla="*/ 1319 h 2638"/>
                <a:gd name="T12" fmla="*/ 1317 w 2634"/>
                <a:gd name="T13" fmla="*/ 2608 h 2638"/>
                <a:gd name="T14" fmla="*/ 2604 w 2634"/>
                <a:gd name="T15" fmla="*/ 1319 h 2638"/>
                <a:gd name="T16" fmla="*/ 1317 w 2634"/>
                <a:gd name="T17" fmla="*/ 30 h 2638"/>
                <a:gd name="T18" fmla="*/ 30 w 2634"/>
                <a:gd name="T19" fmla="*/ 1319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4" h="2638">
                  <a:moveTo>
                    <a:pt x="1317" y="2638"/>
                  </a:moveTo>
                  <a:lnTo>
                    <a:pt x="0" y="1319"/>
                  </a:lnTo>
                  <a:lnTo>
                    <a:pt x="1317" y="0"/>
                  </a:lnTo>
                  <a:lnTo>
                    <a:pt x="2634" y="1319"/>
                  </a:lnTo>
                  <a:lnTo>
                    <a:pt x="1317" y="2638"/>
                  </a:lnTo>
                  <a:close/>
                  <a:moveTo>
                    <a:pt x="30" y="1319"/>
                  </a:moveTo>
                  <a:lnTo>
                    <a:pt x="1317" y="2608"/>
                  </a:lnTo>
                  <a:lnTo>
                    <a:pt x="2604" y="1319"/>
                  </a:lnTo>
                  <a:lnTo>
                    <a:pt x="1317" y="30"/>
                  </a:lnTo>
                  <a:lnTo>
                    <a:pt x="30" y="131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557D85B-EB1D-B46D-578C-72BAE3289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2491" y="1247719"/>
              <a:ext cx="4420491" cy="4426434"/>
            </a:xfrm>
            <a:custGeom>
              <a:avLst/>
              <a:gdLst>
                <a:gd name="T0" fmla="*/ 1489 w 2976"/>
                <a:gd name="T1" fmla="*/ 2980 h 2980"/>
                <a:gd name="T2" fmla="*/ 0 w 2976"/>
                <a:gd name="T3" fmla="*/ 1491 h 2980"/>
                <a:gd name="T4" fmla="*/ 1489 w 2976"/>
                <a:gd name="T5" fmla="*/ 0 h 2980"/>
                <a:gd name="T6" fmla="*/ 2976 w 2976"/>
                <a:gd name="T7" fmla="*/ 1491 h 2980"/>
                <a:gd name="T8" fmla="*/ 1489 w 2976"/>
                <a:gd name="T9" fmla="*/ 2980 h 2980"/>
                <a:gd name="T10" fmla="*/ 34 w 2976"/>
                <a:gd name="T11" fmla="*/ 1491 h 2980"/>
                <a:gd name="T12" fmla="*/ 1489 w 2976"/>
                <a:gd name="T13" fmla="*/ 2946 h 2980"/>
                <a:gd name="T14" fmla="*/ 2942 w 2976"/>
                <a:gd name="T15" fmla="*/ 1491 h 2980"/>
                <a:gd name="T16" fmla="*/ 1489 w 2976"/>
                <a:gd name="T17" fmla="*/ 34 h 2980"/>
                <a:gd name="T18" fmla="*/ 34 w 2976"/>
                <a:gd name="T19" fmla="*/ 1491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6" h="2980">
                  <a:moveTo>
                    <a:pt x="1489" y="2980"/>
                  </a:moveTo>
                  <a:lnTo>
                    <a:pt x="0" y="1491"/>
                  </a:lnTo>
                  <a:lnTo>
                    <a:pt x="1489" y="0"/>
                  </a:lnTo>
                  <a:lnTo>
                    <a:pt x="2976" y="1491"/>
                  </a:lnTo>
                  <a:lnTo>
                    <a:pt x="1489" y="2980"/>
                  </a:lnTo>
                  <a:close/>
                  <a:moveTo>
                    <a:pt x="34" y="1491"/>
                  </a:moveTo>
                  <a:lnTo>
                    <a:pt x="1489" y="2946"/>
                  </a:lnTo>
                  <a:lnTo>
                    <a:pt x="2942" y="1491"/>
                  </a:lnTo>
                  <a:lnTo>
                    <a:pt x="1489" y="34"/>
                  </a:lnTo>
                  <a:lnTo>
                    <a:pt x="34" y="1491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A86D10-D626-9C4C-0F69-D05851D2CA8A}"/>
              </a:ext>
            </a:extLst>
          </p:cNvPr>
          <p:cNvSpPr/>
          <p:nvPr/>
        </p:nvSpPr>
        <p:spPr>
          <a:xfrm>
            <a:off x="1222226" y="2104943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06641" y="2138754"/>
            <a:ext cx="27212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Montserrat" panose="00000500000000000000" pitchFamily="50" charset="0"/>
              </a:rPr>
              <a:t>      </a:t>
            </a:r>
            <a:r>
              <a:rPr lang="en-US" b="1">
                <a:latin typeface="Montserrat" panose="00000500000000000000" pitchFamily="50" charset="0"/>
              </a:rPr>
              <a:t>Context</a:t>
            </a:r>
          </a:p>
          <a:p>
            <a:endParaRPr lang="en-US" sz="1500" b="1">
              <a:latin typeface="Montserrat" panose="00000500000000000000" pitchFamily="50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98925" y="2252749"/>
            <a:ext cx="81464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>
                <a:solidFill>
                  <a:schemeClr val="bg1"/>
                </a:solidFill>
                <a:latin typeface="Montserrat" panose="00000500000000000000" pitchFamily="50" charset="0"/>
              </a:rPr>
              <a:t>$25B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FB102-5719-DF2E-9D23-0F91B72B90A2}"/>
              </a:ext>
            </a:extLst>
          </p:cNvPr>
          <p:cNvSpPr txBox="1"/>
          <p:nvPr/>
        </p:nvSpPr>
        <p:spPr>
          <a:xfrm>
            <a:off x="443420" y="337776"/>
            <a:ext cx="10529379" cy="10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spc="-5">
                <a:latin typeface="Montserrat" panose="00000500000000000000" pitchFamily="50" charset="0"/>
              </a:rPr>
              <a:t>1. Macroeconomic Context, markets and trends</a:t>
            </a:r>
            <a:endParaRPr lang="en-US" sz="3200" b="1" spc="-5">
              <a:latin typeface="Montserrat" panose="00000500000000000000" pitchFamily="50" charset="0"/>
            </a:endParaRPr>
          </a:p>
          <a:p>
            <a:pPr>
              <a:lnSpc>
                <a:spcPts val="4000"/>
              </a:lnSpc>
            </a:pPr>
            <a:endParaRPr lang="en-US" sz="200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D566FB-28CB-BF0A-547C-09A776DE6FE4}"/>
              </a:ext>
            </a:extLst>
          </p:cNvPr>
          <p:cNvGrpSpPr/>
          <p:nvPr/>
        </p:nvGrpSpPr>
        <p:grpSpPr>
          <a:xfrm>
            <a:off x="5372247" y="1005316"/>
            <a:ext cx="2893036" cy="2659549"/>
            <a:chOff x="3912491" y="1247719"/>
            <a:chExt cx="4420491" cy="442643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421E674-EAC9-8042-FF70-26C4477CBE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9696" y="1736410"/>
              <a:ext cx="3446082" cy="3450539"/>
            </a:xfrm>
            <a:custGeom>
              <a:avLst/>
              <a:gdLst>
                <a:gd name="T0" fmla="*/ 1161 w 2320"/>
                <a:gd name="T1" fmla="*/ 2323 h 2323"/>
                <a:gd name="T2" fmla="*/ 0 w 2320"/>
                <a:gd name="T3" fmla="*/ 1162 h 2323"/>
                <a:gd name="T4" fmla="*/ 1161 w 2320"/>
                <a:gd name="T5" fmla="*/ 0 h 2323"/>
                <a:gd name="T6" fmla="*/ 2320 w 2320"/>
                <a:gd name="T7" fmla="*/ 1162 h 2323"/>
                <a:gd name="T8" fmla="*/ 1161 w 2320"/>
                <a:gd name="T9" fmla="*/ 2323 h 2323"/>
                <a:gd name="T10" fmla="*/ 26 w 2320"/>
                <a:gd name="T11" fmla="*/ 1162 h 2323"/>
                <a:gd name="T12" fmla="*/ 1161 w 2320"/>
                <a:gd name="T13" fmla="*/ 2296 h 2323"/>
                <a:gd name="T14" fmla="*/ 2294 w 2320"/>
                <a:gd name="T15" fmla="*/ 1162 h 2323"/>
                <a:gd name="T16" fmla="*/ 1161 w 2320"/>
                <a:gd name="T17" fmla="*/ 26 h 2323"/>
                <a:gd name="T18" fmla="*/ 26 w 2320"/>
                <a:gd name="T19" fmla="*/ 1162 h 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0" h="2323">
                  <a:moveTo>
                    <a:pt x="1161" y="2323"/>
                  </a:moveTo>
                  <a:lnTo>
                    <a:pt x="0" y="1162"/>
                  </a:lnTo>
                  <a:lnTo>
                    <a:pt x="1161" y="0"/>
                  </a:lnTo>
                  <a:lnTo>
                    <a:pt x="2320" y="1162"/>
                  </a:lnTo>
                  <a:lnTo>
                    <a:pt x="1161" y="2323"/>
                  </a:lnTo>
                  <a:close/>
                  <a:moveTo>
                    <a:pt x="26" y="1162"/>
                  </a:moveTo>
                  <a:lnTo>
                    <a:pt x="1161" y="2296"/>
                  </a:lnTo>
                  <a:lnTo>
                    <a:pt x="2294" y="1162"/>
                  </a:lnTo>
                  <a:lnTo>
                    <a:pt x="1161" y="26"/>
                  </a:lnTo>
                  <a:lnTo>
                    <a:pt x="26" y="116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22FA8BE-515A-928C-A081-8094E695C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7977" y="1503205"/>
              <a:ext cx="3912491" cy="3918434"/>
            </a:xfrm>
            <a:custGeom>
              <a:avLst/>
              <a:gdLst>
                <a:gd name="T0" fmla="*/ 1317 w 2634"/>
                <a:gd name="T1" fmla="*/ 2638 h 2638"/>
                <a:gd name="T2" fmla="*/ 0 w 2634"/>
                <a:gd name="T3" fmla="*/ 1319 h 2638"/>
                <a:gd name="T4" fmla="*/ 1317 w 2634"/>
                <a:gd name="T5" fmla="*/ 0 h 2638"/>
                <a:gd name="T6" fmla="*/ 2634 w 2634"/>
                <a:gd name="T7" fmla="*/ 1319 h 2638"/>
                <a:gd name="T8" fmla="*/ 1317 w 2634"/>
                <a:gd name="T9" fmla="*/ 2638 h 2638"/>
                <a:gd name="T10" fmla="*/ 30 w 2634"/>
                <a:gd name="T11" fmla="*/ 1319 h 2638"/>
                <a:gd name="T12" fmla="*/ 1317 w 2634"/>
                <a:gd name="T13" fmla="*/ 2608 h 2638"/>
                <a:gd name="T14" fmla="*/ 2604 w 2634"/>
                <a:gd name="T15" fmla="*/ 1319 h 2638"/>
                <a:gd name="T16" fmla="*/ 1317 w 2634"/>
                <a:gd name="T17" fmla="*/ 30 h 2638"/>
                <a:gd name="T18" fmla="*/ 30 w 2634"/>
                <a:gd name="T19" fmla="*/ 1319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4" h="2638">
                  <a:moveTo>
                    <a:pt x="1317" y="2638"/>
                  </a:moveTo>
                  <a:lnTo>
                    <a:pt x="0" y="1319"/>
                  </a:lnTo>
                  <a:lnTo>
                    <a:pt x="1317" y="0"/>
                  </a:lnTo>
                  <a:lnTo>
                    <a:pt x="2634" y="1319"/>
                  </a:lnTo>
                  <a:lnTo>
                    <a:pt x="1317" y="2638"/>
                  </a:lnTo>
                  <a:close/>
                  <a:moveTo>
                    <a:pt x="30" y="1319"/>
                  </a:moveTo>
                  <a:lnTo>
                    <a:pt x="1317" y="2608"/>
                  </a:lnTo>
                  <a:lnTo>
                    <a:pt x="2604" y="1319"/>
                  </a:lnTo>
                  <a:lnTo>
                    <a:pt x="1317" y="30"/>
                  </a:lnTo>
                  <a:lnTo>
                    <a:pt x="30" y="131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B76E55-F33E-ED09-25F0-8B1889ADE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2491" y="1247719"/>
              <a:ext cx="4420491" cy="4426434"/>
            </a:xfrm>
            <a:custGeom>
              <a:avLst/>
              <a:gdLst>
                <a:gd name="T0" fmla="*/ 1489 w 2976"/>
                <a:gd name="T1" fmla="*/ 2980 h 2980"/>
                <a:gd name="T2" fmla="*/ 0 w 2976"/>
                <a:gd name="T3" fmla="*/ 1491 h 2980"/>
                <a:gd name="T4" fmla="*/ 1489 w 2976"/>
                <a:gd name="T5" fmla="*/ 0 h 2980"/>
                <a:gd name="T6" fmla="*/ 2976 w 2976"/>
                <a:gd name="T7" fmla="*/ 1491 h 2980"/>
                <a:gd name="T8" fmla="*/ 1489 w 2976"/>
                <a:gd name="T9" fmla="*/ 2980 h 2980"/>
                <a:gd name="T10" fmla="*/ 34 w 2976"/>
                <a:gd name="T11" fmla="*/ 1491 h 2980"/>
                <a:gd name="T12" fmla="*/ 1489 w 2976"/>
                <a:gd name="T13" fmla="*/ 2946 h 2980"/>
                <a:gd name="T14" fmla="*/ 2942 w 2976"/>
                <a:gd name="T15" fmla="*/ 1491 h 2980"/>
                <a:gd name="T16" fmla="*/ 1489 w 2976"/>
                <a:gd name="T17" fmla="*/ 34 h 2980"/>
                <a:gd name="T18" fmla="*/ 34 w 2976"/>
                <a:gd name="T19" fmla="*/ 1491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6" h="2980">
                  <a:moveTo>
                    <a:pt x="1489" y="2980"/>
                  </a:moveTo>
                  <a:lnTo>
                    <a:pt x="0" y="1491"/>
                  </a:lnTo>
                  <a:lnTo>
                    <a:pt x="1489" y="0"/>
                  </a:lnTo>
                  <a:lnTo>
                    <a:pt x="2976" y="1491"/>
                  </a:lnTo>
                  <a:lnTo>
                    <a:pt x="1489" y="2980"/>
                  </a:lnTo>
                  <a:close/>
                  <a:moveTo>
                    <a:pt x="34" y="1491"/>
                  </a:moveTo>
                  <a:lnTo>
                    <a:pt x="1489" y="2946"/>
                  </a:lnTo>
                  <a:lnTo>
                    <a:pt x="2942" y="1491"/>
                  </a:lnTo>
                  <a:lnTo>
                    <a:pt x="1489" y="34"/>
                  </a:lnTo>
                  <a:lnTo>
                    <a:pt x="34" y="1491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8000">
                  <a:srgbClr val="EEEEEE"/>
                </a:gs>
                <a:gs pos="76000">
                  <a:srgbClr val="EEEEEE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2A069B6-1E84-0CD7-5E34-A0BF55751CDA}"/>
              </a:ext>
            </a:extLst>
          </p:cNvPr>
          <p:cNvSpPr/>
          <p:nvPr/>
        </p:nvSpPr>
        <p:spPr>
          <a:xfrm>
            <a:off x="6194592" y="2092224"/>
            <a:ext cx="350366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89C17-7BA4-528E-8D22-4B6776CC6FEA}"/>
              </a:ext>
            </a:extLst>
          </p:cNvPr>
          <p:cNvSpPr txBox="1"/>
          <p:nvPr/>
        </p:nvSpPr>
        <p:spPr>
          <a:xfrm>
            <a:off x="6429366" y="2148406"/>
            <a:ext cx="2721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Montserrat" panose="00000500000000000000" pitchFamily="50" charset="0"/>
              </a:rPr>
              <a:t>     </a:t>
            </a:r>
            <a:r>
              <a:rPr lang="en-US" b="1">
                <a:latin typeface="Montserrat" panose="00000500000000000000" pitchFamily="50" charset="0"/>
              </a:rPr>
              <a:t>Tends</a:t>
            </a:r>
          </a:p>
          <a:p>
            <a:endParaRPr lang="en-US" sz="2000" b="1">
              <a:latin typeface="Montserrat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3E1E1-205A-3C1A-EE47-949234D3BF78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B37F300C-18C4-7DDA-0C41-81A39419A5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C5BD0A6-27ED-F787-A083-1712123B1BF1}"/>
              </a:ext>
            </a:extLst>
          </p:cNvPr>
          <p:cNvGrpSpPr/>
          <p:nvPr/>
        </p:nvGrpSpPr>
        <p:grpSpPr>
          <a:xfrm>
            <a:off x="6194592" y="2079394"/>
            <a:ext cx="508412" cy="501723"/>
            <a:chOff x="2290088" y="5516421"/>
            <a:chExt cx="647941" cy="6494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A290CD1-3ED7-1653-494A-B36A7AB7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088" y="5516421"/>
              <a:ext cx="647941" cy="6494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662A0CF-DF52-8591-958B-42666606A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9782" y="5691781"/>
              <a:ext cx="329915" cy="298707"/>
            </a:xfrm>
            <a:custGeom>
              <a:avLst/>
              <a:gdLst>
                <a:gd name="T0" fmla="*/ 29 w 111"/>
                <a:gd name="T1" fmla="*/ 78 h 100"/>
                <a:gd name="T2" fmla="*/ 27 w 111"/>
                <a:gd name="T3" fmla="*/ 100 h 100"/>
                <a:gd name="T4" fmla="*/ 38 w 111"/>
                <a:gd name="T5" fmla="*/ 72 h 100"/>
                <a:gd name="T6" fmla="*/ 81 w 111"/>
                <a:gd name="T7" fmla="*/ 55 h 100"/>
                <a:gd name="T8" fmla="*/ 72 w 111"/>
                <a:gd name="T9" fmla="*/ 66 h 100"/>
                <a:gd name="T10" fmla="*/ 83 w 111"/>
                <a:gd name="T11" fmla="*/ 100 h 100"/>
                <a:gd name="T12" fmla="*/ 81 w 111"/>
                <a:gd name="T13" fmla="*/ 55 h 100"/>
                <a:gd name="T14" fmla="*/ 89 w 111"/>
                <a:gd name="T15" fmla="*/ 47 h 100"/>
                <a:gd name="T16" fmla="*/ 87 w 111"/>
                <a:gd name="T17" fmla="*/ 100 h 100"/>
                <a:gd name="T18" fmla="*/ 97 w 111"/>
                <a:gd name="T19" fmla="*/ 41 h 100"/>
                <a:gd name="T20" fmla="*/ 66 w 111"/>
                <a:gd name="T21" fmla="*/ 70 h 100"/>
                <a:gd name="T22" fmla="*/ 58 w 111"/>
                <a:gd name="T23" fmla="*/ 77 h 100"/>
                <a:gd name="T24" fmla="*/ 57 w 111"/>
                <a:gd name="T25" fmla="*/ 100 h 100"/>
                <a:gd name="T26" fmla="*/ 68 w 111"/>
                <a:gd name="T27" fmla="*/ 71 h 100"/>
                <a:gd name="T28" fmla="*/ 49 w 111"/>
                <a:gd name="T29" fmla="*/ 76 h 100"/>
                <a:gd name="T30" fmla="*/ 42 w 111"/>
                <a:gd name="T31" fmla="*/ 72 h 100"/>
                <a:gd name="T32" fmla="*/ 53 w 111"/>
                <a:gd name="T33" fmla="*/ 100 h 100"/>
                <a:gd name="T34" fmla="*/ 51 w 111"/>
                <a:gd name="T35" fmla="*/ 78 h 100"/>
                <a:gd name="T36" fmla="*/ 21 w 111"/>
                <a:gd name="T37" fmla="*/ 87 h 100"/>
                <a:gd name="T38" fmla="*/ 13 w 111"/>
                <a:gd name="T39" fmla="*/ 95 h 100"/>
                <a:gd name="T40" fmla="*/ 11 w 111"/>
                <a:gd name="T41" fmla="*/ 100 h 100"/>
                <a:gd name="T42" fmla="*/ 23 w 111"/>
                <a:gd name="T43" fmla="*/ 87 h 100"/>
                <a:gd name="T44" fmla="*/ 106 w 111"/>
                <a:gd name="T45" fmla="*/ 0 h 100"/>
                <a:gd name="T46" fmla="*/ 71 w 111"/>
                <a:gd name="T47" fmla="*/ 2 h 100"/>
                <a:gd name="T48" fmla="*/ 78 w 111"/>
                <a:gd name="T49" fmla="*/ 19 h 100"/>
                <a:gd name="T50" fmla="*/ 42 w 111"/>
                <a:gd name="T51" fmla="*/ 31 h 100"/>
                <a:gd name="T52" fmla="*/ 4 w 111"/>
                <a:gd name="T53" fmla="*/ 65 h 100"/>
                <a:gd name="T54" fmla="*/ 4 w 111"/>
                <a:gd name="T55" fmla="*/ 79 h 100"/>
                <a:gd name="T56" fmla="*/ 40 w 111"/>
                <a:gd name="T57" fmla="*/ 57 h 100"/>
                <a:gd name="T58" fmla="*/ 56 w 111"/>
                <a:gd name="T59" fmla="*/ 70 h 100"/>
                <a:gd name="T60" fmla="*/ 109 w 111"/>
                <a:gd name="T61" fmla="*/ 41 h 100"/>
                <a:gd name="T62" fmla="*/ 111 w 111"/>
                <a:gd name="T63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00">
                  <a:moveTo>
                    <a:pt x="36" y="72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28" y="79"/>
                    <a:pt x="27" y="81"/>
                    <a:pt x="27" y="83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7" y="71"/>
                    <a:pt x="36" y="72"/>
                  </a:cubicBezTo>
                  <a:close/>
                  <a:moveTo>
                    <a:pt x="81" y="55"/>
                  </a:moveTo>
                  <a:cubicBezTo>
                    <a:pt x="74" y="62"/>
                    <a:pt x="74" y="62"/>
                    <a:pt x="74" y="62"/>
                  </a:cubicBezTo>
                  <a:cubicBezTo>
                    <a:pt x="73" y="63"/>
                    <a:pt x="72" y="64"/>
                    <a:pt x="72" y="66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4"/>
                    <a:pt x="82" y="54"/>
                    <a:pt x="81" y="55"/>
                  </a:cubicBezTo>
                  <a:close/>
                  <a:moveTo>
                    <a:pt x="95" y="41"/>
                  </a:moveTo>
                  <a:cubicBezTo>
                    <a:pt x="89" y="47"/>
                    <a:pt x="89" y="47"/>
                    <a:pt x="89" y="47"/>
                  </a:cubicBezTo>
                  <a:cubicBezTo>
                    <a:pt x="88" y="48"/>
                    <a:pt x="87" y="49"/>
                    <a:pt x="87" y="5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0"/>
                    <a:pt x="96" y="40"/>
                    <a:pt x="95" y="41"/>
                  </a:cubicBezTo>
                  <a:close/>
                  <a:moveTo>
                    <a:pt x="66" y="70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7"/>
                    <a:pt x="58" y="77"/>
                  </a:cubicBezTo>
                  <a:cubicBezTo>
                    <a:pt x="58" y="78"/>
                    <a:pt x="57" y="79"/>
                    <a:pt x="57" y="8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69"/>
                    <a:pt x="67" y="69"/>
                    <a:pt x="66" y="70"/>
                  </a:cubicBezTo>
                  <a:close/>
                  <a:moveTo>
                    <a:pt x="49" y="76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43" y="70"/>
                    <a:pt x="42" y="70"/>
                    <a:pt x="42" y="7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1"/>
                    <a:pt x="52" y="79"/>
                    <a:pt x="51" y="78"/>
                  </a:cubicBezTo>
                  <a:lnTo>
                    <a:pt x="49" y="76"/>
                  </a:lnTo>
                  <a:close/>
                  <a:moveTo>
                    <a:pt x="21" y="87"/>
                  </a:moveTo>
                  <a:cubicBezTo>
                    <a:pt x="16" y="91"/>
                    <a:pt x="16" y="91"/>
                    <a:pt x="16" y="91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2" y="96"/>
                    <a:pt x="11" y="97"/>
                    <a:pt x="11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2" y="86"/>
                    <a:pt x="21" y="87"/>
                  </a:cubicBezTo>
                  <a:close/>
                  <a:moveTo>
                    <a:pt x="106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70" y="1"/>
                    <a:pt x="71" y="2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1" y="30"/>
                    <a:pt x="39" y="30"/>
                    <a:pt x="39" y="31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10" y="42"/>
                    <a:pt x="111" y="41"/>
                    <a:pt x="111" y="40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2"/>
                    <a:pt x="109" y="0"/>
                    <a:pt x="1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E9269488-3A2B-9980-C8F4-C3B180F3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430" y="2109624"/>
            <a:ext cx="519912" cy="485373"/>
          </a:xfrm>
          <a:prstGeom prst="ellipse">
            <a:avLst/>
          </a:pr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E17ACE16-8B3B-0981-5192-80E61908517E}"/>
              </a:ext>
            </a:extLst>
          </p:cNvPr>
          <p:cNvSpPr>
            <a:spLocks noEditPoints="1"/>
          </p:cNvSpPr>
          <p:nvPr/>
        </p:nvSpPr>
        <p:spPr bwMode="auto">
          <a:xfrm>
            <a:off x="1280755" y="2215297"/>
            <a:ext cx="352330" cy="281447"/>
          </a:xfrm>
          <a:custGeom>
            <a:avLst/>
            <a:gdLst>
              <a:gd name="T0" fmla="*/ 19 w 200"/>
              <a:gd name="T1" fmla="*/ 44 h 155"/>
              <a:gd name="T2" fmla="*/ 10 w 200"/>
              <a:gd name="T3" fmla="*/ 44 h 155"/>
              <a:gd name="T4" fmla="*/ 0 w 200"/>
              <a:gd name="T5" fmla="*/ 54 h 155"/>
              <a:gd name="T6" fmla="*/ 0 w 200"/>
              <a:gd name="T7" fmla="*/ 108 h 155"/>
              <a:gd name="T8" fmla="*/ 10 w 200"/>
              <a:gd name="T9" fmla="*/ 118 h 155"/>
              <a:gd name="T10" fmla="*/ 19 w 200"/>
              <a:gd name="T11" fmla="*/ 118 h 155"/>
              <a:gd name="T12" fmla="*/ 29 w 200"/>
              <a:gd name="T13" fmla="*/ 108 h 155"/>
              <a:gd name="T14" fmla="*/ 29 w 200"/>
              <a:gd name="T15" fmla="*/ 54 h 155"/>
              <a:gd name="T16" fmla="*/ 19 w 200"/>
              <a:gd name="T17" fmla="*/ 44 h 155"/>
              <a:gd name="T18" fmla="*/ 73 w 200"/>
              <a:gd name="T19" fmla="*/ 30 h 155"/>
              <a:gd name="T20" fmla="*/ 73 w 200"/>
              <a:gd name="T21" fmla="*/ 10 h 155"/>
              <a:gd name="T22" fmla="*/ 63 w 200"/>
              <a:gd name="T23" fmla="*/ 0 h 155"/>
              <a:gd name="T24" fmla="*/ 54 w 200"/>
              <a:gd name="T25" fmla="*/ 0 h 155"/>
              <a:gd name="T26" fmla="*/ 44 w 200"/>
              <a:gd name="T27" fmla="*/ 10 h 155"/>
              <a:gd name="T28" fmla="*/ 44 w 200"/>
              <a:gd name="T29" fmla="*/ 108 h 155"/>
              <a:gd name="T30" fmla="*/ 54 w 200"/>
              <a:gd name="T31" fmla="*/ 118 h 155"/>
              <a:gd name="T32" fmla="*/ 63 w 200"/>
              <a:gd name="T33" fmla="*/ 118 h 155"/>
              <a:gd name="T34" fmla="*/ 73 w 200"/>
              <a:gd name="T35" fmla="*/ 108 h 155"/>
              <a:gd name="T36" fmla="*/ 73 w 200"/>
              <a:gd name="T37" fmla="*/ 103 h 155"/>
              <a:gd name="T38" fmla="*/ 58 w 200"/>
              <a:gd name="T39" fmla="*/ 66 h 155"/>
              <a:gd name="T40" fmla="*/ 73 w 200"/>
              <a:gd name="T41" fmla="*/ 30 h 155"/>
              <a:gd name="T42" fmla="*/ 107 w 200"/>
              <a:gd name="T43" fmla="*/ 44 h 155"/>
              <a:gd name="T44" fmla="*/ 98 w 200"/>
              <a:gd name="T45" fmla="*/ 44 h 155"/>
              <a:gd name="T46" fmla="*/ 88 w 200"/>
              <a:gd name="T47" fmla="*/ 54 h 155"/>
              <a:gd name="T48" fmla="*/ 88 w 200"/>
              <a:gd name="T49" fmla="*/ 83 h 155"/>
              <a:gd name="T50" fmla="*/ 91 w 200"/>
              <a:gd name="T51" fmla="*/ 87 h 155"/>
              <a:gd name="T52" fmla="*/ 111 w 200"/>
              <a:gd name="T53" fmla="*/ 95 h 155"/>
              <a:gd name="T54" fmla="*/ 117 w 200"/>
              <a:gd name="T55" fmla="*/ 94 h 155"/>
              <a:gd name="T56" fmla="*/ 117 w 200"/>
              <a:gd name="T57" fmla="*/ 54 h 155"/>
              <a:gd name="T58" fmla="*/ 107 w 200"/>
              <a:gd name="T59" fmla="*/ 44 h 155"/>
              <a:gd name="T60" fmla="*/ 195 w 200"/>
              <a:gd name="T61" fmla="*/ 132 h 155"/>
              <a:gd name="T62" fmla="*/ 161 w 200"/>
              <a:gd name="T63" fmla="*/ 98 h 155"/>
              <a:gd name="T64" fmla="*/ 152 w 200"/>
              <a:gd name="T65" fmla="*/ 94 h 155"/>
              <a:gd name="T66" fmla="*/ 146 w 200"/>
              <a:gd name="T67" fmla="*/ 33 h 155"/>
              <a:gd name="T68" fmla="*/ 78 w 200"/>
              <a:gd name="T69" fmla="*/ 33 h 155"/>
              <a:gd name="T70" fmla="*/ 78 w 200"/>
              <a:gd name="T71" fmla="*/ 101 h 155"/>
              <a:gd name="T72" fmla="*/ 139 w 200"/>
              <a:gd name="T73" fmla="*/ 107 h 155"/>
              <a:gd name="T74" fmla="*/ 143 w 200"/>
              <a:gd name="T75" fmla="*/ 116 h 155"/>
              <a:gd name="T76" fmla="*/ 176 w 200"/>
              <a:gd name="T77" fmla="*/ 150 h 155"/>
              <a:gd name="T78" fmla="*/ 195 w 200"/>
              <a:gd name="T79" fmla="*/ 150 h 155"/>
              <a:gd name="T80" fmla="*/ 195 w 200"/>
              <a:gd name="T81" fmla="*/ 132 h 155"/>
              <a:gd name="T82" fmla="*/ 136 w 200"/>
              <a:gd name="T83" fmla="*/ 91 h 155"/>
              <a:gd name="T84" fmla="*/ 89 w 200"/>
              <a:gd name="T85" fmla="*/ 91 h 155"/>
              <a:gd name="T86" fmla="*/ 89 w 200"/>
              <a:gd name="T87" fmla="*/ 44 h 155"/>
              <a:gd name="T88" fmla="*/ 136 w 200"/>
              <a:gd name="T89" fmla="*/ 44 h 155"/>
              <a:gd name="T90" fmla="*/ 136 w 200"/>
              <a:gd name="T91" fmla="*/ 9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" h="155">
                <a:moveTo>
                  <a:pt x="19" y="44"/>
                </a:moveTo>
                <a:cubicBezTo>
                  <a:pt x="10" y="44"/>
                  <a:pt x="10" y="44"/>
                  <a:pt x="10" y="44"/>
                </a:cubicBezTo>
                <a:cubicBezTo>
                  <a:pt x="5" y="44"/>
                  <a:pt x="0" y="49"/>
                  <a:pt x="0" y="5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3"/>
                  <a:pt x="5" y="118"/>
                  <a:pt x="10" y="118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5" y="118"/>
                  <a:pt x="29" y="113"/>
                  <a:pt x="29" y="108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49"/>
                  <a:pt x="25" y="44"/>
                  <a:pt x="19" y="44"/>
                </a:cubicBezTo>
                <a:close/>
                <a:moveTo>
                  <a:pt x="73" y="30"/>
                </a:moveTo>
                <a:cubicBezTo>
                  <a:pt x="73" y="10"/>
                  <a:pt x="73" y="10"/>
                  <a:pt x="73" y="10"/>
                </a:cubicBezTo>
                <a:cubicBezTo>
                  <a:pt x="73" y="5"/>
                  <a:pt x="69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3"/>
                  <a:pt x="49" y="118"/>
                  <a:pt x="54" y="118"/>
                </a:cubicBezTo>
                <a:cubicBezTo>
                  <a:pt x="63" y="118"/>
                  <a:pt x="63" y="118"/>
                  <a:pt x="63" y="118"/>
                </a:cubicBezTo>
                <a:cubicBezTo>
                  <a:pt x="69" y="118"/>
                  <a:pt x="73" y="113"/>
                  <a:pt x="73" y="108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63" y="93"/>
                  <a:pt x="58" y="80"/>
                  <a:pt x="58" y="66"/>
                </a:cubicBezTo>
                <a:cubicBezTo>
                  <a:pt x="58" y="53"/>
                  <a:pt x="63" y="40"/>
                  <a:pt x="73" y="30"/>
                </a:cubicBezTo>
                <a:close/>
                <a:moveTo>
                  <a:pt x="107" y="44"/>
                </a:moveTo>
                <a:cubicBezTo>
                  <a:pt x="98" y="44"/>
                  <a:pt x="98" y="44"/>
                  <a:pt x="98" y="44"/>
                </a:cubicBezTo>
                <a:cubicBezTo>
                  <a:pt x="93" y="44"/>
                  <a:pt x="88" y="49"/>
                  <a:pt x="88" y="54"/>
                </a:cubicBezTo>
                <a:cubicBezTo>
                  <a:pt x="88" y="83"/>
                  <a:pt x="88" y="83"/>
                  <a:pt x="88" y="83"/>
                </a:cubicBezTo>
                <a:cubicBezTo>
                  <a:pt x="89" y="84"/>
                  <a:pt x="90" y="86"/>
                  <a:pt x="91" y="87"/>
                </a:cubicBezTo>
                <a:cubicBezTo>
                  <a:pt x="97" y="92"/>
                  <a:pt x="104" y="95"/>
                  <a:pt x="111" y="95"/>
                </a:cubicBezTo>
                <a:cubicBezTo>
                  <a:pt x="113" y="95"/>
                  <a:pt x="115" y="95"/>
                  <a:pt x="117" y="9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49"/>
                  <a:pt x="113" y="44"/>
                  <a:pt x="107" y="44"/>
                </a:cubicBezTo>
                <a:close/>
                <a:moveTo>
                  <a:pt x="195" y="132"/>
                </a:moveTo>
                <a:cubicBezTo>
                  <a:pt x="161" y="98"/>
                  <a:pt x="161" y="98"/>
                  <a:pt x="161" y="98"/>
                </a:cubicBezTo>
                <a:cubicBezTo>
                  <a:pt x="159" y="95"/>
                  <a:pt x="156" y="94"/>
                  <a:pt x="152" y="94"/>
                </a:cubicBezTo>
                <a:cubicBezTo>
                  <a:pt x="165" y="75"/>
                  <a:pt x="163" y="50"/>
                  <a:pt x="146" y="33"/>
                </a:cubicBezTo>
                <a:cubicBezTo>
                  <a:pt x="128" y="14"/>
                  <a:pt x="97" y="14"/>
                  <a:pt x="78" y="33"/>
                </a:cubicBezTo>
                <a:cubicBezTo>
                  <a:pt x="59" y="52"/>
                  <a:pt x="59" y="83"/>
                  <a:pt x="78" y="101"/>
                </a:cubicBezTo>
                <a:cubicBezTo>
                  <a:pt x="95" y="118"/>
                  <a:pt x="120" y="120"/>
                  <a:pt x="139" y="107"/>
                </a:cubicBezTo>
                <a:cubicBezTo>
                  <a:pt x="139" y="111"/>
                  <a:pt x="140" y="114"/>
                  <a:pt x="143" y="116"/>
                </a:cubicBezTo>
                <a:cubicBezTo>
                  <a:pt x="176" y="150"/>
                  <a:pt x="176" y="150"/>
                  <a:pt x="176" y="150"/>
                </a:cubicBezTo>
                <a:cubicBezTo>
                  <a:pt x="182" y="155"/>
                  <a:pt x="190" y="155"/>
                  <a:pt x="195" y="150"/>
                </a:cubicBezTo>
                <a:cubicBezTo>
                  <a:pt x="200" y="145"/>
                  <a:pt x="200" y="137"/>
                  <a:pt x="195" y="132"/>
                </a:cubicBezTo>
                <a:close/>
                <a:moveTo>
                  <a:pt x="136" y="91"/>
                </a:moveTo>
                <a:cubicBezTo>
                  <a:pt x="123" y="104"/>
                  <a:pt x="102" y="104"/>
                  <a:pt x="89" y="91"/>
                </a:cubicBezTo>
                <a:cubicBezTo>
                  <a:pt x="76" y="78"/>
                  <a:pt x="76" y="57"/>
                  <a:pt x="89" y="44"/>
                </a:cubicBezTo>
                <a:cubicBezTo>
                  <a:pt x="102" y="31"/>
                  <a:pt x="123" y="31"/>
                  <a:pt x="136" y="44"/>
                </a:cubicBezTo>
                <a:cubicBezTo>
                  <a:pt x="149" y="57"/>
                  <a:pt x="149" y="78"/>
                  <a:pt x="136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ADE940D-E2D0-F0E6-8616-E8792071E07B}"/>
              </a:ext>
            </a:extLst>
          </p:cNvPr>
          <p:cNvSpPr txBox="1"/>
          <p:nvPr/>
        </p:nvSpPr>
        <p:spPr>
          <a:xfrm>
            <a:off x="829247" y="2641215"/>
            <a:ext cx="4795985" cy="3057697"/>
          </a:xfrm>
          <a:prstGeom prst="rect">
            <a:avLst/>
          </a:prstGeom>
        </p:spPr>
        <p:txBody>
          <a:bodyPr vert="horz" wrap="square" lIns="0" tIns="165100" rIns="0" bIns="0" rtlCol="0" anchor="t">
            <a:spAutoFit/>
          </a:bodyPr>
          <a:lstStyle/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latin typeface="Work Sans" pitchFamily="2" charset="0"/>
                <a:cs typeface="Arial"/>
              </a:rPr>
              <a:t>The a</a:t>
            </a:r>
            <a:r>
              <a:rPr lang="ro-RO" sz="1200" b="1" dirty="0">
                <a:latin typeface="Work Sans" pitchFamily="2" charset="0"/>
                <a:cs typeface="Arial"/>
              </a:rPr>
              <a:t>nnual i</a:t>
            </a:r>
            <a:r>
              <a:rPr lang="en-US" sz="1200" b="1" dirty="0" err="1">
                <a:latin typeface="Work Sans" pitchFamily="2" charset="0"/>
                <a:cs typeface="Arial"/>
              </a:rPr>
              <a:t>nflation</a:t>
            </a:r>
            <a:r>
              <a:rPr lang="en-US" sz="1200" b="1" dirty="0">
                <a:latin typeface="Work Sans" pitchFamily="2" charset="0"/>
                <a:cs typeface="Arial"/>
              </a:rPr>
              <a:t> rate</a:t>
            </a:r>
            <a:r>
              <a:rPr lang="ro-RO" sz="1200" b="1" dirty="0">
                <a:latin typeface="Work Sans" pitchFamily="2" charset="0"/>
                <a:cs typeface="Arial"/>
              </a:rPr>
              <a:t> of</a:t>
            </a:r>
            <a:r>
              <a:rPr lang="en-US" sz="1200" b="1" dirty="0">
                <a:latin typeface="Work Sans" pitchFamily="2" charset="0"/>
                <a:cs typeface="Arial"/>
              </a:rPr>
              <a:t> </a:t>
            </a:r>
            <a:r>
              <a:rPr lang="en-GB" sz="1200" b="1" dirty="0">
                <a:solidFill>
                  <a:srgbClr val="222222"/>
                </a:solidFill>
                <a:latin typeface="Montserrat" panose="00000500000000000000" pitchFamily="2" charset="0"/>
                <a:cs typeface="Arial"/>
              </a:rPr>
              <a:t>8</a:t>
            </a:r>
            <a:r>
              <a:rPr lang="en-GB" sz="1200" b="1" i="0" dirty="0">
                <a:solidFill>
                  <a:srgbClr val="222222"/>
                </a:solidFill>
                <a:effectLst/>
                <a:latin typeface="Montserrat" panose="00000500000000000000" pitchFamily="2" charset="0"/>
              </a:rPr>
              <a:t>.8%</a:t>
            </a:r>
            <a:r>
              <a:rPr lang="en-US" sz="1200" b="1" dirty="0">
                <a:latin typeface="Work Sans" pitchFamily="2" charset="0"/>
                <a:cs typeface="Arial"/>
              </a:rPr>
              <a:t> </a:t>
            </a:r>
            <a:r>
              <a:rPr lang="ro-RO" sz="1200" dirty="0">
                <a:latin typeface="Work Sans" pitchFamily="2" charset="0"/>
                <a:cs typeface="Arial"/>
              </a:rPr>
              <a:t>(</a:t>
            </a:r>
            <a:r>
              <a:rPr lang="en-GB" sz="1200" dirty="0">
                <a:latin typeface="Work Sans" pitchFamily="2" charset="0"/>
                <a:cs typeface="Arial"/>
              </a:rPr>
              <a:t>September </a:t>
            </a:r>
            <a:r>
              <a:rPr lang="en-US" sz="1200" dirty="0">
                <a:latin typeface="Work Sans" pitchFamily="2" charset="0"/>
                <a:cs typeface="Arial"/>
              </a:rPr>
              <a:t>202</a:t>
            </a:r>
            <a:r>
              <a:rPr lang="ro-RO" sz="1200" dirty="0">
                <a:latin typeface="Work Sans" pitchFamily="2" charset="0"/>
                <a:cs typeface="Arial"/>
              </a:rPr>
              <a:t>3</a:t>
            </a:r>
            <a:r>
              <a:rPr lang="en-US" sz="1200" dirty="0">
                <a:latin typeface="Work Sans" pitchFamily="2" charset="0"/>
                <a:cs typeface="Arial"/>
              </a:rPr>
              <a:t> vs. September 202</a:t>
            </a:r>
            <a:r>
              <a:rPr lang="ro-RO" sz="1200" dirty="0">
                <a:latin typeface="Work Sans" pitchFamily="2" charset="0"/>
                <a:cs typeface="Arial"/>
              </a:rPr>
              <a:t>2</a:t>
            </a:r>
            <a:r>
              <a:rPr lang="en-US" sz="1200" dirty="0">
                <a:latin typeface="Work Sans" pitchFamily="2" charset="0"/>
                <a:cs typeface="Arial"/>
              </a:rPr>
              <a:t>) according to NIS, </a:t>
            </a:r>
            <a:r>
              <a:rPr lang="en-GB" sz="1200" dirty="0">
                <a:latin typeface="Work Sans" pitchFamily="2" charset="0"/>
                <a:cs typeface="Arial"/>
              </a:rPr>
              <a:t>in a downward trend compared to previous months</a:t>
            </a:r>
            <a:r>
              <a:rPr lang="ro-RO" sz="1200" dirty="0">
                <a:latin typeface="Work Sans" pitchFamily="2" charset="0"/>
                <a:cs typeface="Arial"/>
              </a:rPr>
              <a:t>. </a:t>
            </a:r>
            <a:r>
              <a:rPr lang="en-GB" sz="1200" dirty="0">
                <a:latin typeface="Work Sans" pitchFamily="2" charset="0"/>
                <a:cs typeface="Arial"/>
              </a:rPr>
              <a:t>E</a:t>
            </a:r>
            <a:r>
              <a:rPr lang="ro-RO" sz="1200" dirty="0">
                <a:latin typeface="Work Sans" pitchFamily="2" charset="0"/>
                <a:cs typeface="Arial"/>
              </a:rPr>
              <a:t>stimated by BNR</a:t>
            </a:r>
            <a:r>
              <a:rPr lang="en-GB" sz="1200" dirty="0">
                <a:latin typeface="Work Sans" pitchFamily="2" charset="0"/>
                <a:cs typeface="Arial"/>
              </a:rPr>
              <a:t> to reach 7</a:t>
            </a:r>
            <a:r>
              <a:rPr lang="ro-RO" sz="1200" dirty="0">
                <a:latin typeface="Work Sans" pitchFamily="2" charset="0"/>
                <a:cs typeface="Arial"/>
              </a:rPr>
              <a:t>.</a:t>
            </a:r>
            <a:r>
              <a:rPr lang="en-GB" sz="1200" dirty="0">
                <a:latin typeface="Work Sans" pitchFamily="2" charset="0"/>
                <a:cs typeface="Arial"/>
              </a:rPr>
              <a:t>5% at the end of 2023 and 4.4% by the end of the year 2024.</a:t>
            </a:r>
            <a:endParaRPr lang="en-US" sz="1200" dirty="0">
              <a:latin typeface="Work Sans" pitchFamily="2" charset="0"/>
            </a:endParaRP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latin typeface="Work Sans" pitchFamily="2" charset="0"/>
                <a:cs typeface="Arial"/>
              </a:rPr>
              <a:t>Monetary policy rate 7.0% </a:t>
            </a:r>
            <a:r>
              <a:rPr lang="en-GB" sz="1200" dirty="0">
                <a:latin typeface="Work Sans" pitchFamily="2" charset="0"/>
                <a:cs typeface="Arial"/>
              </a:rPr>
              <a:t>(starting 11th of January 2023).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latin typeface="Work Sans" pitchFamily="2" charset="0"/>
                <a:cs typeface="Arial"/>
              </a:rPr>
              <a:t>FMCG &amp; </a:t>
            </a:r>
            <a:r>
              <a:rPr lang="en-GB" sz="1200" b="1" dirty="0" err="1">
                <a:latin typeface="Work Sans" pitchFamily="2" charset="0"/>
                <a:cs typeface="Arial"/>
              </a:rPr>
              <a:t>HoReCa</a:t>
            </a:r>
            <a:r>
              <a:rPr lang="en-GB" sz="1200" b="1" dirty="0">
                <a:latin typeface="Work Sans" pitchFamily="2" charset="0"/>
                <a:cs typeface="Arial"/>
              </a:rPr>
              <a:t> distribution market </a:t>
            </a:r>
            <a:r>
              <a:rPr lang="en-GB" sz="1200" dirty="0">
                <a:latin typeface="Work Sans" pitchFamily="2" charset="0"/>
                <a:cs typeface="Arial"/>
              </a:rPr>
              <a:t>reached 25.3 billion lei in 2022 (+18%).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Work Sans" pitchFamily="2" charset="0"/>
                <a:cs typeface="Arial"/>
              </a:rPr>
              <a:t>FMCG retail market </a:t>
            </a:r>
            <a:r>
              <a:rPr lang="ro-RO" sz="1200" dirty="0">
                <a:latin typeface="Work Sans" pitchFamily="2" charset="0"/>
                <a:cs typeface="Arial"/>
              </a:rPr>
              <a:t>is</a:t>
            </a:r>
            <a:r>
              <a:rPr lang="ro-RO" sz="1200" b="1" dirty="0">
                <a:latin typeface="Work Sans" pitchFamily="2" charset="0"/>
                <a:cs typeface="Arial"/>
              </a:rPr>
              <a:t> </a:t>
            </a:r>
            <a:r>
              <a:rPr lang="en-GB" sz="1200" dirty="0">
                <a:latin typeface="Work Sans" pitchFamily="2" charset="0"/>
                <a:cs typeface="Arial"/>
              </a:rPr>
              <a:t>estimated to reach RON 130 billion in 2023 (+3.2%).</a:t>
            </a:r>
            <a:endParaRPr lang="en-US" sz="1200" dirty="0">
              <a:latin typeface="Work Sans" pitchFamily="2" charset="0"/>
              <a:cs typeface="Arial"/>
            </a:endParaRP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Work Sans" pitchFamily="2" charset="0"/>
                <a:cs typeface="Arial"/>
              </a:rPr>
              <a:t> The </a:t>
            </a:r>
            <a:r>
              <a:rPr lang="en-US" sz="1200" b="1" dirty="0" err="1">
                <a:latin typeface="Work Sans" pitchFamily="2" charset="0"/>
                <a:cs typeface="Arial"/>
              </a:rPr>
              <a:t>HoReCA</a:t>
            </a:r>
            <a:r>
              <a:rPr lang="en-US" sz="1200" b="1" dirty="0">
                <a:latin typeface="Work Sans" pitchFamily="2" charset="0"/>
                <a:cs typeface="Arial"/>
              </a:rPr>
              <a:t> retail market </a:t>
            </a:r>
            <a:r>
              <a:rPr lang="ro-RO" sz="1200" dirty="0">
                <a:latin typeface="Work Sans" pitchFamily="2" charset="0"/>
                <a:cs typeface="Arial"/>
              </a:rPr>
              <a:t>is</a:t>
            </a:r>
            <a:r>
              <a:rPr lang="ro-RO" sz="1200" b="1" dirty="0">
                <a:latin typeface="Work Sans" pitchFamily="2" charset="0"/>
                <a:cs typeface="Arial"/>
              </a:rPr>
              <a:t> </a:t>
            </a:r>
            <a:r>
              <a:rPr lang="en-GB" sz="1200" dirty="0">
                <a:latin typeface="Work Sans" pitchFamily="2" charset="0"/>
                <a:cs typeface="Arial"/>
              </a:rPr>
              <a:t>estimated to reach RON 19 billion in 2023 (+12%).</a:t>
            </a:r>
            <a:endParaRPr lang="en-US" sz="1200" dirty="0">
              <a:latin typeface="Work Sans" pitchFamily="2" charset="0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61F581-4B2B-401A-FB31-412261176151}"/>
              </a:ext>
            </a:extLst>
          </p:cNvPr>
          <p:cNvSpPr txBox="1"/>
          <p:nvPr/>
        </p:nvSpPr>
        <p:spPr>
          <a:xfrm>
            <a:off x="443421" y="5511382"/>
            <a:ext cx="6096000" cy="60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lnSpc>
                <a:spcPct val="120000"/>
              </a:lnSpc>
              <a:spcBef>
                <a:spcPts val="100"/>
              </a:spcBef>
            </a:pPr>
            <a:endParaRPr lang="en-US" sz="1800">
              <a:solidFill>
                <a:schemeClr val="bg1"/>
              </a:solidFill>
              <a:latin typeface="Arial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000" i="1" spc="-5">
                <a:latin typeface="Work Sans" pitchFamily="2" charset="0"/>
                <a:cs typeface="Arial"/>
              </a:rPr>
              <a:t>Sources: Euromonitor, KeysFin, </a:t>
            </a:r>
            <a:r>
              <a:rPr lang="en-US" sz="1000" i="1" spc="-5" err="1">
                <a:latin typeface="Work Sans" pitchFamily="2" charset="0"/>
                <a:cs typeface="Arial"/>
              </a:rPr>
              <a:t>Emis</a:t>
            </a:r>
            <a:endParaRPr lang="en-US" sz="1000" i="1" spc="-5">
              <a:latin typeface="Work Sans" pitchFamily="2" charset="0"/>
              <a:cs typeface="Arial"/>
            </a:endParaRP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852A93E3-47B1-D712-D6FD-0FE72796A9A9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20604F74-1479-822C-42BF-1FC9CE83B565}"/>
              </a:ext>
            </a:extLst>
          </p:cNvPr>
          <p:cNvSpPr txBox="1"/>
          <p:nvPr/>
        </p:nvSpPr>
        <p:spPr>
          <a:xfrm>
            <a:off x="567388" y="65205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DE6C5-893E-1242-3DEF-376BCB1A28CD}"/>
              </a:ext>
            </a:extLst>
          </p:cNvPr>
          <p:cNvSpPr txBox="1"/>
          <p:nvPr/>
        </p:nvSpPr>
        <p:spPr>
          <a:xfrm>
            <a:off x="6216274" y="2669106"/>
            <a:ext cx="4759173" cy="2563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Inflation and the growth of Convenience and Supermarkets channels in retail, as well as the </a:t>
            </a:r>
            <a:r>
              <a:rPr lang="en-GB" sz="1200" b="1" spc="-5" dirty="0" err="1">
                <a:latin typeface="Work Sans" pitchFamily="2" charset="0"/>
                <a:cs typeface="Arial"/>
              </a:rPr>
              <a:t>HoReCa</a:t>
            </a:r>
            <a:r>
              <a:rPr lang="en-GB" sz="1200" b="1" spc="-5" dirty="0">
                <a:latin typeface="Work Sans" pitchFamily="2" charset="0"/>
                <a:cs typeface="Arial"/>
              </a:rPr>
              <a:t> channel</a:t>
            </a:r>
            <a:r>
              <a:rPr lang="en-GB" sz="12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GB" sz="1200" dirty="0">
                <a:latin typeface="Work Sans" pitchFamily="2" charset="0"/>
                <a:cs typeface="Arial"/>
              </a:rPr>
              <a:t>are the main drivers for sales growth.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The trend of stabilizing volumes </a:t>
            </a:r>
            <a:r>
              <a:rPr lang="en-GB" sz="1200" dirty="0">
                <a:latin typeface="Work Sans" pitchFamily="2" charset="0"/>
                <a:cs typeface="Arial"/>
              </a:rPr>
              <a:t>after repeated price increases and volume reduction, varying by categories 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Downtrading</a:t>
            </a:r>
            <a:r>
              <a:rPr lang="en-GB" sz="1200" spc="-5" dirty="0">
                <a:latin typeface="Work Sans" pitchFamily="2" charset="0"/>
                <a:cs typeface="Arial"/>
              </a:rPr>
              <a:t>, </a:t>
            </a:r>
            <a:r>
              <a:rPr lang="en-GB" sz="1200" dirty="0">
                <a:latin typeface="Work Sans" pitchFamily="2" charset="0"/>
                <a:cs typeface="Arial"/>
              </a:rPr>
              <a:t>still present, especially in large store formats and discounters, particularly for non-food products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Shopping cart </a:t>
            </a:r>
            <a:r>
              <a:rPr lang="en-GB" sz="1200" spc="-5" dirty="0">
                <a:latin typeface="Work Sans" pitchFamily="2" charset="0"/>
                <a:cs typeface="Arial"/>
              </a:rPr>
              <a:t>the trend of stabilization as a value.</a:t>
            </a:r>
          </a:p>
          <a:p>
            <a:pPr marL="323850" indent="-2857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b="1" spc="-5" dirty="0">
                <a:latin typeface="Work Sans" pitchFamily="2" charset="0"/>
                <a:cs typeface="Arial"/>
              </a:rPr>
              <a:t>Brands have grown more than private labels </a:t>
            </a:r>
            <a:r>
              <a:rPr lang="en-GB" sz="1200" spc="-5" dirty="0">
                <a:latin typeface="Work Sans" pitchFamily="2" charset="0"/>
                <a:cs typeface="Arial"/>
              </a:rPr>
              <a:t>across most channels.</a:t>
            </a:r>
            <a:endParaRPr lang="en-US" sz="1000" dirty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05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EDE571-0264-C050-C1F8-A033EB167580}"/>
              </a:ext>
            </a:extLst>
          </p:cNvPr>
          <p:cNvSpPr/>
          <p:nvPr/>
        </p:nvSpPr>
        <p:spPr>
          <a:xfrm>
            <a:off x="1399257" y="1317533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545920" cy="86164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Exposure to a large addressable market | </a:t>
            </a:r>
          </a:p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2000" spc="-5">
                <a:latin typeface="Montserrat" panose="00000500000000000000" pitchFamily="50" charset="0"/>
              </a:rPr>
              <a:t>FMCG &amp; </a:t>
            </a:r>
            <a:r>
              <a:rPr lang="en-GB" sz="2000" spc="-5" err="1">
                <a:latin typeface="Montserrat" panose="00000500000000000000" pitchFamily="50" charset="0"/>
              </a:rPr>
              <a:t>HoReCa</a:t>
            </a:r>
            <a:r>
              <a:rPr lang="en-GB" sz="2000" spc="-5">
                <a:latin typeface="Montserrat" panose="00000500000000000000" pitchFamily="50" charset="0"/>
              </a:rPr>
              <a:t> markets expected to expand at 5Y GAGR of 5% (cumulated)</a:t>
            </a:r>
            <a:endParaRPr lang="en-US" sz="2000" spc="-5">
              <a:latin typeface="Montserrat" panose="00000500000000000000" pitchFamily="50" charset="0"/>
            </a:endParaRPr>
          </a:p>
        </p:txBody>
      </p:sp>
      <p:sp>
        <p:nvSpPr>
          <p:cNvPr id="10" name="object 65">
            <a:extLst>
              <a:ext uri="{FF2B5EF4-FFF2-40B4-BE49-F238E27FC236}">
                <a16:creationId xmlns:a16="http://schemas.microsoft.com/office/drawing/2014/main" id="{283F28BB-A086-1AF8-09C4-CED81F4B8C84}"/>
              </a:ext>
            </a:extLst>
          </p:cNvPr>
          <p:cNvSpPr txBox="1"/>
          <p:nvPr/>
        </p:nvSpPr>
        <p:spPr>
          <a:xfrm>
            <a:off x="1424488" y="1323933"/>
            <a:ext cx="4064825" cy="40908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30480" algn="ctr" defTabSz="914400">
              <a:spcBef>
                <a:spcPts val="1000"/>
              </a:spcBef>
            </a:pPr>
            <a:r>
              <a:rPr lang="en-GB" sz="1200" b="1">
                <a:latin typeface="Montserrat" panose="00000500000000000000" pitchFamily="50" charset="0"/>
              </a:rPr>
              <a:t>Modern and Traditional Trade to advance at 5Y CAGR of +5.5% and -0.2% respectively, by </a:t>
            </a:r>
            <a:r>
              <a:rPr lang="en-US" sz="1200" b="1">
                <a:latin typeface="Montserrat" panose="00000500000000000000" pitchFamily="50" charset="0"/>
              </a:rPr>
              <a:t>2026</a:t>
            </a:r>
            <a:r>
              <a:rPr lang="en-US" sz="1200" b="1" baseline="30000">
                <a:latin typeface="Montserrat" panose="00000500000000000000" pitchFamily="50" charset="0"/>
              </a:rPr>
              <a:t>1</a:t>
            </a:r>
            <a:r>
              <a:rPr lang="en-US" sz="1200" b="1">
                <a:latin typeface="Montserrat" panose="00000500000000000000" pitchFamily="50" charset="0"/>
              </a:rPr>
              <a:t> </a:t>
            </a:r>
            <a:endParaRPr lang="en-GB" sz="1200" b="1">
              <a:latin typeface="Montserrat" panose="00000500000000000000" pitchFamily="50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DDBBD6-9EF8-006F-8289-795CA97A72DD}"/>
              </a:ext>
            </a:extLst>
          </p:cNvPr>
          <p:cNvSpPr/>
          <p:nvPr/>
        </p:nvSpPr>
        <p:spPr>
          <a:xfrm>
            <a:off x="6504079" y="3504920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65">
            <a:extLst>
              <a:ext uri="{FF2B5EF4-FFF2-40B4-BE49-F238E27FC236}">
                <a16:creationId xmlns:a16="http://schemas.microsoft.com/office/drawing/2014/main" id="{1A9D9D43-92E7-8E9A-2CD2-AC0BF252D60D}"/>
              </a:ext>
            </a:extLst>
          </p:cNvPr>
          <p:cNvSpPr txBox="1"/>
          <p:nvPr/>
        </p:nvSpPr>
        <p:spPr>
          <a:xfrm>
            <a:off x="6583477" y="3576931"/>
            <a:ext cx="3956491" cy="2244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30480" algn="ctr" defTabSz="914400">
              <a:spcBef>
                <a:spcPts val="1000"/>
              </a:spcBef>
            </a:pPr>
            <a:r>
              <a:rPr lang="en-US" sz="1200" b="1" err="1">
                <a:latin typeface="Montserrat" panose="00000500000000000000" pitchFamily="50" charset="0"/>
              </a:rPr>
              <a:t>HoReCA</a:t>
            </a:r>
            <a:r>
              <a:rPr lang="en-US" sz="1200" b="1">
                <a:latin typeface="Montserrat" panose="00000500000000000000" pitchFamily="50" charset="0"/>
              </a:rPr>
              <a:t> to advance at 5Y CAGR of +13% by 2026</a:t>
            </a:r>
            <a:r>
              <a:rPr lang="en-US" sz="1200" b="1" baseline="30000">
                <a:latin typeface="Montserrat" panose="00000500000000000000" pitchFamily="50" charset="0"/>
              </a:rPr>
              <a:t>1</a:t>
            </a:r>
            <a:endParaRPr lang="en-US" sz="1200" b="1">
              <a:latin typeface="Montserrat" panose="00000500000000000000" pitchFamily="50" charset="0"/>
            </a:endParaRPr>
          </a:p>
        </p:txBody>
      </p:sp>
      <p:sp>
        <p:nvSpPr>
          <p:cNvPr id="15" name="object 66">
            <a:extLst>
              <a:ext uri="{FF2B5EF4-FFF2-40B4-BE49-F238E27FC236}">
                <a16:creationId xmlns:a16="http://schemas.microsoft.com/office/drawing/2014/main" id="{41576D1F-88B6-FD0A-43A0-3F834467BC5B}"/>
              </a:ext>
            </a:extLst>
          </p:cNvPr>
          <p:cNvSpPr txBox="1"/>
          <p:nvPr/>
        </p:nvSpPr>
        <p:spPr>
          <a:xfrm>
            <a:off x="406758" y="5879651"/>
            <a:ext cx="873315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lang="en-GB" sz="975" i="1" spc="15" baseline="25641">
                <a:latin typeface="Work Sans" pitchFamily="2" charset="0"/>
                <a:cs typeface="Arial"/>
              </a:rPr>
              <a:t>1 </a:t>
            </a:r>
            <a:r>
              <a:rPr lang="en-GB" sz="975" i="1" spc="15" baseline="25641">
                <a:latin typeface="Arial"/>
                <a:cs typeface="Arial"/>
              </a:rPr>
              <a:t> </a:t>
            </a:r>
            <a:r>
              <a:rPr lang="en-GB" sz="1000" i="1" spc="-5">
                <a:latin typeface="Work Sans" pitchFamily="2" charset="0"/>
                <a:cs typeface="Arial"/>
              </a:rPr>
              <a:t>Source: Euromonitor </a:t>
            </a:r>
            <a:r>
              <a:rPr lang="en-GB" sz="1000" i="1" spc="-5" err="1">
                <a:latin typeface="Work Sans" pitchFamily="2" charset="0"/>
                <a:cs typeface="Arial"/>
              </a:rPr>
              <a:t>Internațional</a:t>
            </a:r>
            <a:endParaRPr lang="en-GB" sz="1000" i="1" spc="-5">
              <a:latin typeface="Work Sans" pitchFamily="2" charset="0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en-GB" sz="1000">
              <a:latin typeface="Work Sans" pitchFamily="2" charset="0"/>
              <a:cs typeface="Arial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A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12008"/>
              </p:ext>
            </p:extLst>
          </p:nvPr>
        </p:nvGraphicFramePr>
        <p:xfrm>
          <a:off x="4773335" y="3749366"/>
          <a:ext cx="7209131" cy="242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4BB2D6A-5361-2050-7D48-A2013B9E656D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A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388723"/>
              </p:ext>
            </p:extLst>
          </p:nvPr>
        </p:nvGraphicFramePr>
        <p:xfrm>
          <a:off x="61191" y="1895414"/>
          <a:ext cx="6791417" cy="202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4D4A483-74C4-5AA8-58B8-04B4F4F71451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20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5528F46F-1C77-388D-F63F-0677AEBD2A4B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91CF6AD3-36FB-AC0A-7753-E8CE7D29F7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6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EDE571-0264-C050-C1F8-A033EB167580}"/>
              </a:ext>
            </a:extLst>
          </p:cNvPr>
          <p:cNvSpPr/>
          <p:nvPr/>
        </p:nvSpPr>
        <p:spPr>
          <a:xfrm>
            <a:off x="776405" y="1809903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459188" y="255679"/>
            <a:ext cx="11270994" cy="79752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Convenience stores, Discounters and Supermarkets </a:t>
            </a:r>
            <a:r>
              <a:rPr lang="ro-RO" sz="2000" spc="-5">
                <a:latin typeface="Montserrat" panose="00000500000000000000" pitchFamily="50" charset="0"/>
              </a:rPr>
              <a:t>expected to </a:t>
            </a:r>
            <a:r>
              <a:rPr lang="en-GB" sz="2000" spc="-5">
                <a:latin typeface="Montserrat" panose="00000500000000000000" pitchFamily="50" charset="0"/>
              </a:rPr>
              <a:t>out</a:t>
            </a:r>
            <a:r>
              <a:rPr lang="ro-RO" sz="2000" spc="-5">
                <a:latin typeface="Montserrat" panose="00000500000000000000" pitchFamily="50" charset="0"/>
              </a:rPr>
              <a:t>perfom within Modern Trade</a:t>
            </a:r>
            <a:endParaRPr lang="en-US" sz="2000" spc="-5">
              <a:latin typeface="Montserrat" panose="00000500000000000000" pitchFamily="50" charset="0"/>
            </a:endParaRPr>
          </a:p>
        </p:txBody>
      </p:sp>
      <p:sp>
        <p:nvSpPr>
          <p:cNvPr id="4" name="object 65">
            <a:extLst>
              <a:ext uri="{FF2B5EF4-FFF2-40B4-BE49-F238E27FC236}">
                <a16:creationId xmlns:a16="http://schemas.microsoft.com/office/drawing/2014/main" id="{2A6CD80D-8215-0809-D8F6-1C906FA3AF97}"/>
              </a:ext>
            </a:extLst>
          </p:cNvPr>
          <p:cNvSpPr txBox="1"/>
          <p:nvPr/>
        </p:nvSpPr>
        <p:spPr>
          <a:xfrm>
            <a:off x="1101025" y="1911716"/>
            <a:ext cx="5497286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310"/>
              </a:spcBef>
            </a:pPr>
            <a:r>
              <a:rPr lang="en-GB" sz="1500" b="1">
                <a:latin typeface="Montserrat" panose="00000500000000000000" pitchFamily="50" charset="0"/>
              </a:rPr>
              <a:t>Modern Trade by segments </a:t>
            </a:r>
            <a:r>
              <a:rPr lang="en-GB" sz="1500" b="1" baseline="30000">
                <a:latin typeface="Montserrat" panose="00000500000000000000" pitchFamily="50" charset="0"/>
              </a:rPr>
              <a:t>1</a:t>
            </a:r>
            <a:r>
              <a:rPr lang="en-GB" sz="1500" b="1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7" name="object 66">
            <a:extLst>
              <a:ext uri="{FF2B5EF4-FFF2-40B4-BE49-F238E27FC236}">
                <a16:creationId xmlns:a16="http://schemas.microsoft.com/office/drawing/2014/main" id="{E592AAD3-8158-EA00-45A1-006A7A5A2412}"/>
              </a:ext>
            </a:extLst>
          </p:cNvPr>
          <p:cNvSpPr txBox="1"/>
          <p:nvPr/>
        </p:nvSpPr>
        <p:spPr>
          <a:xfrm>
            <a:off x="525116" y="5892065"/>
            <a:ext cx="8733155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GB" sz="975" i="1" spc="15" baseline="25641" dirty="0">
                <a:latin typeface="Work Sans" pitchFamily="2" charset="0"/>
                <a:cs typeface="Arial"/>
              </a:rPr>
              <a:t>1 </a:t>
            </a:r>
            <a:r>
              <a:rPr lang="en-GB" sz="1000" i="1" spc="-5" dirty="0">
                <a:latin typeface="Work Sans" pitchFamily="2" charset="0"/>
                <a:cs typeface="Arial"/>
              </a:rPr>
              <a:t>Source: Euromonitor International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en-GB" sz="1000" dirty="0">
              <a:latin typeface="Work Sans" pitchFamily="2" charset="0"/>
              <a:cs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254873"/>
              </p:ext>
            </p:extLst>
          </p:nvPr>
        </p:nvGraphicFramePr>
        <p:xfrm>
          <a:off x="1190322" y="2141885"/>
          <a:ext cx="8733155" cy="27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C9C3E8-09E2-445B-4CE2-B5EBF61A3ACC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FB52C0A1-196A-8E00-4E64-7066CB6A2CD2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21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F210CFF-FD1B-7478-144E-A08761C10EAA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E7B5C47-FD0C-C51A-1D70-A7AA938ADF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1A2500-5593-C74F-5DFD-2DB9E5198799}"/>
              </a:ext>
            </a:extLst>
          </p:cNvPr>
          <p:cNvSpPr/>
          <p:nvPr/>
        </p:nvSpPr>
        <p:spPr>
          <a:xfrm>
            <a:off x="-4014" y="6096775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D56E3577-49B2-2515-D753-47171F127CBC}"/>
              </a:ext>
            </a:extLst>
          </p:cNvPr>
          <p:cNvSpPr>
            <a:spLocks noEditPoints="1"/>
          </p:cNvSpPr>
          <p:nvPr/>
        </p:nvSpPr>
        <p:spPr bwMode="auto">
          <a:xfrm>
            <a:off x="4378040" y="3804618"/>
            <a:ext cx="168132" cy="217077"/>
          </a:xfrm>
          <a:custGeom>
            <a:avLst/>
            <a:gdLst>
              <a:gd name="T0" fmla="*/ 67 w 100"/>
              <a:gd name="T1" fmla="*/ 14 h 156"/>
              <a:gd name="T2" fmla="*/ 32 w 100"/>
              <a:gd name="T3" fmla="*/ 14 h 156"/>
              <a:gd name="T4" fmla="*/ 0 w 100"/>
              <a:gd name="T5" fmla="*/ 93 h 156"/>
              <a:gd name="T6" fmla="*/ 46 w 100"/>
              <a:gd name="T7" fmla="*/ 151 h 156"/>
              <a:gd name="T8" fmla="*/ 55 w 100"/>
              <a:gd name="T9" fmla="*/ 151 h 156"/>
              <a:gd name="T10" fmla="*/ 100 w 100"/>
              <a:gd name="T11" fmla="*/ 93 h 156"/>
              <a:gd name="T12" fmla="*/ 53 w 100"/>
              <a:gd name="T13" fmla="*/ 133 h 156"/>
              <a:gd name="T14" fmla="*/ 70 w 100"/>
              <a:gd name="T15" fmla="*/ 103 h 156"/>
              <a:gd name="T16" fmla="*/ 67 w 100"/>
              <a:gd name="T17" fmla="*/ 100 h 156"/>
              <a:gd name="T18" fmla="*/ 53 w 100"/>
              <a:gd name="T19" fmla="*/ 68 h 156"/>
              <a:gd name="T20" fmla="*/ 66 w 100"/>
              <a:gd name="T21" fmla="*/ 52 h 156"/>
              <a:gd name="T22" fmla="*/ 53 w 100"/>
              <a:gd name="T23" fmla="*/ 62 h 156"/>
              <a:gd name="T24" fmla="*/ 51 w 100"/>
              <a:gd name="T25" fmla="*/ 53 h 156"/>
              <a:gd name="T26" fmla="*/ 48 w 100"/>
              <a:gd name="T27" fmla="*/ 66 h 156"/>
              <a:gd name="T28" fmla="*/ 48 w 100"/>
              <a:gd name="T29" fmla="*/ 70 h 156"/>
              <a:gd name="T30" fmla="*/ 48 w 100"/>
              <a:gd name="T31" fmla="*/ 95 h 156"/>
              <a:gd name="T32" fmla="*/ 33 w 100"/>
              <a:gd name="T33" fmla="*/ 82 h 156"/>
              <a:gd name="T34" fmla="*/ 48 w 100"/>
              <a:gd name="T35" fmla="*/ 101 h 156"/>
              <a:gd name="T36" fmla="*/ 48 w 100"/>
              <a:gd name="T37" fmla="*/ 118 h 156"/>
              <a:gd name="T38" fmla="*/ 48 w 100"/>
              <a:gd name="T39" fmla="*/ 121 h 156"/>
              <a:gd name="T40" fmla="*/ 48 w 100"/>
              <a:gd name="T41" fmla="*/ 133 h 156"/>
              <a:gd name="T42" fmla="*/ 38 w 100"/>
              <a:gd name="T43" fmla="*/ 23 h 156"/>
              <a:gd name="T44" fmla="*/ 49 w 100"/>
              <a:gd name="T45" fmla="*/ 9 h 156"/>
              <a:gd name="T46" fmla="*/ 61 w 100"/>
              <a:gd name="T47" fmla="*/ 23 h 156"/>
              <a:gd name="T48" fmla="*/ 53 w 100"/>
              <a:gd name="T49" fmla="*/ 133 h 156"/>
              <a:gd name="T50" fmla="*/ 48 w 100"/>
              <a:gd name="T51" fmla="*/ 46 h 156"/>
              <a:gd name="T52" fmla="*/ 51 w 100"/>
              <a:gd name="T53" fmla="*/ 51 h 156"/>
              <a:gd name="T54" fmla="*/ 53 w 100"/>
              <a:gd name="T55" fmla="*/ 46 h 156"/>
              <a:gd name="T56" fmla="*/ 28 w 100"/>
              <a:gd name="T57" fmla="*/ 78 h 156"/>
              <a:gd name="T58" fmla="*/ 28 w 100"/>
              <a:gd name="T59" fmla="*/ 81 h 156"/>
              <a:gd name="T60" fmla="*/ 31 w 100"/>
              <a:gd name="T61" fmla="*/ 81 h 156"/>
              <a:gd name="T62" fmla="*/ 31 w 100"/>
              <a:gd name="T63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" h="156">
                <a:moveTo>
                  <a:pt x="70" y="19"/>
                </a:moveTo>
                <a:cubicBezTo>
                  <a:pt x="69" y="17"/>
                  <a:pt x="68" y="15"/>
                  <a:pt x="67" y="14"/>
                </a:cubicBezTo>
                <a:cubicBezTo>
                  <a:pt x="61" y="2"/>
                  <a:pt x="53" y="0"/>
                  <a:pt x="49" y="0"/>
                </a:cubicBezTo>
                <a:cubicBezTo>
                  <a:pt x="43" y="0"/>
                  <a:pt x="37" y="5"/>
                  <a:pt x="32" y="14"/>
                </a:cubicBezTo>
                <a:cubicBezTo>
                  <a:pt x="32" y="15"/>
                  <a:pt x="31" y="17"/>
                  <a:pt x="30" y="19"/>
                </a:cubicBezTo>
                <a:cubicBezTo>
                  <a:pt x="14" y="49"/>
                  <a:pt x="0" y="79"/>
                  <a:pt x="0" y="93"/>
                </a:cubicBezTo>
                <a:cubicBezTo>
                  <a:pt x="0" y="119"/>
                  <a:pt x="20" y="141"/>
                  <a:pt x="46" y="143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46" y="153"/>
                  <a:pt x="48" y="156"/>
                  <a:pt x="51" y="156"/>
                </a:cubicBezTo>
                <a:cubicBezTo>
                  <a:pt x="53" y="156"/>
                  <a:pt x="55" y="153"/>
                  <a:pt x="55" y="151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80" y="140"/>
                  <a:pt x="100" y="119"/>
                  <a:pt x="100" y="93"/>
                </a:cubicBezTo>
                <a:cubicBezTo>
                  <a:pt x="100" y="79"/>
                  <a:pt x="85" y="49"/>
                  <a:pt x="70" y="19"/>
                </a:cubicBezTo>
                <a:close/>
                <a:moveTo>
                  <a:pt x="53" y="133"/>
                </a:moveTo>
                <a:cubicBezTo>
                  <a:pt x="53" y="120"/>
                  <a:pt x="53" y="120"/>
                  <a:pt x="53" y="120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1" y="102"/>
                  <a:pt x="71" y="100"/>
                  <a:pt x="70" y="100"/>
                </a:cubicBezTo>
                <a:cubicBezTo>
                  <a:pt x="69" y="99"/>
                  <a:pt x="67" y="99"/>
                  <a:pt x="67" y="100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3" y="68"/>
                  <a:pt x="53" y="68"/>
                  <a:pt x="53" y="68"/>
                </a:cubicBezTo>
                <a:cubicBezTo>
                  <a:pt x="66" y="55"/>
                  <a:pt x="66" y="55"/>
                  <a:pt x="66" y="55"/>
                </a:cubicBezTo>
                <a:cubicBezTo>
                  <a:pt x="67" y="54"/>
                  <a:pt x="67" y="53"/>
                  <a:pt x="66" y="52"/>
                </a:cubicBezTo>
                <a:cubicBezTo>
                  <a:pt x="65" y="51"/>
                  <a:pt x="64" y="51"/>
                  <a:pt x="63" y="5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4"/>
                  <a:pt x="52" y="53"/>
                  <a:pt x="51" y="53"/>
                </a:cubicBezTo>
                <a:cubicBezTo>
                  <a:pt x="49" y="53"/>
                  <a:pt x="48" y="54"/>
                  <a:pt x="48" y="5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7"/>
                  <a:pt x="47" y="69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95"/>
                  <a:pt x="48" y="95"/>
                  <a:pt x="48" y="95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4" y="82"/>
                  <a:pt x="33" y="82"/>
                </a:cubicBezTo>
                <a:cubicBezTo>
                  <a:pt x="32" y="83"/>
                  <a:pt x="32" y="85"/>
                  <a:pt x="33" y="8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7" y="119"/>
                  <a:pt x="47" y="120"/>
                  <a:pt x="48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27" y="133"/>
                  <a:pt x="9" y="115"/>
                  <a:pt x="9" y="93"/>
                </a:cubicBezTo>
                <a:cubicBezTo>
                  <a:pt x="9" y="80"/>
                  <a:pt x="30" y="38"/>
                  <a:pt x="38" y="23"/>
                </a:cubicBezTo>
                <a:cubicBezTo>
                  <a:pt x="39" y="21"/>
                  <a:pt x="40" y="19"/>
                  <a:pt x="41" y="18"/>
                </a:cubicBezTo>
                <a:cubicBezTo>
                  <a:pt x="43" y="12"/>
                  <a:pt x="47" y="9"/>
                  <a:pt x="49" y="9"/>
                </a:cubicBezTo>
                <a:cubicBezTo>
                  <a:pt x="52" y="9"/>
                  <a:pt x="56" y="12"/>
                  <a:pt x="58" y="18"/>
                </a:cubicBezTo>
                <a:cubicBezTo>
                  <a:pt x="59" y="19"/>
                  <a:pt x="60" y="21"/>
                  <a:pt x="61" y="23"/>
                </a:cubicBezTo>
                <a:cubicBezTo>
                  <a:pt x="70" y="40"/>
                  <a:pt x="90" y="80"/>
                  <a:pt x="90" y="93"/>
                </a:cubicBezTo>
                <a:cubicBezTo>
                  <a:pt x="90" y="114"/>
                  <a:pt x="74" y="132"/>
                  <a:pt x="53" y="133"/>
                </a:cubicBezTo>
                <a:close/>
                <a:moveTo>
                  <a:pt x="51" y="44"/>
                </a:moveTo>
                <a:cubicBezTo>
                  <a:pt x="49" y="44"/>
                  <a:pt x="48" y="45"/>
                  <a:pt x="48" y="46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50"/>
                  <a:pt x="49" y="51"/>
                  <a:pt x="51" y="51"/>
                </a:cubicBezTo>
                <a:cubicBezTo>
                  <a:pt x="52" y="51"/>
                  <a:pt x="53" y="50"/>
                  <a:pt x="53" y="49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5"/>
                  <a:pt x="52" y="44"/>
                  <a:pt x="51" y="44"/>
                </a:cubicBezTo>
                <a:close/>
                <a:moveTo>
                  <a:pt x="28" y="78"/>
                </a:moveTo>
                <a:cubicBezTo>
                  <a:pt x="28" y="78"/>
                  <a:pt x="28" y="79"/>
                  <a:pt x="28" y="79"/>
                </a:cubicBezTo>
                <a:cubicBezTo>
                  <a:pt x="28" y="80"/>
                  <a:pt x="28" y="81"/>
                  <a:pt x="28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0" y="82"/>
                  <a:pt x="31" y="82"/>
                  <a:pt x="31" y="81"/>
                </a:cubicBezTo>
                <a:cubicBezTo>
                  <a:pt x="32" y="81"/>
                  <a:pt x="32" y="80"/>
                  <a:pt x="32" y="79"/>
                </a:cubicBezTo>
                <a:cubicBezTo>
                  <a:pt x="32" y="79"/>
                  <a:pt x="32" y="78"/>
                  <a:pt x="31" y="78"/>
                </a:cubicBezTo>
                <a:cubicBezTo>
                  <a:pt x="31" y="77"/>
                  <a:pt x="29" y="77"/>
                  <a:pt x="28" y="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058334-51FF-B1E7-8FFB-F796D7A51B50}"/>
              </a:ext>
            </a:extLst>
          </p:cNvPr>
          <p:cNvSpPr txBox="1"/>
          <p:nvPr/>
        </p:nvSpPr>
        <p:spPr>
          <a:xfrm>
            <a:off x="1062181" y="3389119"/>
            <a:ext cx="4026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00599A"/>
                </a:solidFill>
                <a:latin typeface="Work Sans" pitchFamily="2" charset="0"/>
                <a:cs typeface="Arial"/>
              </a:rPr>
              <a:t>The 2022-2026 Sustainability Strategy</a:t>
            </a:r>
            <a:r>
              <a:rPr lang="en-GB" sz="1200">
                <a:latin typeface="Work Sans" pitchFamily="2" charset="0"/>
                <a:cs typeface="Arial"/>
              </a:rPr>
              <a:t>, with 2021 as the reference year, was approved and published at the beginning of 2022. </a:t>
            </a:r>
            <a:endParaRPr lang="ro-RO" sz="1200">
              <a:latin typeface="Work Sans" pitchFamily="2" charset="0"/>
              <a:cs typeface="Arial"/>
            </a:endParaRPr>
          </a:p>
          <a:p>
            <a:endParaRPr lang="ro-RO" sz="1200">
              <a:latin typeface="Work Sans" pitchFamily="2" charset="0"/>
              <a:cs typeface="Arial"/>
            </a:endParaRPr>
          </a:p>
          <a:p>
            <a:pPr algn="just"/>
            <a:r>
              <a:rPr lang="en-GB" sz="1200">
                <a:latin typeface="Work Sans" pitchFamily="2" charset="0"/>
                <a:cs typeface="Arial"/>
              </a:rPr>
              <a:t>We started implementing the strategy in the following directions:</a:t>
            </a:r>
            <a:endParaRPr lang="ro-RO" sz="1200">
              <a:latin typeface="Work Sans" pitchFamily="2" charset="0"/>
              <a:cs typeface="Arial"/>
            </a:endParaRPr>
          </a:p>
          <a:p>
            <a:pPr algn="just"/>
            <a:r>
              <a:rPr lang="ro-RO" sz="1200">
                <a:latin typeface="Work Sans" pitchFamily="2" charset="0"/>
                <a:cs typeface="Arial"/>
              </a:rPr>
              <a:t>-Environment</a:t>
            </a:r>
          </a:p>
          <a:p>
            <a:pPr algn="just"/>
            <a:r>
              <a:rPr lang="ro-RO" sz="1200">
                <a:latin typeface="Work Sans" pitchFamily="2" charset="0"/>
                <a:cs typeface="Arial"/>
              </a:rPr>
              <a:t>-</a:t>
            </a:r>
            <a:r>
              <a:rPr lang="en-GB" sz="1200">
                <a:latin typeface="Work Sans" pitchFamily="2" charset="0"/>
                <a:cs typeface="Arial"/>
              </a:rPr>
              <a:t>Employees and communities</a:t>
            </a:r>
            <a:endParaRPr lang="ro-RO" sz="1200">
              <a:latin typeface="Work Sans" pitchFamily="2" charset="0"/>
              <a:cs typeface="Arial"/>
            </a:endParaRPr>
          </a:p>
          <a:p>
            <a:pPr algn="just"/>
            <a:r>
              <a:rPr lang="ro-RO" sz="1200">
                <a:latin typeface="Work Sans" pitchFamily="2" charset="0"/>
                <a:cs typeface="Arial"/>
              </a:rPr>
              <a:t>-Corporate Governance</a:t>
            </a:r>
            <a:endParaRPr lang="en-GB" sz="1200">
              <a:latin typeface="Work Sans" pitchFamily="2" charset="0"/>
              <a:cs typeface="Arial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93EAE6B5-B3E3-3573-1F72-EE5A46A51CA1}"/>
              </a:ext>
            </a:extLst>
          </p:cNvPr>
          <p:cNvSpPr>
            <a:spLocks/>
          </p:cNvSpPr>
          <p:nvPr/>
        </p:nvSpPr>
        <p:spPr bwMode="auto">
          <a:xfrm>
            <a:off x="5037396" y="3581533"/>
            <a:ext cx="1267959" cy="1161125"/>
          </a:xfrm>
          <a:custGeom>
            <a:avLst/>
            <a:gdLst>
              <a:gd name="T0" fmla="*/ 460 w 460"/>
              <a:gd name="T1" fmla="*/ 230 h 460"/>
              <a:gd name="T2" fmla="*/ 460 w 460"/>
              <a:gd name="T3" fmla="*/ 230 h 460"/>
              <a:gd name="T4" fmla="*/ 230 w 460"/>
              <a:gd name="T5" fmla="*/ 460 h 460"/>
              <a:gd name="T6" fmla="*/ 0 w 460"/>
              <a:gd name="T7" fmla="*/ 230 h 460"/>
              <a:gd name="T8" fmla="*/ 230 w 460"/>
              <a:gd name="T9" fmla="*/ 0 h 460"/>
              <a:gd name="T10" fmla="*/ 230 w 460"/>
              <a:gd name="T11" fmla="*/ 0 h 460"/>
              <a:gd name="T12" fmla="*/ 230 w 460"/>
              <a:gd name="T13" fmla="*/ 0 h 460"/>
              <a:gd name="T14" fmla="*/ 460 w 460"/>
              <a:gd name="T15" fmla="*/ 0 h 460"/>
              <a:gd name="T16" fmla="*/ 460 w 460"/>
              <a:gd name="T17" fmla="*/ 23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23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357"/>
                  <a:pt x="357" y="460"/>
                  <a:pt x="230" y="460"/>
                </a:cubicBezTo>
                <a:cubicBezTo>
                  <a:pt x="103" y="460"/>
                  <a:pt x="0" y="357"/>
                  <a:pt x="0" y="230"/>
                </a:cubicBezTo>
                <a:cubicBezTo>
                  <a:pt x="0" y="103"/>
                  <a:pt x="103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60" y="230"/>
                  <a:pt x="460" y="230"/>
                  <a:pt x="460" y="230"/>
                </a:cubicBezTo>
                <a:close/>
              </a:path>
            </a:pathLst>
          </a:cu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79CA86-0006-7ABB-E022-14F85004B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98" y="3752230"/>
            <a:ext cx="821216" cy="81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52400" dir="2700000" algn="tl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9">
            <a:extLst>
              <a:ext uri="{FF2B5EF4-FFF2-40B4-BE49-F238E27FC236}">
                <a16:creationId xmlns:a16="http://schemas.microsoft.com/office/drawing/2014/main" id="{8A52DBB8-9C8D-D604-F397-8F5222CD22E6}"/>
              </a:ext>
            </a:extLst>
          </p:cNvPr>
          <p:cNvSpPr>
            <a:spLocks noEditPoints="1"/>
          </p:cNvSpPr>
          <p:nvPr/>
        </p:nvSpPr>
        <p:spPr bwMode="auto">
          <a:xfrm>
            <a:off x="5450098" y="3875647"/>
            <a:ext cx="448811" cy="457146"/>
          </a:xfrm>
          <a:custGeom>
            <a:avLst/>
            <a:gdLst>
              <a:gd name="T0" fmla="*/ 65 w 163"/>
              <a:gd name="T1" fmla="*/ 91 h 181"/>
              <a:gd name="T2" fmla="*/ 69 w 163"/>
              <a:gd name="T3" fmla="*/ 61 h 181"/>
              <a:gd name="T4" fmla="*/ 41 w 163"/>
              <a:gd name="T5" fmla="*/ 69 h 181"/>
              <a:gd name="T6" fmla="*/ 21 w 163"/>
              <a:gd name="T7" fmla="*/ 67 h 181"/>
              <a:gd name="T8" fmla="*/ 33 w 163"/>
              <a:gd name="T9" fmla="*/ 95 h 181"/>
              <a:gd name="T10" fmla="*/ 82 w 163"/>
              <a:gd name="T11" fmla="*/ 60 h 181"/>
              <a:gd name="T12" fmla="*/ 86 w 163"/>
              <a:gd name="T13" fmla="*/ 74 h 181"/>
              <a:gd name="T14" fmla="*/ 106 w 163"/>
              <a:gd name="T15" fmla="*/ 76 h 181"/>
              <a:gd name="T16" fmla="*/ 143 w 163"/>
              <a:gd name="T17" fmla="*/ 78 h 181"/>
              <a:gd name="T18" fmla="*/ 138 w 163"/>
              <a:gd name="T19" fmla="*/ 70 h 181"/>
              <a:gd name="T20" fmla="*/ 112 w 163"/>
              <a:gd name="T21" fmla="*/ 59 h 181"/>
              <a:gd name="T22" fmla="*/ 138 w 163"/>
              <a:gd name="T23" fmla="*/ 51 h 181"/>
              <a:gd name="T24" fmla="*/ 143 w 163"/>
              <a:gd name="T25" fmla="*/ 49 h 181"/>
              <a:gd name="T26" fmla="*/ 126 w 163"/>
              <a:gd name="T27" fmla="*/ 42 h 181"/>
              <a:gd name="T28" fmla="*/ 93 w 163"/>
              <a:gd name="T29" fmla="*/ 0 h 181"/>
              <a:gd name="T30" fmla="*/ 37 w 163"/>
              <a:gd name="T31" fmla="*/ 15 h 181"/>
              <a:gd name="T32" fmla="*/ 28 w 163"/>
              <a:gd name="T33" fmla="*/ 109 h 181"/>
              <a:gd name="T34" fmla="*/ 29 w 163"/>
              <a:gd name="T35" fmla="*/ 136 h 181"/>
              <a:gd name="T36" fmla="*/ 49 w 163"/>
              <a:gd name="T37" fmla="*/ 153 h 181"/>
              <a:gd name="T38" fmla="*/ 62 w 163"/>
              <a:gd name="T39" fmla="*/ 133 h 181"/>
              <a:gd name="T40" fmla="*/ 62 w 163"/>
              <a:gd name="T41" fmla="*/ 109 h 181"/>
              <a:gd name="T42" fmla="*/ 97 w 163"/>
              <a:gd name="T43" fmla="*/ 5 h 181"/>
              <a:gd name="T44" fmla="*/ 97 w 163"/>
              <a:gd name="T45" fmla="*/ 5 h 181"/>
              <a:gd name="T46" fmla="*/ 54 w 163"/>
              <a:gd name="T47" fmla="*/ 102 h 181"/>
              <a:gd name="T48" fmla="*/ 64 w 163"/>
              <a:gd name="T49" fmla="*/ 63 h 181"/>
              <a:gd name="T50" fmla="*/ 42 w 163"/>
              <a:gd name="T51" fmla="*/ 74 h 181"/>
              <a:gd name="T52" fmla="*/ 42 w 163"/>
              <a:gd name="T53" fmla="*/ 74 h 181"/>
              <a:gd name="T54" fmla="*/ 42 w 163"/>
              <a:gd name="T55" fmla="*/ 109 h 181"/>
              <a:gd name="T56" fmla="*/ 26 w 163"/>
              <a:gd name="T57" fmla="*/ 63 h 181"/>
              <a:gd name="T58" fmla="*/ 33 w 163"/>
              <a:gd name="T59" fmla="*/ 69 h 181"/>
              <a:gd name="T60" fmla="*/ 33 w 163"/>
              <a:gd name="T61" fmla="*/ 107 h 181"/>
              <a:gd name="T62" fmla="*/ 49 w 163"/>
              <a:gd name="T63" fmla="*/ 147 h 181"/>
              <a:gd name="T64" fmla="*/ 52 w 163"/>
              <a:gd name="T65" fmla="*/ 142 h 181"/>
              <a:gd name="T66" fmla="*/ 50 w 163"/>
              <a:gd name="T67" fmla="*/ 129 h 181"/>
              <a:gd name="T68" fmla="*/ 34 w 163"/>
              <a:gd name="T69" fmla="*/ 137 h 181"/>
              <a:gd name="T70" fmla="*/ 39 w 163"/>
              <a:gd name="T71" fmla="*/ 126 h 181"/>
              <a:gd name="T72" fmla="*/ 30 w 163"/>
              <a:gd name="T73" fmla="*/ 114 h 181"/>
              <a:gd name="T74" fmla="*/ 60 w 163"/>
              <a:gd name="T75" fmla="*/ 126 h 181"/>
              <a:gd name="T76" fmla="*/ 136 w 163"/>
              <a:gd name="T77" fmla="*/ 95 h 181"/>
              <a:gd name="T78" fmla="*/ 99 w 163"/>
              <a:gd name="T79" fmla="*/ 100 h 181"/>
              <a:gd name="T80" fmla="*/ 76 w 163"/>
              <a:gd name="T81" fmla="*/ 113 h 181"/>
              <a:gd name="T82" fmla="*/ 81 w 163"/>
              <a:gd name="T83" fmla="*/ 138 h 181"/>
              <a:gd name="T84" fmla="*/ 93 w 163"/>
              <a:gd name="T85" fmla="*/ 160 h 181"/>
              <a:gd name="T86" fmla="*/ 106 w 163"/>
              <a:gd name="T87" fmla="*/ 181 h 181"/>
              <a:gd name="T88" fmla="*/ 123 w 163"/>
              <a:gd name="T89" fmla="*/ 160 h 181"/>
              <a:gd name="T90" fmla="*/ 159 w 163"/>
              <a:gd name="T91" fmla="*/ 136 h 181"/>
              <a:gd name="T92" fmla="*/ 141 w 163"/>
              <a:gd name="T93" fmla="*/ 135 h 181"/>
              <a:gd name="T94" fmla="*/ 131 w 163"/>
              <a:gd name="T95" fmla="*/ 154 h 181"/>
              <a:gd name="T96" fmla="*/ 99 w 163"/>
              <a:gd name="T97" fmla="*/ 169 h 181"/>
              <a:gd name="T98" fmla="*/ 81 w 163"/>
              <a:gd name="T99" fmla="*/ 143 h 181"/>
              <a:gd name="T100" fmla="*/ 81 w 163"/>
              <a:gd name="T101" fmla="*/ 100 h 181"/>
              <a:gd name="T102" fmla="*/ 136 w 163"/>
              <a:gd name="T103" fmla="*/ 100 h 181"/>
              <a:gd name="T104" fmla="*/ 156 w 163"/>
              <a:gd name="T105" fmla="*/ 126 h 181"/>
              <a:gd name="T106" fmla="*/ 102 w 163"/>
              <a:gd name="T107" fmla="*/ 38 h 181"/>
              <a:gd name="T108" fmla="*/ 107 w 163"/>
              <a:gd name="T109" fmla="*/ 24 h 181"/>
              <a:gd name="T110" fmla="*/ 81 w 163"/>
              <a:gd name="T111" fmla="*/ 3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" h="181">
                <a:moveTo>
                  <a:pt x="79" y="87"/>
                </a:moveTo>
                <a:cubicBezTo>
                  <a:pt x="80" y="85"/>
                  <a:pt x="80" y="83"/>
                  <a:pt x="79" y="82"/>
                </a:cubicBezTo>
                <a:cubicBezTo>
                  <a:pt x="78" y="81"/>
                  <a:pt x="76" y="82"/>
                  <a:pt x="75" y="83"/>
                </a:cubicBezTo>
                <a:cubicBezTo>
                  <a:pt x="72" y="86"/>
                  <a:pt x="69" y="89"/>
                  <a:pt x="65" y="91"/>
                </a:cubicBezTo>
                <a:cubicBezTo>
                  <a:pt x="62" y="94"/>
                  <a:pt x="58" y="95"/>
                  <a:pt x="54" y="96"/>
                </a:cubicBezTo>
                <a:cubicBezTo>
                  <a:pt x="54" y="74"/>
                  <a:pt x="54" y="74"/>
                  <a:pt x="54" y="74"/>
                </a:cubicBezTo>
                <a:cubicBezTo>
                  <a:pt x="56" y="74"/>
                  <a:pt x="59" y="74"/>
                  <a:pt x="61" y="74"/>
                </a:cubicBezTo>
                <a:cubicBezTo>
                  <a:pt x="67" y="73"/>
                  <a:pt x="71" y="67"/>
                  <a:pt x="69" y="61"/>
                </a:cubicBezTo>
                <a:cubicBezTo>
                  <a:pt x="68" y="56"/>
                  <a:pt x="63" y="53"/>
                  <a:pt x="58" y="53"/>
                </a:cubicBezTo>
                <a:cubicBezTo>
                  <a:pt x="53" y="54"/>
                  <a:pt x="49" y="58"/>
                  <a:pt x="49" y="64"/>
                </a:cubicBezTo>
                <a:cubicBezTo>
                  <a:pt x="49" y="65"/>
                  <a:pt x="49" y="67"/>
                  <a:pt x="49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7"/>
                  <a:pt x="42" y="65"/>
                  <a:pt x="41" y="63"/>
                </a:cubicBezTo>
                <a:cubicBezTo>
                  <a:pt x="41" y="59"/>
                  <a:pt x="39" y="56"/>
                  <a:pt x="35" y="54"/>
                </a:cubicBezTo>
                <a:cubicBezTo>
                  <a:pt x="32" y="52"/>
                  <a:pt x="28" y="53"/>
                  <a:pt x="25" y="55"/>
                </a:cubicBezTo>
                <a:cubicBezTo>
                  <a:pt x="21" y="58"/>
                  <a:pt x="20" y="63"/>
                  <a:pt x="21" y="67"/>
                </a:cubicBezTo>
                <a:cubicBezTo>
                  <a:pt x="22" y="71"/>
                  <a:pt x="26" y="74"/>
                  <a:pt x="31" y="74"/>
                </a:cubicBezTo>
                <a:cubicBezTo>
                  <a:pt x="33" y="74"/>
                  <a:pt x="34" y="74"/>
                  <a:pt x="36" y="74"/>
                </a:cubicBezTo>
                <a:cubicBezTo>
                  <a:pt x="36" y="96"/>
                  <a:pt x="36" y="96"/>
                  <a:pt x="36" y="96"/>
                </a:cubicBezTo>
                <a:cubicBezTo>
                  <a:pt x="35" y="96"/>
                  <a:pt x="34" y="96"/>
                  <a:pt x="33" y="95"/>
                </a:cubicBezTo>
                <a:cubicBezTo>
                  <a:pt x="15" y="89"/>
                  <a:pt x="4" y="71"/>
                  <a:pt x="7" y="52"/>
                </a:cubicBezTo>
                <a:cubicBezTo>
                  <a:pt x="11" y="26"/>
                  <a:pt x="41" y="12"/>
                  <a:pt x="64" y="25"/>
                </a:cubicBezTo>
                <a:cubicBezTo>
                  <a:pt x="65" y="26"/>
                  <a:pt x="66" y="26"/>
                  <a:pt x="66" y="28"/>
                </a:cubicBezTo>
                <a:cubicBezTo>
                  <a:pt x="64" y="41"/>
                  <a:pt x="71" y="53"/>
                  <a:pt x="82" y="60"/>
                </a:cubicBezTo>
                <a:cubicBezTo>
                  <a:pt x="84" y="60"/>
                  <a:pt x="84" y="61"/>
                  <a:pt x="84" y="62"/>
                </a:cubicBezTo>
                <a:cubicBezTo>
                  <a:pt x="83" y="65"/>
                  <a:pt x="82" y="69"/>
                  <a:pt x="81" y="72"/>
                </a:cubicBezTo>
                <a:cubicBezTo>
                  <a:pt x="81" y="74"/>
                  <a:pt x="81" y="75"/>
                  <a:pt x="83" y="76"/>
                </a:cubicBezTo>
                <a:cubicBezTo>
                  <a:pt x="84" y="77"/>
                  <a:pt x="86" y="76"/>
                  <a:pt x="86" y="74"/>
                </a:cubicBezTo>
                <a:cubicBezTo>
                  <a:pt x="87" y="72"/>
                  <a:pt x="88" y="69"/>
                  <a:pt x="88" y="67"/>
                </a:cubicBezTo>
                <a:cubicBezTo>
                  <a:pt x="89" y="65"/>
                  <a:pt x="89" y="64"/>
                  <a:pt x="89" y="62"/>
                </a:cubicBezTo>
                <a:cubicBezTo>
                  <a:pt x="95" y="64"/>
                  <a:pt x="100" y="63"/>
                  <a:pt x="106" y="62"/>
                </a:cubicBezTo>
                <a:cubicBezTo>
                  <a:pt x="106" y="67"/>
                  <a:pt x="106" y="71"/>
                  <a:pt x="106" y="76"/>
                </a:cubicBezTo>
                <a:cubicBezTo>
                  <a:pt x="106" y="80"/>
                  <a:pt x="107" y="82"/>
                  <a:pt x="112" y="82"/>
                </a:cubicBezTo>
                <a:cubicBezTo>
                  <a:pt x="119" y="82"/>
                  <a:pt x="126" y="82"/>
                  <a:pt x="133" y="82"/>
                </a:cubicBezTo>
                <a:cubicBezTo>
                  <a:pt x="135" y="82"/>
                  <a:pt x="137" y="82"/>
                  <a:pt x="139" y="81"/>
                </a:cubicBezTo>
                <a:cubicBezTo>
                  <a:pt x="141" y="81"/>
                  <a:pt x="143" y="80"/>
                  <a:pt x="143" y="78"/>
                </a:cubicBezTo>
                <a:cubicBezTo>
                  <a:pt x="143" y="74"/>
                  <a:pt x="143" y="71"/>
                  <a:pt x="143" y="68"/>
                </a:cubicBezTo>
                <a:cubicBezTo>
                  <a:pt x="143" y="67"/>
                  <a:pt x="142" y="66"/>
                  <a:pt x="140" y="66"/>
                </a:cubicBezTo>
                <a:cubicBezTo>
                  <a:pt x="139" y="66"/>
                  <a:pt x="138" y="67"/>
                  <a:pt x="138" y="68"/>
                </a:cubicBezTo>
                <a:cubicBezTo>
                  <a:pt x="138" y="69"/>
                  <a:pt x="138" y="69"/>
                  <a:pt x="138" y="70"/>
                </a:cubicBezTo>
                <a:cubicBezTo>
                  <a:pt x="138" y="72"/>
                  <a:pt x="138" y="74"/>
                  <a:pt x="138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1"/>
                  <a:pt x="111" y="66"/>
                  <a:pt x="111" y="61"/>
                </a:cubicBezTo>
                <a:cubicBezTo>
                  <a:pt x="111" y="60"/>
                  <a:pt x="112" y="59"/>
                  <a:pt x="112" y="59"/>
                </a:cubicBezTo>
                <a:cubicBezTo>
                  <a:pt x="116" y="57"/>
                  <a:pt x="119" y="54"/>
                  <a:pt x="122" y="50"/>
                </a:cubicBezTo>
                <a:cubicBezTo>
                  <a:pt x="123" y="50"/>
                  <a:pt x="123" y="49"/>
                  <a:pt x="124" y="49"/>
                </a:cubicBezTo>
                <a:cubicBezTo>
                  <a:pt x="128" y="49"/>
                  <a:pt x="132" y="49"/>
                  <a:pt x="137" y="49"/>
                </a:cubicBezTo>
                <a:cubicBezTo>
                  <a:pt x="138" y="49"/>
                  <a:pt x="138" y="50"/>
                  <a:pt x="138" y="51"/>
                </a:cubicBezTo>
                <a:cubicBezTo>
                  <a:pt x="138" y="52"/>
                  <a:pt x="138" y="54"/>
                  <a:pt x="138" y="56"/>
                </a:cubicBezTo>
                <a:cubicBezTo>
                  <a:pt x="138" y="58"/>
                  <a:pt x="139" y="59"/>
                  <a:pt x="141" y="59"/>
                </a:cubicBezTo>
                <a:cubicBezTo>
                  <a:pt x="142" y="59"/>
                  <a:pt x="143" y="58"/>
                  <a:pt x="143" y="56"/>
                </a:cubicBezTo>
                <a:cubicBezTo>
                  <a:pt x="143" y="54"/>
                  <a:pt x="143" y="52"/>
                  <a:pt x="143" y="49"/>
                </a:cubicBezTo>
                <a:cubicBezTo>
                  <a:pt x="143" y="46"/>
                  <a:pt x="141" y="44"/>
                  <a:pt x="138" y="44"/>
                </a:cubicBezTo>
                <a:cubicBezTo>
                  <a:pt x="135" y="44"/>
                  <a:pt x="131" y="44"/>
                  <a:pt x="128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3"/>
                  <a:pt x="126" y="43"/>
                  <a:pt x="126" y="42"/>
                </a:cubicBezTo>
                <a:cubicBezTo>
                  <a:pt x="132" y="25"/>
                  <a:pt x="123" y="7"/>
                  <a:pt x="106" y="2"/>
                </a:cubicBezTo>
                <a:cubicBezTo>
                  <a:pt x="104" y="1"/>
                  <a:pt x="102" y="1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1" y="2"/>
                  <a:pt x="73" y="9"/>
                  <a:pt x="68" y="19"/>
                </a:cubicBezTo>
                <a:cubicBezTo>
                  <a:pt x="68" y="20"/>
                  <a:pt x="68" y="20"/>
                  <a:pt x="67" y="21"/>
                </a:cubicBezTo>
                <a:cubicBezTo>
                  <a:pt x="67" y="20"/>
                  <a:pt x="67" y="20"/>
                  <a:pt x="66" y="20"/>
                </a:cubicBezTo>
                <a:cubicBezTo>
                  <a:pt x="57" y="15"/>
                  <a:pt x="47" y="14"/>
                  <a:pt x="37" y="15"/>
                </a:cubicBezTo>
                <a:cubicBezTo>
                  <a:pt x="16" y="19"/>
                  <a:pt x="0" y="39"/>
                  <a:pt x="1" y="59"/>
                </a:cubicBezTo>
                <a:cubicBezTo>
                  <a:pt x="2" y="75"/>
                  <a:pt x="9" y="87"/>
                  <a:pt x="22" y="96"/>
                </a:cubicBezTo>
                <a:cubicBezTo>
                  <a:pt x="23" y="96"/>
                  <a:pt x="23" y="97"/>
                  <a:pt x="23" y="97"/>
                </a:cubicBezTo>
                <a:cubicBezTo>
                  <a:pt x="25" y="101"/>
                  <a:pt x="26" y="105"/>
                  <a:pt x="28" y="109"/>
                </a:cubicBezTo>
                <a:cubicBezTo>
                  <a:pt x="24" y="110"/>
                  <a:pt x="23" y="113"/>
                  <a:pt x="23" y="117"/>
                </a:cubicBezTo>
                <a:cubicBezTo>
                  <a:pt x="23" y="119"/>
                  <a:pt x="23" y="121"/>
                  <a:pt x="23" y="124"/>
                </a:cubicBezTo>
                <a:cubicBezTo>
                  <a:pt x="23" y="128"/>
                  <a:pt x="24" y="130"/>
                  <a:pt x="29" y="131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40"/>
                  <a:pt x="29" y="141"/>
                  <a:pt x="33" y="142"/>
                </a:cubicBezTo>
                <a:cubicBezTo>
                  <a:pt x="33" y="143"/>
                  <a:pt x="33" y="144"/>
                  <a:pt x="33" y="144"/>
                </a:cubicBezTo>
                <a:cubicBezTo>
                  <a:pt x="33" y="149"/>
                  <a:pt x="36" y="153"/>
                  <a:pt x="42" y="153"/>
                </a:cubicBezTo>
                <a:cubicBezTo>
                  <a:pt x="44" y="153"/>
                  <a:pt x="47" y="153"/>
                  <a:pt x="49" y="153"/>
                </a:cubicBezTo>
                <a:cubicBezTo>
                  <a:pt x="53" y="152"/>
                  <a:pt x="57" y="150"/>
                  <a:pt x="57" y="146"/>
                </a:cubicBezTo>
                <a:cubicBezTo>
                  <a:pt x="57" y="145"/>
                  <a:pt x="57" y="143"/>
                  <a:pt x="57" y="142"/>
                </a:cubicBezTo>
                <a:cubicBezTo>
                  <a:pt x="61" y="141"/>
                  <a:pt x="62" y="140"/>
                  <a:pt x="62" y="137"/>
                </a:cubicBezTo>
                <a:cubicBezTo>
                  <a:pt x="62" y="135"/>
                  <a:pt x="62" y="134"/>
                  <a:pt x="62" y="133"/>
                </a:cubicBezTo>
                <a:cubicBezTo>
                  <a:pt x="62" y="132"/>
                  <a:pt x="62" y="131"/>
                  <a:pt x="63" y="131"/>
                </a:cubicBezTo>
                <a:cubicBezTo>
                  <a:pt x="66" y="130"/>
                  <a:pt x="67" y="128"/>
                  <a:pt x="67" y="125"/>
                </a:cubicBezTo>
                <a:cubicBezTo>
                  <a:pt x="67" y="122"/>
                  <a:pt x="67" y="120"/>
                  <a:pt x="67" y="117"/>
                </a:cubicBezTo>
                <a:cubicBezTo>
                  <a:pt x="67" y="114"/>
                  <a:pt x="67" y="110"/>
                  <a:pt x="62" y="109"/>
                </a:cubicBezTo>
                <a:cubicBezTo>
                  <a:pt x="64" y="105"/>
                  <a:pt x="65" y="102"/>
                  <a:pt x="66" y="98"/>
                </a:cubicBezTo>
                <a:cubicBezTo>
                  <a:pt x="67" y="97"/>
                  <a:pt x="67" y="96"/>
                  <a:pt x="68" y="96"/>
                </a:cubicBezTo>
                <a:cubicBezTo>
                  <a:pt x="72" y="93"/>
                  <a:pt x="76" y="90"/>
                  <a:pt x="79" y="87"/>
                </a:cubicBezTo>
                <a:close/>
                <a:moveTo>
                  <a:pt x="97" y="5"/>
                </a:moveTo>
                <a:cubicBezTo>
                  <a:pt x="111" y="5"/>
                  <a:pt x="123" y="17"/>
                  <a:pt x="123" y="32"/>
                </a:cubicBezTo>
                <a:cubicBezTo>
                  <a:pt x="123" y="46"/>
                  <a:pt x="111" y="58"/>
                  <a:pt x="97" y="58"/>
                </a:cubicBezTo>
                <a:cubicBezTo>
                  <a:pt x="82" y="58"/>
                  <a:pt x="71" y="46"/>
                  <a:pt x="71" y="32"/>
                </a:cubicBezTo>
                <a:cubicBezTo>
                  <a:pt x="71" y="17"/>
                  <a:pt x="82" y="5"/>
                  <a:pt x="97" y="5"/>
                </a:cubicBezTo>
                <a:close/>
                <a:moveTo>
                  <a:pt x="60" y="100"/>
                </a:moveTo>
                <a:cubicBezTo>
                  <a:pt x="59" y="103"/>
                  <a:pt x="58" y="105"/>
                  <a:pt x="57" y="108"/>
                </a:cubicBezTo>
                <a:cubicBezTo>
                  <a:pt x="57" y="108"/>
                  <a:pt x="55" y="109"/>
                  <a:pt x="54" y="109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1"/>
                  <a:pt x="58" y="101"/>
                  <a:pt x="60" y="100"/>
                </a:cubicBezTo>
                <a:close/>
                <a:moveTo>
                  <a:pt x="54" y="63"/>
                </a:moveTo>
                <a:cubicBezTo>
                  <a:pt x="54" y="61"/>
                  <a:pt x="57" y="59"/>
                  <a:pt x="59" y="59"/>
                </a:cubicBezTo>
                <a:cubicBezTo>
                  <a:pt x="62" y="58"/>
                  <a:pt x="64" y="61"/>
                  <a:pt x="64" y="63"/>
                </a:cubicBezTo>
                <a:cubicBezTo>
                  <a:pt x="65" y="66"/>
                  <a:pt x="63" y="68"/>
                  <a:pt x="60" y="69"/>
                </a:cubicBezTo>
                <a:cubicBezTo>
                  <a:pt x="58" y="69"/>
                  <a:pt x="56" y="69"/>
                  <a:pt x="54" y="69"/>
                </a:cubicBezTo>
                <a:cubicBezTo>
                  <a:pt x="54" y="67"/>
                  <a:pt x="54" y="65"/>
                  <a:pt x="54" y="63"/>
                </a:cubicBezTo>
                <a:close/>
                <a:moveTo>
                  <a:pt x="42" y="74"/>
                </a:moveTo>
                <a:cubicBezTo>
                  <a:pt x="49" y="74"/>
                  <a:pt x="49" y="74"/>
                  <a:pt x="49" y="74"/>
                </a:cubicBezTo>
                <a:cubicBezTo>
                  <a:pt x="49" y="97"/>
                  <a:pt x="49" y="97"/>
                  <a:pt x="49" y="97"/>
                </a:cubicBezTo>
                <a:cubicBezTo>
                  <a:pt x="42" y="97"/>
                  <a:pt x="42" y="97"/>
                  <a:pt x="42" y="97"/>
                </a:cubicBezTo>
                <a:lnTo>
                  <a:pt x="42" y="74"/>
                </a:lnTo>
                <a:close/>
                <a:moveTo>
                  <a:pt x="42" y="102"/>
                </a:moveTo>
                <a:cubicBezTo>
                  <a:pt x="49" y="102"/>
                  <a:pt x="49" y="102"/>
                  <a:pt x="49" y="102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2" y="109"/>
                  <a:pt x="42" y="109"/>
                  <a:pt x="42" y="109"/>
                </a:cubicBezTo>
                <a:lnTo>
                  <a:pt x="42" y="102"/>
                </a:lnTo>
                <a:close/>
                <a:moveTo>
                  <a:pt x="33" y="69"/>
                </a:moveTo>
                <a:cubicBezTo>
                  <a:pt x="32" y="69"/>
                  <a:pt x="31" y="69"/>
                  <a:pt x="30" y="69"/>
                </a:cubicBezTo>
                <a:cubicBezTo>
                  <a:pt x="27" y="68"/>
                  <a:pt x="26" y="66"/>
                  <a:pt x="26" y="63"/>
                </a:cubicBezTo>
                <a:cubicBezTo>
                  <a:pt x="26" y="60"/>
                  <a:pt x="29" y="58"/>
                  <a:pt x="31" y="59"/>
                </a:cubicBezTo>
                <a:cubicBezTo>
                  <a:pt x="34" y="59"/>
                  <a:pt x="36" y="60"/>
                  <a:pt x="36" y="63"/>
                </a:cubicBezTo>
                <a:cubicBezTo>
                  <a:pt x="36" y="64"/>
                  <a:pt x="36" y="65"/>
                  <a:pt x="36" y="66"/>
                </a:cubicBezTo>
                <a:cubicBezTo>
                  <a:pt x="36" y="69"/>
                  <a:pt x="36" y="69"/>
                  <a:pt x="33" y="69"/>
                </a:cubicBezTo>
                <a:close/>
                <a:moveTo>
                  <a:pt x="35" y="101"/>
                </a:moveTo>
                <a:cubicBezTo>
                  <a:pt x="36" y="101"/>
                  <a:pt x="36" y="102"/>
                  <a:pt x="36" y="102"/>
                </a:cubicBezTo>
                <a:cubicBezTo>
                  <a:pt x="36" y="104"/>
                  <a:pt x="36" y="106"/>
                  <a:pt x="36" y="108"/>
                </a:cubicBezTo>
                <a:cubicBezTo>
                  <a:pt x="34" y="109"/>
                  <a:pt x="33" y="109"/>
                  <a:pt x="33" y="107"/>
                </a:cubicBezTo>
                <a:cubicBezTo>
                  <a:pt x="32" y="105"/>
                  <a:pt x="31" y="102"/>
                  <a:pt x="30" y="100"/>
                </a:cubicBezTo>
                <a:cubicBezTo>
                  <a:pt x="32" y="100"/>
                  <a:pt x="34" y="101"/>
                  <a:pt x="35" y="101"/>
                </a:cubicBezTo>
                <a:close/>
                <a:moveTo>
                  <a:pt x="52" y="144"/>
                </a:moveTo>
                <a:cubicBezTo>
                  <a:pt x="52" y="146"/>
                  <a:pt x="51" y="147"/>
                  <a:pt x="49" y="147"/>
                </a:cubicBezTo>
                <a:cubicBezTo>
                  <a:pt x="47" y="147"/>
                  <a:pt x="44" y="147"/>
                  <a:pt x="41" y="147"/>
                </a:cubicBezTo>
                <a:cubicBezTo>
                  <a:pt x="39" y="147"/>
                  <a:pt x="38" y="146"/>
                  <a:pt x="38" y="144"/>
                </a:cubicBezTo>
                <a:cubicBezTo>
                  <a:pt x="38" y="144"/>
                  <a:pt x="38" y="143"/>
                  <a:pt x="38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2" y="143"/>
                  <a:pt x="52" y="144"/>
                  <a:pt x="52" y="144"/>
                </a:cubicBezTo>
                <a:close/>
                <a:moveTo>
                  <a:pt x="60" y="126"/>
                </a:moveTo>
                <a:cubicBezTo>
                  <a:pt x="58" y="126"/>
                  <a:pt x="55" y="126"/>
                  <a:pt x="53" y="126"/>
                </a:cubicBezTo>
                <a:cubicBezTo>
                  <a:pt x="51" y="126"/>
                  <a:pt x="50" y="127"/>
                  <a:pt x="50" y="129"/>
                </a:cubicBezTo>
                <a:cubicBezTo>
                  <a:pt x="50" y="130"/>
                  <a:pt x="51" y="131"/>
                  <a:pt x="53" y="131"/>
                </a:cubicBezTo>
                <a:cubicBezTo>
                  <a:pt x="56" y="131"/>
                  <a:pt x="56" y="131"/>
                  <a:pt x="56" y="135"/>
                </a:cubicBezTo>
                <a:cubicBezTo>
                  <a:pt x="56" y="135"/>
                  <a:pt x="56" y="136"/>
                  <a:pt x="56" y="137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6" y="131"/>
                  <a:pt x="38" y="131"/>
                  <a:pt x="39" y="131"/>
                </a:cubicBezTo>
                <a:cubicBezTo>
                  <a:pt x="42" y="131"/>
                  <a:pt x="43" y="130"/>
                  <a:pt x="43" y="129"/>
                </a:cubicBezTo>
                <a:cubicBezTo>
                  <a:pt x="43" y="127"/>
                  <a:pt x="42" y="126"/>
                  <a:pt x="39" y="126"/>
                </a:cubicBezTo>
                <a:cubicBezTo>
                  <a:pt x="36" y="126"/>
                  <a:pt x="33" y="126"/>
                  <a:pt x="30" y="126"/>
                </a:cubicBezTo>
                <a:cubicBezTo>
                  <a:pt x="29" y="126"/>
                  <a:pt x="29" y="126"/>
                  <a:pt x="29" y="124"/>
                </a:cubicBezTo>
                <a:cubicBezTo>
                  <a:pt x="29" y="121"/>
                  <a:pt x="29" y="118"/>
                  <a:pt x="29" y="116"/>
                </a:cubicBezTo>
                <a:cubicBezTo>
                  <a:pt x="29" y="114"/>
                  <a:pt x="29" y="114"/>
                  <a:pt x="30" y="114"/>
                </a:cubicBezTo>
                <a:cubicBezTo>
                  <a:pt x="40" y="114"/>
                  <a:pt x="50" y="114"/>
                  <a:pt x="60" y="114"/>
                </a:cubicBezTo>
                <a:cubicBezTo>
                  <a:pt x="61" y="114"/>
                  <a:pt x="62" y="114"/>
                  <a:pt x="62" y="116"/>
                </a:cubicBezTo>
                <a:cubicBezTo>
                  <a:pt x="62" y="119"/>
                  <a:pt x="62" y="121"/>
                  <a:pt x="62" y="124"/>
                </a:cubicBezTo>
                <a:cubicBezTo>
                  <a:pt x="62" y="126"/>
                  <a:pt x="61" y="126"/>
                  <a:pt x="60" y="126"/>
                </a:cubicBezTo>
                <a:close/>
                <a:moveTo>
                  <a:pt x="160" y="119"/>
                </a:moveTo>
                <a:cubicBezTo>
                  <a:pt x="155" y="112"/>
                  <a:pt x="149" y="111"/>
                  <a:pt x="141" y="113"/>
                </a:cubicBezTo>
                <a:cubicBezTo>
                  <a:pt x="141" y="109"/>
                  <a:pt x="141" y="104"/>
                  <a:pt x="141" y="100"/>
                </a:cubicBezTo>
                <a:cubicBezTo>
                  <a:pt x="141" y="96"/>
                  <a:pt x="139" y="95"/>
                  <a:pt x="136" y="95"/>
                </a:cubicBezTo>
                <a:cubicBezTo>
                  <a:pt x="132" y="95"/>
                  <a:pt x="128" y="95"/>
                  <a:pt x="124" y="95"/>
                </a:cubicBezTo>
                <a:cubicBezTo>
                  <a:pt x="120" y="95"/>
                  <a:pt x="118" y="96"/>
                  <a:pt x="118" y="100"/>
                </a:cubicBezTo>
                <a:cubicBezTo>
                  <a:pt x="118" y="106"/>
                  <a:pt x="113" y="109"/>
                  <a:pt x="108" y="109"/>
                </a:cubicBezTo>
                <a:cubicBezTo>
                  <a:pt x="103" y="109"/>
                  <a:pt x="99" y="105"/>
                  <a:pt x="99" y="100"/>
                </a:cubicBezTo>
                <a:cubicBezTo>
                  <a:pt x="98" y="96"/>
                  <a:pt x="97" y="95"/>
                  <a:pt x="94" y="95"/>
                </a:cubicBezTo>
                <a:cubicBezTo>
                  <a:pt x="89" y="95"/>
                  <a:pt x="85" y="95"/>
                  <a:pt x="81" y="95"/>
                </a:cubicBezTo>
                <a:cubicBezTo>
                  <a:pt x="78" y="95"/>
                  <a:pt x="76" y="96"/>
                  <a:pt x="76" y="100"/>
                </a:cubicBezTo>
                <a:cubicBezTo>
                  <a:pt x="76" y="104"/>
                  <a:pt x="76" y="109"/>
                  <a:pt x="76" y="113"/>
                </a:cubicBezTo>
                <a:cubicBezTo>
                  <a:pt x="76" y="117"/>
                  <a:pt x="78" y="118"/>
                  <a:pt x="81" y="118"/>
                </a:cubicBezTo>
                <a:cubicBezTo>
                  <a:pt x="83" y="118"/>
                  <a:pt x="85" y="119"/>
                  <a:pt x="87" y="120"/>
                </a:cubicBezTo>
                <a:cubicBezTo>
                  <a:pt x="90" y="122"/>
                  <a:pt x="92" y="126"/>
                  <a:pt x="91" y="130"/>
                </a:cubicBezTo>
                <a:cubicBezTo>
                  <a:pt x="90" y="135"/>
                  <a:pt x="86" y="138"/>
                  <a:pt x="81" y="138"/>
                </a:cubicBezTo>
                <a:cubicBezTo>
                  <a:pt x="77" y="138"/>
                  <a:pt x="76" y="139"/>
                  <a:pt x="76" y="143"/>
                </a:cubicBezTo>
                <a:cubicBezTo>
                  <a:pt x="76" y="147"/>
                  <a:pt x="76" y="151"/>
                  <a:pt x="76" y="154"/>
                </a:cubicBezTo>
                <a:cubicBezTo>
                  <a:pt x="76" y="158"/>
                  <a:pt x="77" y="160"/>
                  <a:pt x="81" y="160"/>
                </a:cubicBezTo>
                <a:cubicBezTo>
                  <a:pt x="85" y="160"/>
                  <a:pt x="89" y="160"/>
                  <a:pt x="93" y="160"/>
                </a:cubicBezTo>
                <a:cubicBezTo>
                  <a:pt x="93" y="160"/>
                  <a:pt x="94" y="160"/>
                  <a:pt x="94" y="160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91" y="170"/>
                  <a:pt x="96" y="178"/>
                  <a:pt x="105" y="181"/>
                </a:cubicBezTo>
                <a:cubicBezTo>
                  <a:pt x="105" y="181"/>
                  <a:pt x="106" y="181"/>
                  <a:pt x="106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2" y="181"/>
                </a:cubicBezTo>
                <a:cubicBezTo>
                  <a:pt x="118" y="179"/>
                  <a:pt x="122" y="175"/>
                  <a:pt x="123" y="169"/>
                </a:cubicBezTo>
                <a:cubicBezTo>
                  <a:pt x="124" y="166"/>
                  <a:pt x="123" y="163"/>
                  <a:pt x="123" y="160"/>
                </a:cubicBezTo>
                <a:cubicBezTo>
                  <a:pt x="127" y="160"/>
                  <a:pt x="131" y="160"/>
                  <a:pt x="135" y="160"/>
                </a:cubicBezTo>
                <a:cubicBezTo>
                  <a:pt x="139" y="160"/>
                  <a:pt x="141" y="158"/>
                  <a:pt x="141" y="154"/>
                </a:cubicBezTo>
                <a:cubicBezTo>
                  <a:pt x="141" y="150"/>
                  <a:pt x="141" y="146"/>
                  <a:pt x="141" y="141"/>
                </a:cubicBezTo>
                <a:cubicBezTo>
                  <a:pt x="148" y="144"/>
                  <a:pt x="155" y="142"/>
                  <a:pt x="159" y="136"/>
                </a:cubicBezTo>
                <a:cubicBezTo>
                  <a:pt x="163" y="130"/>
                  <a:pt x="163" y="125"/>
                  <a:pt x="160" y="119"/>
                </a:cubicBezTo>
                <a:close/>
                <a:moveTo>
                  <a:pt x="153" y="135"/>
                </a:moveTo>
                <a:cubicBezTo>
                  <a:pt x="149" y="138"/>
                  <a:pt x="146" y="138"/>
                  <a:pt x="142" y="136"/>
                </a:cubicBezTo>
                <a:cubicBezTo>
                  <a:pt x="142" y="136"/>
                  <a:pt x="142" y="136"/>
                  <a:pt x="141" y="135"/>
                </a:cubicBezTo>
                <a:cubicBezTo>
                  <a:pt x="138" y="134"/>
                  <a:pt x="136" y="135"/>
                  <a:pt x="136" y="139"/>
                </a:cubicBezTo>
                <a:cubicBezTo>
                  <a:pt x="136" y="143"/>
                  <a:pt x="136" y="148"/>
                  <a:pt x="136" y="152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128" y="154"/>
                  <a:pt x="124" y="154"/>
                  <a:pt x="120" y="154"/>
                </a:cubicBezTo>
                <a:cubicBezTo>
                  <a:pt x="116" y="154"/>
                  <a:pt x="115" y="157"/>
                  <a:pt x="117" y="161"/>
                </a:cubicBezTo>
                <a:cubicBezTo>
                  <a:pt x="120" y="166"/>
                  <a:pt x="118" y="172"/>
                  <a:pt x="112" y="175"/>
                </a:cubicBezTo>
                <a:cubicBezTo>
                  <a:pt x="107" y="177"/>
                  <a:pt x="101" y="175"/>
                  <a:pt x="99" y="169"/>
                </a:cubicBezTo>
                <a:cubicBezTo>
                  <a:pt x="98" y="166"/>
                  <a:pt x="98" y="163"/>
                  <a:pt x="100" y="161"/>
                </a:cubicBezTo>
                <a:cubicBezTo>
                  <a:pt x="102" y="157"/>
                  <a:pt x="100" y="154"/>
                  <a:pt x="96" y="154"/>
                </a:cubicBezTo>
                <a:cubicBezTo>
                  <a:pt x="91" y="154"/>
                  <a:pt x="86" y="154"/>
                  <a:pt x="81" y="154"/>
                </a:cubicBezTo>
                <a:cubicBezTo>
                  <a:pt x="81" y="143"/>
                  <a:pt x="81" y="143"/>
                  <a:pt x="81" y="143"/>
                </a:cubicBezTo>
                <a:cubicBezTo>
                  <a:pt x="86" y="143"/>
                  <a:pt x="91" y="141"/>
                  <a:pt x="94" y="137"/>
                </a:cubicBezTo>
                <a:cubicBezTo>
                  <a:pt x="96" y="134"/>
                  <a:pt x="97" y="131"/>
                  <a:pt x="97" y="127"/>
                </a:cubicBezTo>
                <a:cubicBezTo>
                  <a:pt x="96" y="119"/>
                  <a:pt x="91" y="114"/>
                  <a:pt x="81" y="113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4" y="109"/>
                  <a:pt x="100" y="114"/>
                  <a:pt x="108" y="115"/>
                </a:cubicBezTo>
                <a:cubicBezTo>
                  <a:pt x="114" y="115"/>
                  <a:pt x="122" y="110"/>
                  <a:pt x="123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8"/>
                  <a:pt x="136" y="112"/>
                  <a:pt x="136" y="116"/>
                </a:cubicBezTo>
                <a:cubicBezTo>
                  <a:pt x="136" y="119"/>
                  <a:pt x="138" y="121"/>
                  <a:pt x="142" y="119"/>
                </a:cubicBezTo>
                <a:cubicBezTo>
                  <a:pt x="148" y="115"/>
                  <a:pt x="155" y="119"/>
                  <a:pt x="156" y="126"/>
                </a:cubicBezTo>
                <a:cubicBezTo>
                  <a:pt x="157" y="129"/>
                  <a:pt x="156" y="133"/>
                  <a:pt x="153" y="135"/>
                </a:cubicBezTo>
                <a:close/>
                <a:moveTo>
                  <a:pt x="92" y="44"/>
                </a:moveTo>
                <a:cubicBezTo>
                  <a:pt x="93" y="46"/>
                  <a:pt x="95" y="46"/>
                  <a:pt x="96" y="45"/>
                </a:cubicBezTo>
                <a:cubicBezTo>
                  <a:pt x="98" y="42"/>
                  <a:pt x="100" y="40"/>
                  <a:pt x="102" y="38"/>
                </a:cubicBezTo>
                <a:cubicBezTo>
                  <a:pt x="106" y="34"/>
                  <a:pt x="109" y="30"/>
                  <a:pt x="113" y="26"/>
                </a:cubicBezTo>
                <a:cubicBezTo>
                  <a:pt x="114" y="24"/>
                  <a:pt x="114" y="23"/>
                  <a:pt x="113" y="22"/>
                </a:cubicBezTo>
                <a:cubicBezTo>
                  <a:pt x="112" y="21"/>
                  <a:pt x="110" y="21"/>
                  <a:pt x="109" y="22"/>
                </a:cubicBezTo>
                <a:cubicBezTo>
                  <a:pt x="108" y="23"/>
                  <a:pt x="108" y="24"/>
                  <a:pt x="107" y="24"/>
                </a:cubicBezTo>
                <a:cubicBezTo>
                  <a:pt x="103" y="29"/>
                  <a:pt x="99" y="34"/>
                  <a:pt x="94" y="39"/>
                </a:cubicBezTo>
                <a:cubicBezTo>
                  <a:pt x="91" y="35"/>
                  <a:pt x="88" y="32"/>
                  <a:pt x="85" y="28"/>
                </a:cubicBezTo>
                <a:cubicBezTo>
                  <a:pt x="83" y="26"/>
                  <a:pt x="82" y="26"/>
                  <a:pt x="81" y="27"/>
                </a:cubicBezTo>
                <a:cubicBezTo>
                  <a:pt x="79" y="28"/>
                  <a:pt x="79" y="30"/>
                  <a:pt x="81" y="31"/>
                </a:cubicBezTo>
                <a:cubicBezTo>
                  <a:pt x="84" y="36"/>
                  <a:pt x="88" y="40"/>
                  <a:pt x="92" y="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22C9827-8069-5B42-DCB1-84B5ABF687C0}"/>
              </a:ext>
            </a:extLst>
          </p:cNvPr>
          <p:cNvSpPr>
            <a:spLocks/>
          </p:cNvSpPr>
          <p:nvPr/>
        </p:nvSpPr>
        <p:spPr bwMode="auto">
          <a:xfrm rot="10800000">
            <a:off x="6520625" y="1366763"/>
            <a:ext cx="5070595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0FC76-4380-7CD6-1C69-6C0C3EDCD193}"/>
              </a:ext>
            </a:extLst>
          </p:cNvPr>
          <p:cNvSpPr txBox="1"/>
          <p:nvPr/>
        </p:nvSpPr>
        <p:spPr>
          <a:xfrm>
            <a:off x="6602379" y="1475716"/>
            <a:ext cx="4231074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6350" algn="just">
              <a:spcBef>
                <a:spcPts val="727"/>
              </a:spcBef>
            </a:pPr>
            <a:r>
              <a:rPr lang="en-GB" sz="1200" b="1">
                <a:solidFill>
                  <a:schemeClr val="bg1"/>
                </a:solidFill>
                <a:latin typeface="Work Sans" pitchFamily="2" charset="0"/>
                <a:cs typeface="Arial"/>
              </a:rPr>
              <a:t>The 2022-2026 Decarbonization Plan</a:t>
            </a: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, which includes scenarios and projects to reduce the impact on the environment, the analysis of associated risks and opportunities</a:t>
            </a:r>
            <a:r>
              <a:rPr lang="ro-RO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.</a:t>
            </a:r>
            <a:endParaRPr lang="en-US" sz="1200" i="0" u="sng">
              <a:solidFill>
                <a:schemeClr val="bg1"/>
              </a:solidFill>
              <a:latin typeface="Work Sans" pitchFamily="2" charset="0"/>
              <a:cs typeface="Arial"/>
            </a:endParaRPr>
          </a:p>
          <a:p>
            <a:pPr marL="180975" marR="6350" algn="just">
              <a:spcBef>
                <a:spcPts val="600"/>
              </a:spcBef>
            </a:pPr>
            <a:r>
              <a:rPr lang="en-US" sz="1200" i="0" u="sng">
                <a:solidFill>
                  <a:schemeClr val="bg1"/>
                </a:solidFill>
                <a:latin typeface="Work Sans" pitchFamily="2" charset="0"/>
                <a:cs typeface="Arial"/>
              </a:rPr>
              <a:t>Actions taken:</a:t>
            </a: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Determining the carbon footprint, utilization of the "GHG Protocol Corporate Accounting and Reporting Standard" for Scope 1 and 2, and "GHG Protocol Corporate Value Chain Standard for Scope 3 emissions.</a:t>
            </a: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Analysis of water consumption and water stress, using the World Resource Institute Aqueduct methodology.</a:t>
            </a:r>
            <a:endParaRPr lang="ro-RO" sz="1200" i="0">
              <a:solidFill>
                <a:schemeClr val="bg1"/>
              </a:solidFill>
              <a:latin typeface="Work Sans" pitchFamily="2" charset="0"/>
              <a:cs typeface="Arial"/>
            </a:endParaRP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Incorporating selection criteria that also use ESG elements, with the aim of establishing decarbonization targets for the supply chain in the coming years.</a:t>
            </a:r>
          </a:p>
          <a:p>
            <a:pPr marL="466725" marR="6350" indent="-28575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200" i="0">
                <a:solidFill>
                  <a:schemeClr val="bg1"/>
                </a:solidFill>
                <a:latin typeface="Work Sans" pitchFamily="2" charset="0"/>
                <a:cs typeface="Arial"/>
              </a:rPr>
              <a:t>CDP reporting: Climate Change and Water Security.</a:t>
            </a:r>
          </a:p>
        </p:txBody>
      </p:sp>
      <p:sp>
        <p:nvSpPr>
          <p:cNvPr id="37" name="Freeform 21">
            <a:extLst>
              <a:ext uri="{FF2B5EF4-FFF2-40B4-BE49-F238E27FC236}">
                <a16:creationId xmlns:a16="http://schemas.microsoft.com/office/drawing/2014/main" id="{61C3A4E1-71AA-7785-7B2D-D9D9E722FC9C}"/>
              </a:ext>
            </a:extLst>
          </p:cNvPr>
          <p:cNvSpPr>
            <a:spLocks/>
          </p:cNvSpPr>
          <p:nvPr/>
        </p:nvSpPr>
        <p:spPr bwMode="auto">
          <a:xfrm>
            <a:off x="10843769" y="879752"/>
            <a:ext cx="1298432" cy="1223918"/>
          </a:xfrm>
          <a:custGeom>
            <a:avLst/>
            <a:gdLst>
              <a:gd name="T0" fmla="*/ 460 w 460"/>
              <a:gd name="T1" fmla="*/ 230 h 460"/>
              <a:gd name="T2" fmla="*/ 460 w 460"/>
              <a:gd name="T3" fmla="*/ 230 h 460"/>
              <a:gd name="T4" fmla="*/ 230 w 460"/>
              <a:gd name="T5" fmla="*/ 460 h 460"/>
              <a:gd name="T6" fmla="*/ 0 w 460"/>
              <a:gd name="T7" fmla="*/ 230 h 460"/>
              <a:gd name="T8" fmla="*/ 230 w 460"/>
              <a:gd name="T9" fmla="*/ 0 h 460"/>
              <a:gd name="T10" fmla="*/ 230 w 460"/>
              <a:gd name="T11" fmla="*/ 0 h 460"/>
              <a:gd name="T12" fmla="*/ 230 w 460"/>
              <a:gd name="T13" fmla="*/ 0 h 460"/>
              <a:gd name="T14" fmla="*/ 460 w 460"/>
              <a:gd name="T15" fmla="*/ 0 h 460"/>
              <a:gd name="T16" fmla="*/ 460 w 460"/>
              <a:gd name="T17" fmla="*/ 23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" h="460">
                <a:moveTo>
                  <a:pt x="460" y="230"/>
                </a:moveTo>
                <a:cubicBezTo>
                  <a:pt x="460" y="230"/>
                  <a:pt x="460" y="230"/>
                  <a:pt x="460" y="230"/>
                </a:cubicBezTo>
                <a:cubicBezTo>
                  <a:pt x="460" y="357"/>
                  <a:pt x="357" y="460"/>
                  <a:pt x="230" y="460"/>
                </a:cubicBezTo>
                <a:cubicBezTo>
                  <a:pt x="103" y="460"/>
                  <a:pt x="0" y="357"/>
                  <a:pt x="0" y="230"/>
                </a:cubicBezTo>
                <a:cubicBezTo>
                  <a:pt x="0" y="103"/>
                  <a:pt x="103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460" y="230"/>
                  <a:pt x="460" y="230"/>
                  <a:pt x="460" y="230"/>
                </a:cubicBez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36DD1B-A170-4D5A-4654-A1E4823C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4129" y="1041552"/>
            <a:ext cx="821216" cy="81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52400" dir="2700000" algn="tl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89E23033-2EDD-325A-EAF8-81909614EB87}"/>
              </a:ext>
            </a:extLst>
          </p:cNvPr>
          <p:cNvSpPr>
            <a:spLocks noEditPoints="1"/>
          </p:cNvSpPr>
          <p:nvPr/>
        </p:nvSpPr>
        <p:spPr bwMode="auto">
          <a:xfrm>
            <a:off x="11384434" y="1140323"/>
            <a:ext cx="506392" cy="588067"/>
          </a:xfrm>
          <a:custGeom>
            <a:avLst/>
            <a:gdLst>
              <a:gd name="T0" fmla="*/ 72 w 170"/>
              <a:gd name="T1" fmla="*/ 189 h 198"/>
              <a:gd name="T2" fmla="*/ 127 w 170"/>
              <a:gd name="T3" fmla="*/ 21 h 198"/>
              <a:gd name="T4" fmla="*/ 120 w 170"/>
              <a:gd name="T5" fmla="*/ 29 h 198"/>
              <a:gd name="T6" fmla="*/ 47 w 170"/>
              <a:gd name="T7" fmla="*/ 18 h 198"/>
              <a:gd name="T8" fmla="*/ 54 w 170"/>
              <a:gd name="T9" fmla="*/ 26 h 198"/>
              <a:gd name="T10" fmla="*/ 82 w 170"/>
              <a:gd name="T11" fmla="*/ 11 h 198"/>
              <a:gd name="T12" fmla="*/ 73 w 170"/>
              <a:gd name="T13" fmla="*/ 118 h 198"/>
              <a:gd name="T14" fmla="*/ 42 w 170"/>
              <a:gd name="T15" fmla="*/ 95 h 198"/>
              <a:gd name="T16" fmla="*/ 53 w 170"/>
              <a:gd name="T17" fmla="*/ 126 h 198"/>
              <a:gd name="T18" fmla="*/ 37 w 170"/>
              <a:gd name="T19" fmla="*/ 112 h 198"/>
              <a:gd name="T20" fmla="*/ 13 w 170"/>
              <a:gd name="T21" fmla="*/ 69 h 198"/>
              <a:gd name="T22" fmla="*/ 21 w 170"/>
              <a:gd name="T23" fmla="*/ 127 h 198"/>
              <a:gd name="T24" fmla="*/ 45 w 170"/>
              <a:gd name="T25" fmla="*/ 163 h 198"/>
              <a:gd name="T26" fmla="*/ 78 w 170"/>
              <a:gd name="T27" fmla="*/ 174 h 198"/>
              <a:gd name="T28" fmla="*/ 74 w 170"/>
              <a:gd name="T29" fmla="*/ 171 h 198"/>
              <a:gd name="T30" fmla="*/ 50 w 170"/>
              <a:gd name="T31" fmla="*/ 161 h 198"/>
              <a:gd name="T32" fmla="*/ 24 w 170"/>
              <a:gd name="T33" fmla="*/ 124 h 198"/>
              <a:gd name="T34" fmla="*/ 8 w 170"/>
              <a:gd name="T35" fmla="*/ 76 h 198"/>
              <a:gd name="T36" fmla="*/ 20 w 170"/>
              <a:gd name="T37" fmla="*/ 92 h 198"/>
              <a:gd name="T38" fmla="*/ 50 w 170"/>
              <a:gd name="T39" fmla="*/ 132 h 198"/>
              <a:gd name="T40" fmla="*/ 43 w 170"/>
              <a:gd name="T41" fmla="*/ 108 h 198"/>
              <a:gd name="T42" fmla="*/ 47 w 170"/>
              <a:gd name="T43" fmla="*/ 101 h 198"/>
              <a:gd name="T44" fmla="*/ 77 w 170"/>
              <a:gd name="T45" fmla="*/ 139 h 198"/>
              <a:gd name="T46" fmla="*/ 109 w 170"/>
              <a:gd name="T47" fmla="*/ 198 h 198"/>
              <a:gd name="T48" fmla="*/ 100 w 170"/>
              <a:gd name="T49" fmla="*/ 189 h 198"/>
              <a:gd name="T50" fmla="*/ 127 w 170"/>
              <a:gd name="T51" fmla="*/ 172 h 198"/>
              <a:gd name="T52" fmla="*/ 168 w 170"/>
              <a:gd name="T53" fmla="*/ 73 h 198"/>
              <a:gd name="T54" fmla="*/ 148 w 170"/>
              <a:gd name="T55" fmla="*/ 89 h 198"/>
              <a:gd name="T56" fmla="*/ 118 w 170"/>
              <a:gd name="T57" fmla="*/ 129 h 198"/>
              <a:gd name="T58" fmla="*/ 132 w 170"/>
              <a:gd name="T59" fmla="*/ 111 h 198"/>
              <a:gd name="T60" fmla="*/ 120 w 170"/>
              <a:gd name="T61" fmla="*/ 98 h 198"/>
              <a:gd name="T62" fmla="*/ 89 w 170"/>
              <a:gd name="T63" fmla="*/ 139 h 198"/>
              <a:gd name="T64" fmla="*/ 127 w 170"/>
              <a:gd name="T65" fmla="*/ 162 h 198"/>
              <a:gd name="T66" fmla="*/ 151 w 170"/>
              <a:gd name="T67" fmla="*/ 127 h 198"/>
              <a:gd name="T68" fmla="*/ 168 w 170"/>
              <a:gd name="T69" fmla="*/ 73 h 198"/>
              <a:gd name="T70" fmla="*/ 147 w 170"/>
              <a:gd name="T71" fmla="*/ 124 h 198"/>
              <a:gd name="T72" fmla="*/ 122 w 170"/>
              <a:gd name="T73" fmla="*/ 160 h 198"/>
              <a:gd name="T74" fmla="*/ 96 w 170"/>
              <a:gd name="T75" fmla="*/ 164 h 198"/>
              <a:gd name="T76" fmla="*/ 118 w 170"/>
              <a:gd name="T77" fmla="*/ 106 h 198"/>
              <a:gd name="T78" fmla="*/ 130 w 170"/>
              <a:gd name="T79" fmla="*/ 107 h 198"/>
              <a:gd name="T80" fmla="*/ 113 w 170"/>
              <a:gd name="T81" fmla="*/ 131 h 198"/>
              <a:gd name="T82" fmla="*/ 140 w 170"/>
              <a:gd name="T83" fmla="*/ 113 h 198"/>
              <a:gd name="T84" fmla="*/ 161 w 170"/>
              <a:gd name="T85" fmla="*/ 74 h 198"/>
              <a:gd name="T86" fmla="*/ 92 w 170"/>
              <a:gd name="T87" fmla="*/ 111 h 198"/>
              <a:gd name="T88" fmla="*/ 99 w 170"/>
              <a:gd name="T89" fmla="*/ 86 h 198"/>
              <a:gd name="T90" fmla="*/ 84 w 170"/>
              <a:gd name="T91" fmla="*/ 17 h 198"/>
              <a:gd name="T92" fmla="*/ 68 w 170"/>
              <a:gd name="T93" fmla="*/ 83 h 198"/>
              <a:gd name="T94" fmla="*/ 76 w 170"/>
              <a:gd name="T95" fmla="*/ 110 h 198"/>
              <a:gd name="T96" fmla="*/ 88 w 170"/>
              <a:gd name="T97" fmla="*/ 115 h 198"/>
              <a:gd name="T98" fmla="*/ 70 w 170"/>
              <a:gd name="T99" fmla="*/ 79 h 198"/>
              <a:gd name="T100" fmla="*/ 114 w 170"/>
              <a:gd name="T101" fmla="*/ 44 h 198"/>
              <a:gd name="T102" fmla="*/ 95 w 170"/>
              <a:gd name="T103" fmla="*/ 95 h 198"/>
              <a:gd name="T104" fmla="*/ 88 w 170"/>
              <a:gd name="T105" fmla="*/ 64 h 198"/>
              <a:gd name="T106" fmla="*/ 95 w 170"/>
              <a:gd name="T107" fmla="*/ 52 h 198"/>
              <a:gd name="T108" fmla="*/ 76 w 170"/>
              <a:gd name="T109" fmla="*/ 55 h 198"/>
              <a:gd name="T110" fmla="*/ 83 w 170"/>
              <a:gd name="T111" fmla="*/ 93 h 198"/>
              <a:gd name="T112" fmla="*/ 75 w 170"/>
              <a:gd name="T113" fmla="*/ 87 h 198"/>
              <a:gd name="T114" fmla="*/ 94 w 170"/>
              <a:gd name="T115" fmla="*/ 10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0" h="198">
                <a:moveTo>
                  <a:pt x="37" y="171"/>
                </a:moveTo>
                <a:cubicBezTo>
                  <a:pt x="45" y="180"/>
                  <a:pt x="54" y="189"/>
                  <a:pt x="62" y="197"/>
                </a:cubicBezTo>
                <a:cubicBezTo>
                  <a:pt x="65" y="195"/>
                  <a:pt x="68" y="192"/>
                  <a:pt x="72" y="189"/>
                </a:cubicBezTo>
                <a:cubicBezTo>
                  <a:pt x="62" y="180"/>
                  <a:pt x="53" y="172"/>
                  <a:pt x="43" y="164"/>
                </a:cubicBezTo>
                <a:cubicBezTo>
                  <a:pt x="41" y="166"/>
                  <a:pt x="39" y="168"/>
                  <a:pt x="37" y="171"/>
                </a:cubicBezTo>
                <a:close/>
                <a:moveTo>
                  <a:pt x="127" y="21"/>
                </a:moveTo>
                <a:cubicBezTo>
                  <a:pt x="127" y="20"/>
                  <a:pt x="126" y="19"/>
                  <a:pt x="125" y="18"/>
                </a:cubicBezTo>
                <a:cubicBezTo>
                  <a:pt x="122" y="21"/>
                  <a:pt x="119" y="23"/>
                  <a:pt x="117" y="26"/>
                </a:cubicBezTo>
                <a:cubicBezTo>
                  <a:pt x="118" y="27"/>
                  <a:pt x="119" y="28"/>
                  <a:pt x="120" y="29"/>
                </a:cubicBezTo>
                <a:cubicBezTo>
                  <a:pt x="122" y="26"/>
                  <a:pt x="125" y="24"/>
                  <a:pt x="127" y="21"/>
                </a:cubicBezTo>
                <a:close/>
                <a:moveTo>
                  <a:pt x="54" y="26"/>
                </a:moveTo>
                <a:cubicBezTo>
                  <a:pt x="52" y="23"/>
                  <a:pt x="49" y="21"/>
                  <a:pt x="47" y="18"/>
                </a:cubicBezTo>
                <a:cubicBezTo>
                  <a:pt x="46" y="19"/>
                  <a:pt x="45" y="20"/>
                  <a:pt x="44" y="21"/>
                </a:cubicBezTo>
                <a:cubicBezTo>
                  <a:pt x="46" y="24"/>
                  <a:pt x="49" y="26"/>
                  <a:pt x="51" y="29"/>
                </a:cubicBezTo>
                <a:cubicBezTo>
                  <a:pt x="52" y="28"/>
                  <a:pt x="53" y="27"/>
                  <a:pt x="54" y="26"/>
                </a:cubicBezTo>
                <a:close/>
                <a:moveTo>
                  <a:pt x="87" y="0"/>
                </a:moveTo>
                <a:cubicBezTo>
                  <a:pt x="82" y="0"/>
                  <a:pt x="82" y="0"/>
                  <a:pt x="82" y="0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2"/>
                  <a:pt x="85" y="12"/>
                  <a:pt x="87" y="12"/>
                </a:cubicBezTo>
                <a:lnTo>
                  <a:pt x="87" y="0"/>
                </a:lnTo>
                <a:close/>
                <a:moveTo>
                  <a:pt x="73" y="118"/>
                </a:moveTo>
                <a:cubicBezTo>
                  <a:pt x="70" y="115"/>
                  <a:pt x="67" y="113"/>
                  <a:pt x="64" y="110"/>
                </a:cubicBezTo>
                <a:cubicBezTo>
                  <a:pt x="59" y="106"/>
                  <a:pt x="55" y="102"/>
                  <a:pt x="51" y="98"/>
                </a:cubicBezTo>
                <a:cubicBezTo>
                  <a:pt x="48" y="95"/>
                  <a:pt x="45" y="94"/>
                  <a:pt x="42" y="95"/>
                </a:cubicBezTo>
                <a:cubicBezTo>
                  <a:pt x="39" y="96"/>
                  <a:pt x="37" y="99"/>
                  <a:pt x="36" y="102"/>
                </a:cubicBezTo>
                <a:cubicBezTo>
                  <a:pt x="35" y="106"/>
                  <a:pt x="37" y="109"/>
                  <a:pt x="39" y="111"/>
                </a:cubicBezTo>
                <a:cubicBezTo>
                  <a:pt x="44" y="116"/>
                  <a:pt x="49" y="121"/>
                  <a:pt x="53" y="126"/>
                </a:cubicBezTo>
                <a:cubicBezTo>
                  <a:pt x="54" y="127"/>
                  <a:pt x="55" y="128"/>
                  <a:pt x="54" y="130"/>
                </a:cubicBezTo>
                <a:cubicBezTo>
                  <a:pt x="53" y="129"/>
                  <a:pt x="53" y="128"/>
                  <a:pt x="52" y="128"/>
                </a:cubicBezTo>
                <a:cubicBezTo>
                  <a:pt x="47" y="122"/>
                  <a:pt x="42" y="117"/>
                  <a:pt x="37" y="112"/>
                </a:cubicBezTo>
                <a:cubicBezTo>
                  <a:pt x="32" y="107"/>
                  <a:pt x="28" y="101"/>
                  <a:pt x="26" y="94"/>
                </a:cubicBezTo>
                <a:cubicBezTo>
                  <a:pt x="23" y="88"/>
                  <a:pt x="21" y="81"/>
                  <a:pt x="19" y="75"/>
                </a:cubicBezTo>
                <a:cubicBezTo>
                  <a:pt x="18" y="72"/>
                  <a:pt x="16" y="70"/>
                  <a:pt x="13" y="69"/>
                </a:cubicBezTo>
                <a:cubicBezTo>
                  <a:pt x="6" y="68"/>
                  <a:pt x="0" y="75"/>
                  <a:pt x="3" y="81"/>
                </a:cubicBezTo>
                <a:cubicBezTo>
                  <a:pt x="6" y="93"/>
                  <a:pt x="11" y="105"/>
                  <a:pt x="15" y="117"/>
                </a:cubicBezTo>
                <a:cubicBezTo>
                  <a:pt x="16" y="121"/>
                  <a:pt x="18" y="124"/>
                  <a:pt x="21" y="127"/>
                </a:cubicBezTo>
                <a:cubicBezTo>
                  <a:pt x="27" y="133"/>
                  <a:pt x="33" y="140"/>
                  <a:pt x="39" y="146"/>
                </a:cubicBezTo>
                <a:cubicBezTo>
                  <a:pt x="43" y="150"/>
                  <a:pt x="44" y="155"/>
                  <a:pt x="44" y="160"/>
                </a:cubicBezTo>
                <a:cubicBezTo>
                  <a:pt x="44" y="161"/>
                  <a:pt x="44" y="162"/>
                  <a:pt x="45" y="163"/>
                </a:cubicBezTo>
                <a:cubicBezTo>
                  <a:pt x="51" y="168"/>
                  <a:pt x="58" y="173"/>
                  <a:pt x="64" y="179"/>
                </a:cubicBezTo>
                <a:cubicBezTo>
                  <a:pt x="67" y="181"/>
                  <a:pt x="70" y="184"/>
                  <a:pt x="74" y="187"/>
                </a:cubicBezTo>
                <a:cubicBezTo>
                  <a:pt x="75" y="183"/>
                  <a:pt x="76" y="179"/>
                  <a:pt x="78" y="174"/>
                </a:cubicBezTo>
                <a:cubicBezTo>
                  <a:pt x="81" y="163"/>
                  <a:pt x="83" y="151"/>
                  <a:pt x="82" y="139"/>
                </a:cubicBezTo>
                <a:cubicBezTo>
                  <a:pt x="82" y="131"/>
                  <a:pt x="79" y="124"/>
                  <a:pt x="73" y="118"/>
                </a:cubicBezTo>
                <a:close/>
                <a:moveTo>
                  <a:pt x="74" y="171"/>
                </a:moveTo>
                <a:cubicBezTo>
                  <a:pt x="73" y="173"/>
                  <a:pt x="72" y="176"/>
                  <a:pt x="71" y="179"/>
                </a:cubicBezTo>
                <a:cubicBezTo>
                  <a:pt x="70" y="178"/>
                  <a:pt x="69" y="177"/>
                  <a:pt x="68" y="176"/>
                </a:cubicBezTo>
                <a:cubicBezTo>
                  <a:pt x="62" y="171"/>
                  <a:pt x="56" y="166"/>
                  <a:pt x="50" y="161"/>
                </a:cubicBezTo>
                <a:cubicBezTo>
                  <a:pt x="49" y="160"/>
                  <a:pt x="49" y="159"/>
                  <a:pt x="49" y="158"/>
                </a:cubicBezTo>
                <a:cubicBezTo>
                  <a:pt x="49" y="152"/>
                  <a:pt x="47" y="147"/>
                  <a:pt x="42" y="143"/>
                </a:cubicBezTo>
                <a:cubicBezTo>
                  <a:pt x="36" y="136"/>
                  <a:pt x="30" y="130"/>
                  <a:pt x="24" y="124"/>
                </a:cubicBezTo>
                <a:cubicBezTo>
                  <a:pt x="22" y="121"/>
                  <a:pt x="21" y="119"/>
                  <a:pt x="20" y="116"/>
                </a:cubicBezTo>
                <a:cubicBezTo>
                  <a:pt x="15" y="104"/>
                  <a:pt x="11" y="92"/>
                  <a:pt x="7" y="80"/>
                </a:cubicBezTo>
                <a:cubicBezTo>
                  <a:pt x="7" y="79"/>
                  <a:pt x="7" y="77"/>
                  <a:pt x="8" y="76"/>
                </a:cubicBezTo>
                <a:cubicBezTo>
                  <a:pt x="8" y="74"/>
                  <a:pt x="10" y="74"/>
                  <a:pt x="11" y="74"/>
                </a:cubicBezTo>
                <a:cubicBezTo>
                  <a:pt x="13" y="74"/>
                  <a:pt x="14" y="75"/>
                  <a:pt x="15" y="77"/>
                </a:cubicBezTo>
                <a:cubicBezTo>
                  <a:pt x="16" y="82"/>
                  <a:pt x="18" y="87"/>
                  <a:pt x="20" y="92"/>
                </a:cubicBezTo>
                <a:cubicBezTo>
                  <a:pt x="21" y="96"/>
                  <a:pt x="23" y="100"/>
                  <a:pt x="25" y="104"/>
                </a:cubicBezTo>
                <a:cubicBezTo>
                  <a:pt x="27" y="107"/>
                  <a:pt x="29" y="110"/>
                  <a:pt x="31" y="112"/>
                </a:cubicBezTo>
                <a:cubicBezTo>
                  <a:pt x="37" y="119"/>
                  <a:pt x="44" y="126"/>
                  <a:pt x="50" y="132"/>
                </a:cubicBezTo>
                <a:cubicBezTo>
                  <a:pt x="53" y="135"/>
                  <a:pt x="58" y="134"/>
                  <a:pt x="59" y="130"/>
                </a:cubicBezTo>
                <a:cubicBezTo>
                  <a:pt x="60" y="128"/>
                  <a:pt x="59" y="125"/>
                  <a:pt x="57" y="124"/>
                </a:cubicBezTo>
                <a:cubicBezTo>
                  <a:pt x="53" y="119"/>
                  <a:pt x="48" y="114"/>
                  <a:pt x="43" y="108"/>
                </a:cubicBezTo>
                <a:cubicBezTo>
                  <a:pt x="42" y="108"/>
                  <a:pt x="41" y="107"/>
                  <a:pt x="41" y="106"/>
                </a:cubicBezTo>
                <a:cubicBezTo>
                  <a:pt x="40" y="104"/>
                  <a:pt x="40" y="102"/>
                  <a:pt x="42" y="101"/>
                </a:cubicBezTo>
                <a:cubicBezTo>
                  <a:pt x="43" y="99"/>
                  <a:pt x="46" y="99"/>
                  <a:pt x="47" y="101"/>
                </a:cubicBezTo>
                <a:cubicBezTo>
                  <a:pt x="49" y="102"/>
                  <a:pt x="50" y="104"/>
                  <a:pt x="51" y="105"/>
                </a:cubicBezTo>
                <a:cubicBezTo>
                  <a:pt x="57" y="111"/>
                  <a:pt x="64" y="116"/>
                  <a:pt x="70" y="122"/>
                </a:cubicBezTo>
                <a:cubicBezTo>
                  <a:pt x="75" y="126"/>
                  <a:pt x="77" y="132"/>
                  <a:pt x="77" y="139"/>
                </a:cubicBezTo>
                <a:cubicBezTo>
                  <a:pt x="78" y="150"/>
                  <a:pt x="76" y="160"/>
                  <a:pt x="74" y="171"/>
                </a:cubicBezTo>
                <a:close/>
                <a:moveTo>
                  <a:pt x="100" y="189"/>
                </a:moveTo>
                <a:cubicBezTo>
                  <a:pt x="103" y="192"/>
                  <a:pt x="106" y="195"/>
                  <a:pt x="109" y="198"/>
                </a:cubicBezTo>
                <a:cubicBezTo>
                  <a:pt x="118" y="189"/>
                  <a:pt x="126" y="180"/>
                  <a:pt x="135" y="171"/>
                </a:cubicBezTo>
                <a:cubicBezTo>
                  <a:pt x="133" y="168"/>
                  <a:pt x="130" y="166"/>
                  <a:pt x="128" y="164"/>
                </a:cubicBezTo>
                <a:cubicBezTo>
                  <a:pt x="119" y="172"/>
                  <a:pt x="109" y="180"/>
                  <a:pt x="100" y="189"/>
                </a:cubicBezTo>
                <a:close/>
                <a:moveTo>
                  <a:pt x="109" y="191"/>
                </a:moveTo>
                <a:cubicBezTo>
                  <a:pt x="108" y="190"/>
                  <a:pt x="108" y="190"/>
                  <a:pt x="107" y="189"/>
                </a:cubicBezTo>
                <a:cubicBezTo>
                  <a:pt x="114" y="183"/>
                  <a:pt x="120" y="177"/>
                  <a:pt x="127" y="172"/>
                </a:cubicBezTo>
                <a:cubicBezTo>
                  <a:pt x="127" y="172"/>
                  <a:pt x="127" y="172"/>
                  <a:pt x="127" y="172"/>
                </a:cubicBezTo>
                <a:cubicBezTo>
                  <a:pt x="121" y="178"/>
                  <a:pt x="115" y="185"/>
                  <a:pt x="109" y="191"/>
                </a:cubicBezTo>
                <a:close/>
                <a:moveTo>
                  <a:pt x="168" y="73"/>
                </a:moveTo>
                <a:cubicBezTo>
                  <a:pt x="166" y="70"/>
                  <a:pt x="163" y="69"/>
                  <a:pt x="159" y="69"/>
                </a:cubicBezTo>
                <a:cubicBezTo>
                  <a:pt x="156" y="70"/>
                  <a:pt x="154" y="71"/>
                  <a:pt x="152" y="75"/>
                </a:cubicBezTo>
                <a:cubicBezTo>
                  <a:pt x="151" y="80"/>
                  <a:pt x="149" y="84"/>
                  <a:pt x="148" y="89"/>
                </a:cubicBezTo>
                <a:cubicBezTo>
                  <a:pt x="145" y="96"/>
                  <a:pt x="143" y="103"/>
                  <a:pt x="138" y="108"/>
                </a:cubicBezTo>
                <a:cubicBezTo>
                  <a:pt x="131" y="115"/>
                  <a:pt x="125" y="121"/>
                  <a:pt x="119" y="128"/>
                </a:cubicBezTo>
                <a:cubicBezTo>
                  <a:pt x="118" y="128"/>
                  <a:pt x="118" y="129"/>
                  <a:pt x="118" y="12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7" y="128"/>
                  <a:pt x="118" y="127"/>
                  <a:pt x="118" y="126"/>
                </a:cubicBezTo>
                <a:cubicBezTo>
                  <a:pt x="123" y="121"/>
                  <a:pt x="128" y="116"/>
                  <a:pt x="132" y="111"/>
                </a:cubicBezTo>
                <a:cubicBezTo>
                  <a:pt x="135" y="109"/>
                  <a:pt x="136" y="105"/>
                  <a:pt x="136" y="102"/>
                </a:cubicBezTo>
                <a:cubicBezTo>
                  <a:pt x="135" y="99"/>
                  <a:pt x="133" y="96"/>
                  <a:pt x="130" y="95"/>
                </a:cubicBezTo>
                <a:cubicBezTo>
                  <a:pt x="126" y="94"/>
                  <a:pt x="123" y="95"/>
                  <a:pt x="120" y="98"/>
                </a:cubicBezTo>
                <a:cubicBezTo>
                  <a:pt x="116" y="102"/>
                  <a:pt x="111" y="107"/>
                  <a:pt x="106" y="111"/>
                </a:cubicBezTo>
                <a:cubicBezTo>
                  <a:pt x="104" y="114"/>
                  <a:pt x="101" y="116"/>
                  <a:pt x="98" y="119"/>
                </a:cubicBezTo>
                <a:cubicBezTo>
                  <a:pt x="93" y="124"/>
                  <a:pt x="90" y="131"/>
                  <a:pt x="89" y="139"/>
                </a:cubicBezTo>
                <a:cubicBezTo>
                  <a:pt x="88" y="156"/>
                  <a:pt x="93" y="171"/>
                  <a:pt x="98" y="187"/>
                </a:cubicBezTo>
                <a:cubicBezTo>
                  <a:pt x="98" y="187"/>
                  <a:pt x="98" y="187"/>
                  <a:pt x="98" y="187"/>
                </a:cubicBezTo>
                <a:cubicBezTo>
                  <a:pt x="108" y="179"/>
                  <a:pt x="117" y="171"/>
                  <a:pt x="127" y="162"/>
                </a:cubicBezTo>
                <a:cubicBezTo>
                  <a:pt x="127" y="162"/>
                  <a:pt x="127" y="161"/>
                  <a:pt x="127" y="160"/>
                </a:cubicBezTo>
                <a:cubicBezTo>
                  <a:pt x="127" y="155"/>
                  <a:pt x="129" y="150"/>
                  <a:pt x="133" y="146"/>
                </a:cubicBezTo>
                <a:cubicBezTo>
                  <a:pt x="139" y="140"/>
                  <a:pt x="145" y="133"/>
                  <a:pt x="151" y="127"/>
                </a:cubicBezTo>
                <a:cubicBezTo>
                  <a:pt x="153" y="124"/>
                  <a:pt x="155" y="121"/>
                  <a:pt x="156" y="118"/>
                </a:cubicBezTo>
                <a:cubicBezTo>
                  <a:pt x="161" y="106"/>
                  <a:pt x="165" y="94"/>
                  <a:pt x="169" y="82"/>
                </a:cubicBezTo>
                <a:cubicBezTo>
                  <a:pt x="170" y="79"/>
                  <a:pt x="169" y="76"/>
                  <a:pt x="168" y="73"/>
                </a:cubicBezTo>
                <a:close/>
                <a:moveTo>
                  <a:pt x="164" y="80"/>
                </a:moveTo>
                <a:cubicBezTo>
                  <a:pt x="160" y="92"/>
                  <a:pt x="156" y="104"/>
                  <a:pt x="152" y="116"/>
                </a:cubicBezTo>
                <a:cubicBezTo>
                  <a:pt x="151" y="119"/>
                  <a:pt x="149" y="121"/>
                  <a:pt x="147" y="124"/>
                </a:cubicBezTo>
                <a:cubicBezTo>
                  <a:pt x="141" y="130"/>
                  <a:pt x="135" y="136"/>
                  <a:pt x="129" y="143"/>
                </a:cubicBezTo>
                <a:cubicBezTo>
                  <a:pt x="125" y="147"/>
                  <a:pt x="123" y="152"/>
                  <a:pt x="123" y="158"/>
                </a:cubicBezTo>
                <a:cubicBezTo>
                  <a:pt x="123" y="159"/>
                  <a:pt x="122" y="160"/>
                  <a:pt x="122" y="160"/>
                </a:cubicBezTo>
                <a:cubicBezTo>
                  <a:pt x="115" y="166"/>
                  <a:pt x="108" y="172"/>
                  <a:pt x="101" y="178"/>
                </a:cubicBezTo>
                <a:cubicBezTo>
                  <a:pt x="101" y="178"/>
                  <a:pt x="101" y="178"/>
                  <a:pt x="100" y="179"/>
                </a:cubicBezTo>
                <a:cubicBezTo>
                  <a:pt x="99" y="174"/>
                  <a:pt x="97" y="169"/>
                  <a:pt x="96" y="164"/>
                </a:cubicBezTo>
                <a:cubicBezTo>
                  <a:pt x="95" y="156"/>
                  <a:pt x="93" y="148"/>
                  <a:pt x="94" y="139"/>
                </a:cubicBezTo>
                <a:cubicBezTo>
                  <a:pt x="95" y="133"/>
                  <a:pt x="97" y="127"/>
                  <a:pt x="102" y="122"/>
                </a:cubicBezTo>
                <a:cubicBezTo>
                  <a:pt x="107" y="117"/>
                  <a:pt x="113" y="112"/>
                  <a:pt x="118" y="106"/>
                </a:cubicBezTo>
                <a:cubicBezTo>
                  <a:pt x="120" y="105"/>
                  <a:pt x="122" y="103"/>
                  <a:pt x="124" y="101"/>
                </a:cubicBezTo>
                <a:cubicBezTo>
                  <a:pt x="126" y="100"/>
                  <a:pt x="128" y="99"/>
                  <a:pt x="130" y="101"/>
                </a:cubicBezTo>
                <a:cubicBezTo>
                  <a:pt x="131" y="102"/>
                  <a:pt x="132" y="105"/>
                  <a:pt x="130" y="107"/>
                </a:cubicBezTo>
                <a:cubicBezTo>
                  <a:pt x="127" y="110"/>
                  <a:pt x="124" y="113"/>
                  <a:pt x="121" y="116"/>
                </a:cubicBezTo>
                <a:cubicBezTo>
                  <a:pt x="119" y="119"/>
                  <a:pt x="116" y="121"/>
                  <a:pt x="114" y="124"/>
                </a:cubicBezTo>
                <a:cubicBezTo>
                  <a:pt x="112" y="126"/>
                  <a:pt x="112" y="129"/>
                  <a:pt x="113" y="131"/>
                </a:cubicBezTo>
                <a:cubicBezTo>
                  <a:pt x="114" y="133"/>
                  <a:pt x="116" y="134"/>
                  <a:pt x="118" y="134"/>
                </a:cubicBezTo>
                <a:cubicBezTo>
                  <a:pt x="119" y="134"/>
                  <a:pt x="120" y="133"/>
                  <a:pt x="121" y="132"/>
                </a:cubicBezTo>
                <a:cubicBezTo>
                  <a:pt x="128" y="126"/>
                  <a:pt x="134" y="119"/>
                  <a:pt x="140" y="113"/>
                </a:cubicBezTo>
                <a:cubicBezTo>
                  <a:pt x="146" y="107"/>
                  <a:pt x="149" y="99"/>
                  <a:pt x="152" y="91"/>
                </a:cubicBezTo>
                <a:cubicBezTo>
                  <a:pt x="154" y="86"/>
                  <a:pt x="155" y="82"/>
                  <a:pt x="157" y="77"/>
                </a:cubicBezTo>
                <a:cubicBezTo>
                  <a:pt x="158" y="75"/>
                  <a:pt x="159" y="74"/>
                  <a:pt x="161" y="74"/>
                </a:cubicBezTo>
                <a:cubicBezTo>
                  <a:pt x="163" y="75"/>
                  <a:pt x="165" y="77"/>
                  <a:pt x="165" y="79"/>
                </a:cubicBezTo>
                <a:cubicBezTo>
                  <a:pt x="165" y="80"/>
                  <a:pt x="164" y="80"/>
                  <a:pt x="164" y="80"/>
                </a:cubicBezTo>
                <a:close/>
                <a:moveTo>
                  <a:pt x="92" y="111"/>
                </a:moveTo>
                <a:cubicBezTo>
                  <a:pt x="92" y="111"/>
                  <a:pt x="93" y="110"/>
                  <a:pt x="94" y="110"/>
                </a:cubicBezTo>
                <a:cubicBezTo>
                  <a:pt x="97" y="107"/>
                  <a:pt x="99" y="104"/>
                  <a:pt x="99" y="99"/>
                </a:cubicBezTo>
                <a:cubicBezTo>
                  <a:pt x="99" y="95"/>
                  <a:pt x="99" y="91"/>
                  <a:pt x="99" y="86"/>
                </a:cubicBezTo>
                <a:cubicBezTo>
                  <a:pt x="99" y="85"/>
                  <a:pt x="100" y="84"/>
                  <a:pt x="101" y="83"/>
                </a:cubicBezTo>
                <a:cubicBezTo>
                  <a:pt x="116" y="76"/>
                  <a:pt x="123" y="59"/>
                  <a:pt x="119" y="44"/>
                </a:cubicBezTo>
                <a:cubicBezTo>
                  <a:pt x="115" y="28"/>
                  <a:pt x="101" y="17"/>
                  <a:pt x="84" y="17"/>
                </a:cubicBezTo>
                <a:cubicBezTo>
                  <a:pt x="84" y="17"/>
                  <a:pt x="83" y="17"/>
                  <a:pt x="82" y="17"/>
                </a:cubicBezTo>
                <a:cubicBezTo>
                  <a:pt x="64" y="18"/>
                  <a:pt x="50" y="34"/>
                  <a:pt x="49" y="51"/>
                </a:cubicBezTo>
                <a:cubicBezTo>
                  <a:pt x="49" y="66"/>
                  <a:pt x="56" y="76"/>
                  <a:pt x="68" y="83"/>
                </a:cubicBezTo>
                <a:cubicBezTo>
                  <a:pt x="69" y="84"/>
                  <a:pt x="70" y="85"/>
                  <a:pt x="70" y="86"/>
                </a:cubicBezTo>
                <a:cubicBezTo>
                  <a:pt x="70" y="91"/>
                  <a:pt x="70" y="95"/>
                  <a:pt x="70" y="99"/>
                </a:cubicBezTo>
                <a:cubicBezTo>
                  <a:pt x="70" y="104"/>
                  <a:pt x="72" y="108"/>
                  <a:pt x="76" y="110"/>
                </a:cubicBezTo>
                <a:cubicBezTo>
                  <a:pt x="78" y="111"/>
                  <a:pt x="79" y="111"/>
                  <a:pt x="80" y="113"/>
                </a:cubicBezTo>
                <a:cubicBezTo>
                  <a:pt x="80" y="114"/>
                  <a:pt x="82" y="115"/>
                  <a:pt x="83" y="115"/>
                </a:cubicBezTo>
                <a:cubicBezTo>
                  <a:pt x="85" y="115"/>
                  <a:pt x="87" y="115"/>
                  <a:pt x="88" y="115"/>
                </a:cubicBezTo>
                <a:cubicBezTo>
                  <a:pt x="90" y="115"/>
                  <a:pt x="92" y="113"/>
                  <a:pt x="92" y="111"/>
                </a:cubicBezTo>
                <a:close/>
                <a:moveTo>
                  <a:pt x="75" y="87"/>
                </a:moveTo>
                <a:cubicBezTo>
                  <a:pt x="75" y="83"/>
                  <a:pt x="74" y="81"/>
                  <a:pt x="70" y="79"/>
                </a:cubicBezTo>
                <a:cubicBezTo>
                  <a:pt x="58" y="73"/>
                  <a:pt x="52" y="59"/>
                  <a:pt x="55" y="47"/>
                </a:cubicBezTo>
                <a:cubicBezTo>
                  <a:pt x="57" y="34"/>
                  <a:pt x="68" y="24"/>
                  <a:pt x="80" y="22"/>
                </a:cubicBezTo>
                <a:cubicBezTo>
                  <a:pt x="95" y="20"/>
                  <a:pt x="110" y="29"/>
                  <a:pt x="114" y="44"/>
                </a:cubicBezTo>
                <a:cubicBezTo>
                  <a:pt x="118" y="59"/>
                  <a:pt x="111" y="74"/>
                  <a:pt x="96" y="80"/>
                </a:cubicBezTo>
                <a:cubicBezTo>
                  <a:pt x="95" y="81"/>
                  <a:pt x="94" y="82"/>
                  <a:pt x="95" y="83"/>
                </a:cubicBezTo>
                <a:cubicBezTo>
                  <a:pt x="95" y="87"/>
                  <a:pt x="95" y="91"/>
                  <a:pt x="95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4"/>
                  <a:pt x="88" y="94"/>
                  <a:pt x="88" y="93"/>
                </a:cubicBezTo>
                <a:cubicBezTo>
                  <a:pt x="88" y="83"/>
                  <a:pt x="88" y="74"/>
                  <a:pt x="88" y="64"/>
                </a:cubicBezTo>
                <a:cubicBezTo>
                  <a:pt x="88" y="63"/>
                  <a:pt x="88" y="62"/>
                  <a:pt x="90" y="61"/>
                </a:cubicBezTo>
                <a:cubicBezTo>
                  <a:pt x="93" y="60"/>
                  <a:pt x="95" y="58"/>
                  <a:pt x="98" y="56"/>
                </a:cubicBezTo>
                <a:cubicBezTo>
                  <a:pt x="97" y="54"/>
                  <a:pt x="96" y="53"/>
                  <a:pt x="95" y="52"/>
                </a:cubicBezTo>
                <a:cubicBezTo>
                  <a:pt x="92" y="54"/>
                  <a:pt x="89" y="56"/>
                  <a:pt x="86" y="58"/>
                </a:cubicBezTo>
                <a:cubicBezTo>
                  <a:pt x="84" y="56"/>
                  <a:pt x="82" y="54"/>
                  <a:pt x="80" y="52"/>
                </a:cubicBezTo>
                <a:cubicBezTo>
                  <a:pt x="79" y="53"/>
                  <a:pt x="78" y="54"/>
                  <a:pt x="76" y="55"/>
                </a:cubicBezTo>
                <a:cubicBezTo>
                  <a:pt x="78" y="57"/>
                  <a:pt x="80" y="59"/>
                  <a:pt x="82" y="61"/>
                </a:cubicBezTo>
                <a:cubicBezTo>
                  <a:pt x="83" y="62"/>
                  <a:pt x="83" y="63"/>
                  <a:pt x="83" y="64"/>
                </a:cubicBezTo>
                <a:cubicBezTo>
                  <a:pt x="83" y="74"/>
                  <a:pt x="83" y="83"/>
                  <a:pt x="83" y="93"/>
                </a:cubicBezTo>
                <a:cubicBezTo>
                  <a:pt x="83" y="94"/>
                  <a:pt x="83" y="94"/>
                  <a:pt x="83" y="95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2"/>
                  <a:pt x="74" y="90"/>
                  <a:pt x="75" y="87"/>
                </a:cubicBezTo>
                <a:close/>
                <a:moveTo>
                  <a:pt x="80" y="106"/>
                </a:moveTo>
                <a:cubicBezTo>
                  <a:pt x="77" y="106"/>
                  <a:pt x="75" y="103"/>
                  <a:pt x="75" y="100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5" y="103"/>
                  <a:pt x="92" y="106"/>
                  <a:pt x="89" y="106"/>
                </a:cubicBezTo>
                <a:cubicBezTo>
                  <a:pt x="86" y="106"/>
                  <a:pt x="83" y="106"/>
                  <a:pt x="80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986C7DCA-9FB8-8E59-6869-350AC0729B34}"/>
              </a:ext>
            </a:extLst>
          </p:cNvPr>
          <p:cNvSpPr txBox="1">
            <a:spLocks/>
          </p:cNvSpPr>
          <p:nvPr/>
        </p:nvSpPr>
        <p:spPr>
          <a:xfrm>
            <a:off x="459188" y="296869"/>
            <a:ext cx="10708921" cy="50411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latin typeface="Montserrat" panose="00000500000000000000" pitchFamily="50" charset="0"/>
              </a:rPr>
              <a:t>2022 - 2026 Sustainability Strategy</a:t>
            </a:r>
            <a:endParaRPr lang="en-US" sz="3200">
              <a:solidFill>
                <a:srgbClr val="2F6EBA"/>
              </a:solidFill>
              <a:latin typeface="Mont Heavy DEMO" panose="00000A00000000000000" pitchFamily="50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4601265-8D88-90B9-CC9F-9DDDF1235A8F}"/>
              </a:ext>
            </a:extLst>
          </p:cNvPr>
          <p:cNvSpPr txBox="1"/>
          <p:nvPr/>
        </p:nvSpPr>
        <p:spPr>
          <a:xfrm>
            <a:off x="794302" y="2139336"/>
            <a:ext cx="5426717" cy="72071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/>
            <a:r>
              <a:rPr lang="en-GB" sz="1200" b="1">
                <a:solidFill>
                  <a:srgbClr val="00599A"/>
                </a:solidFill>
                <a:latin typeface="Work Sans" pitchFamily="2" charset="0"/>
                <a:cs typeface="Arial"/>
              </a:rPr>
              <a:t>We believe in the sustainable development of our business, and we want to be an example in terms of social and environmental responsibility.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F3EA7C89-16AF-284E-D8F4-33E874E6181B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22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1450748-2823-E7CD-E209-9C4CA9B99FD2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CF81F213-0EDA-D154-7155-E98BA19CB1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0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8A8105B4-172C-CCA5-8B57-91BD5C79CDC7}"/>
              </a:ext>
            </a:extLst>
          </p:cNvPr>
          <p:cNvSpPr>
            <a:spLocks/>
          </p:cNvSpPr>
          <p:nvPr/>
        </p:nvSpPr>
        <p:spPr bwMode="auto">
          <a:xfrm>
            <a:off x="0" y="1577677"/>
            <a:ext cx="5070595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3919" y="289586"/>
            <a:ext cx="9060533" cy="10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>
                <a:latin typeface="Montserrat" panose="00000500000000000000" pitchFamily="50" charset="0"/>
              </a:rPr>
              <a:t>ESG</a:t>
            </a:r>
            <a:r>
              <a:rPr lang="ro-RO" sz="3200" b="1">
                <a:latin typeface="Montserrat" panose="00000500000000000000" pitchFamily="50" charset="0"/>
              </a:rPr>
              <a:t> </a:t>
            </a:r>
            <a:r>
              <a:rPr lang="en-GB" sz="3200" b="1">
                <a:latin typeface="Montserrat" panose="00000500000000000000" pitchFamily="50" charset="0"/>
              </a:rPr>
              <a:t>Strategy </a:t>
            </a:r>
            <a:r>
              <a:rPr lang="ro-RO" sz="3200" b="1">
                <a:latin typeface="Montserrat" panose="00000500000000000000" pitchFamily="50" charset="0"/>
              </a:rPr>
              <a:t>- Environment </a:t>
            </a:r>
          </a:p>
          <a:p>
            <a:pPr>
              <a:lnSpc>
                <a:spcPts val="4000"/>
              </a:lnSpc>
            </a:pPr>
            <a:endParaRPr lang="en-US" sz="3200" b="1">
              <a:latin typeface="Montserrat" panose="00000500000000000000" pitchFamily="50" charset="0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240598" y="1849810"/>
            <a:ext cx="482984" cy="417596"/>
          </a:xfrm>
          <a:custGeom>
            <a:avLst/>
            <a:gdLst>
              <a:gd name="T0" fmla="*/ 144 w 162"/>
              <a:gd name="T1" fmla="*/ 18 h 140"/>
              <a:gd name="T2" fmla="*/ 81 w 162"/>
              <a:gd name="T3" fmla="*/ 16 h 140"/>
              <a:gd name="T4" fmla="*/ 18 w 162"/>
              <a:gd name="T5" fmla="*/ 18 h 140"/>
              <a:gd name="T6" fmla="*/ 18 w 162"/>
              <a:gd name="T7" fmla="*/ 82 h 140"/>
              <a:gd name="T8" fmla="*/ 71 w 162"/>
              <a:gd name="T9" fmla="*/ 134 h 140"/>
              <a:gd name="T10" fmla="*/ 91 w 162"/>
              <a:gd name="T11" fmla="*/ 134 h 140"/>
              <a:gd name="T12" fmla="*/ 144 w 162"/>
              <a:gd name="T13" fmla="*/ 82 h 140"/>
              <a:gd name="T14" fmla="*/ 144 w 162"/>
              <a:gd name="T15" fmla="*/ 18 h 140"/>
              <a:gd name="T16" fmla="*/ 137 w 162"/>
              <a:gd name="T17" fmla="*/ 75 h 140"/>
              <a:gd name="T18" fmla="*/ 85 w 162"/>
              <a:gd name="T19" fmla="*/ 127 h 140"/>
              <a:gd name="T20" fmla="*/ 78 w 162"/>
              <a:gd name="T21" fmla="*/ 127 h 140"/>
              <a:gd name="T22" fmla="*/ 25 w 162"/>
              <a:gd name="T23" fmla="*/ 75 h 140"/>
              <a:gd name="T24" fmla="*/ 25 w 162"/>
              <a:gd name="T25" fmla="*/ 25 h 140"/>
              <a:gd name="T26" fmla="*/ 75 w 162"/>
              <a:gd name="T27" fmla="*/ 23 h 140"/>
              <a:gd name="T28" fmla="*/ 81 w 162"/>
              <a:gd name="T29" fmla="*/ 29 h 140"/>
              <a:gd name="T30" fmla="*/ 88 w 162"/>
              <a:gd name="T31" fmla="*/ 23 h 140"/>
              <a:gd name="T32" fmla="*/ 137 w 162"/>
              <a:gd name="T33" fmla="*/ 25 h 140"/>
              <a:gd name="T34" fmla="*/ 137 w 162"/>
              <a:gd name="T35" fmla="*/ 75 h 140"/>
              <a:gd name="T36" fmla="*/ 49 w 162"/>
              <a:gd name="T37" fmla="*/ 28 h 140"/>
              <a:gd name="T38" fmla="*/ 49 w 162"/>
              <a:gd name="T39" fmla="*/ 28 h 140"/>
              <a:gd name="T40" fmla="*/ 29 w 162"/>
              <a:gd name="T41" fmla="*/ 49 h 140"/>
              <a:gd name="T42" fmla="*/ 31 w 162"/>
              <a:gd name="T43" fmla="*/ 51 h 140"/>
              <a:gd name="T44" fmla="*/ 33 w 162"/>
              <a:gd name="T45" fmla="*/ 49 h 140"/>
              <a:gd name="T46" fmla="*/ 49 w 162"/>
              <a:gd name="T47" fmla="*/ 33 h 140"/>
              <a:gd name="T48" fmla="*/ 51 w 162"/>
              <a:gd name="T49" fmla="*/ 31 h 140"/>
              <a:gd name="T50" fmla="*/ 49 w 162"/>
              <a:gd name="T51" fmla="*/ 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40">
                <a:moveTo>
                  <a:pt x="144" y="18"/>
                </a:moveTo>
                <a:cubicBezTo>
                  <a:pt x="127" y="1"/>
                  <a:pt x="99" y="0"/>
                  <a:pt x="81" y="16"/>
                </a:cubicBezTo>
                <a:cubicBezTo>
                  <a:pt x="63" y="0"/>
                  <a:pt x="36" y="1"/>
                  <a:pt x="18" y="18"/>
                </a:cubicBezTo>
                <a:cubicBezTo>
                  <a:pt x="0" y="35"/>
                  <a:pt x="0" y="64"/>
                  <a:pt x="18" y="82"/>
                </a:cubicBezTo>
                <a:cubicBezTo>
                  <a:pt x="23" y="87"/>
                  <a:pt x="71" y="134"/>
                  <a:pt x="71" y="134"/>
                </a:cubicBezTo>
                <a:cubicBezTo>
                  <a:pt x="77" y="140"/>
                  <a:pt x="86" y="140"/>
                  <a:pt x="91" y="134"/>
                </a:cubicBezTo>
                <a:cubicBezTo>
                  <a:pt x="91" y="134"/>
                  <a:pt x="144" y="82"/>
                  <a:pt x="144" y="82"/>
                </a:cubicBezTo>
                <a:cubicBezTo>
                  <a:pt x="162" y="64"/>
                  <a:pt x="162" y="35"/>
                  <a:pt x="144" y="18"/>
                </a:cubicBezTo>
                <a:close/>
                <a:moveTo>
                  <a:pt x="137" y="75"/>
                </a:moveTo>
                <a:cubicBezTo>
                  <a:pt x="85" y="127"/>
                  <a:pt x="85" y="127"/>
                  <a:pt x="85" y="127"/>
                </a:cubicBezTo>
                <a:cubicBezTo>
                  <a:pt x="83" y="129"/>
                  <a:pt x="80" y="129"/>
                  <a:pt x="78" y="127"/>
                </a:cubicBezTo>
                <a:cubicBezTo>
                  <a:pt x="25" y="75"/>
                  <a:pt x="25" y="75"/>
                  <a:pt x="25" y="75"/>
                </a:cubicBezTo>
                <a:cubicBezTo>
                  <a:pt x="11" y="61"/>
                  <a:pt x="11" y="38"/>
                  <a:pt x="25" y="25"/>
                </a:cubicBezTo>
                <a:cubicBezTo>
                  <a:pt x="39" y="11"/>
                  <a:pt x="60" y="11"/>
                  <a:pt x="75" y="23"/>
                </a:cubicBezTo>
                <a:cubicBezTo>
                  <a:pt x="81" y="29"/>
                  <a:pt x="81" y="29"/>
                  <a:pt x="81" y="29"/>
                </a:cubicBezTo>
                <a:cubicBezTo>
                  <a:pt x="88" y="23"/>
                  <a:pt x="88" y="23"/>
                  <a:pt x="88" y="23"/>
                </a:cubicBezTo>
                <a:cubicBezTo>
                  <a:pt x="102" y="11"/>
                  <a:pt x="124" y="11"/>
                  <a:pt x="137" y="25"/>
                </a:cubicBezTo>
                <a:cubicBezTo>
                  <a:pt x="151" y="38"/>
                  <a:pt x="151" y="61"/>
                  <a:pt x="137" y="75"/>
                </a:cubicBez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38" y="28"/>
                  <a:pt x="29" y="38"/>
                  <a:pt x="29" y="49"/>
                </a:cubicBezTo>
                <a:cubicBezTo>
                  <a:pt x="29" y="50"/>
                  <a:pt x="30" y="51"/>
                  <a:pt x="31" y="51"/>
                </a:cubicBezTo>
                <a:cubicBezTo>
                  <a:pt x="32" y="51"/>
                  <a:pt x="33" y="50"/>
                  <a:pt x="33" y="49"/>
                </a:cubicBezTo>
                <a:cubicBezTo>
                  <a:pt x="33" y="40"/>
                  <a:pt x="40" y="33"/>
                  <a:pt x="49" y="33"/>
                </a:cubicBezTo>
                <a:cubicBezTo>
                  <a:pt x="50" y="33"/>
                  <a:pt x="51" y="32"/>
                  <a:pt x="51" y="31"/>
                </a:cubicBezTo>
                <a:cubicBezTo>
                  <a:pt x="51" y="30"/>
                  <a:pt x="50" y="28"/>
                  <a:pt x="4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EF05E-BD0C-DCFB-4FA1-99CBFAAB1CFE}"/>
              </a:ext>
            </a:extLst>
          </p:cNvPr>
          <p:cNvSpPr txBox="1"/>
          <p:nvPr/>
        </p:nvSpPr>
        <p:spPr>
          <a:xfrm>
            <a:off x="6353821" y="2660402"/>
            <a:ext cx="308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3BCB74-11AA-6E5A-C3F0-5FE10DEC5685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7C0510FC-5CE0-2829-5DDB-862C80166418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endParaRPr lang="en-GB" sz="1000" spc="-5">
              <a:latin typeface="Arial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5646C-D458-8A17-778A-347C181B4932}"/>
              </a:ext>
            </a:extLst>
          </p:cNvPr>
          <p:cNvGrpSpPr/>
          <p:nvPr/>
        </p:nvGrpSpPr>
        <p:grpSpPr>
          <a:xfrm>
            <a:off x="6661918" y="827968"/>
            <a:ext cx="4115289" cy="497077"/>
            <a:chOff x="6863999" y="1516756"/>
            <a:chExt cx="4115289" cy="49707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9991482-D9B1-AE1A-C86C-B871E8F77470}"/>
                </a:ext>
              </a:extLst>
            </p:cNvPr>
            <p:cNvSpPr/>
            <p:nvPr/>
          </p:nvSpPr>
          <p:spPr>
            <a:xfrm>
              <a:off x="6863999" y="1516756"/>
              <a:ext cx="4115289" cy="48889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BA659"/>
                </a:gs>
                <a:gs pos="79000">
                  <a:srgbClr val="F8C45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A9BF22-3015-1F87-C119-2C5BFFDF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8018" y="1528460"/>
              <a:ext cx="519912" cy="485373"/>
            </a:xfrm>
            <a:prstGeom prst="ellipse">
              <a:avLst/>
            </a:prstGeom>
            <a:solidFill>
              <a:srgbClr val="2F6E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4589E80-9AA7-4B90-FCE0-6B2437BD4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5079" y="1609148"/>
              <a:ext cx="300703" cy="32047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DC35D0-17B0-72DD-D1FC-0D4C123BBF5B}"/>
              </a:ext>
            </a:extLst>
          </p:cNvPr>
          <p:cNvSpPr txBox="1"/>
          <p:nvPr/>
        </p:nvSpPr>
        <p:spPr>
          <a:xfrm>
            <a:off x="464312" y="1973923"/>
            <a:ext cx="4008209" cy="449353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just">
              <a:spcBef>
                <a:spcPts val="600"/>
              </a:spcBef>
              <a:buClr>
                <a:srgbClr val="000000"/>
              </a:buClr>
            </a:pP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Greenhouse gas emissions GHG 2021: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1: 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24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,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562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3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eqtCO2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2 market based: 2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,112.4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eqtCO2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2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location-based: 2,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601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7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 eqtCO2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Scope 3 capital goods, purchased goods and services, waste, and business travel: 10,162.6 metric tons of CO2e</a:t>
            </a:r>
            <a:endParaRPr lang="en-GB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53% of the electrical energy consumed comes from renewable sources.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In 2022 we invested EUR 220,000 in the first photovoltaic plant, with 560 panels, and a combined capacity of 230 Kw.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1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r>
              <a:rPr lang="en-GB" sz="1100" b="1">
                <a:solidFill>
                  <a:schemeClr val="bg1"/>
                </a:solidFill>
                <a:effectLst/>
                <a:latin typeface="Work Sans" pitchFamily="2" charset="0"/>
              </a:rPr>
              <a:t>89.7% of the total water consumption comes from the public network and is potable</a:t>
            </a:r>
            <a:r>
              <a:rPr lang="en-GB" sz="1100">
                <a:solidFill>
                  <a:schemeClr val="bg1"/>
                </a:solidFill>
                <a:effectLst/>
                <a:latin typeface="Work Sans" pitchFamily="2" charset="0"/>
              </a:rPr>
              <a:t>, 10.3% comes from drilled wells and complies with the legislation in force.</a:t>
            </a: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r>
              <a:rPr lang="en-GB" sz="1100">
                <a:solidFill>
                  <a:schemeClr val="bg1"/>
                </a:solidFill>
                <a:effectLst/>
                <a:latin typeface="Work Sans" pitchFamily="2" charset="0"/>
              </a:rPr>
              <a:t>We have implemented the </a:t>
            </a:r>
            <a:r>
              <a:rPr lang="en-GB" sz="1100" b="1">
                <a:solidFill>
                  <a:schemeClr val="bg1"/>
                </a:solidFill>
                <a:effectLst/>
                <a:latin typeface="Work Sans" pitchFamily="2" charset="0"/>
              </a:rPr>
              <a:t>Program to prevent and reduce the amount of waste </a:t>
            </a:r>
            <a:r>
              <a:rPr lang="en-GB" sz="1100">
                <a:solidFill>
                  <a:schemeClr val="bg1"/>
                </a:solidFill>
                <a:effectLst/>
                <a:latin typeface="Work Sans" pitchFamily="2" charset="0"/>
              </a:rPr>
              <a:t>generated in accordance with legal requirements, as well as the selective collection in the workplaces.</a:t>
            </a: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lvl="0" algn="just"/>
            <a:endParaRPr lang="en-GB" sz="1100">
              <a:solidFill>
                <a:schemeClr val="bg1"/>
              </a:solidFill>
              <a:effectLst/>
              <a:latin typeface="Work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0AD1D5-BF18-581A-5A89-A6E2E1DE7BEA}"/>
              </a:ext>
            </a:extLst>
          </p:cNvPr>
          <p:cNvSpPr txBox="1"/>
          <p:nvPr/>
        </p:nvSpPr>
        <p:spPr>
          <a:xfrm>
            <a:off x="5763491" y="1380974"/>
            <a:ext cx="5700394" cy="503727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just">
              <a:spcBef>
                <a:spcPts val="600"/>
              </a:spcBef>
              <a:buClr>
                <a:srgbClr val="000000"/>
              </a:buClr>
            </a:pPr>
            <a:r>
              <a:rPr lang="en-GB" sz="1100" b="1" u="none" strike="noStrike" noProof="0">
                <a:solidFill>
                  <a:srgbClr val="2F6EBA"/>
                </a:solidFill>
                <a:effectLst/>
                <a:latin typeface="Work Sans" pitchFamily="2" charset="0"/>
              </a:rPr>
              <a:t>Our main target: -10% greenhouse gas emissions in the strategic period, with 2021 as </a:t>
            </a:r>
            <a:r>
              <a:rPr lang="ro-RO" sz="1100" b="1" u="none" strike="noStrike" noProof="0">
                <a:solidFill>
                  <a:srgbClr val="2F6EBA"/>
                </a:solidFill>
                <a:effectLst/>
                <a:latin typeface="Work Sans" pitchFamily="2" charset="0"/>
              </a:rPr>
              <a:t>the </a:t>
            </a:r>
            <a:r>
              <a:rPr lang="en-GB" sz="1100" b="1" u="none" strike="noStrike" noProof="0">
                <a:solidFill>
                  <a:srgbClr val="2F6EBA"/>
                </a:solidFill>
                <a:effectLst/>
                <a:latin typeface="Work Sans" pitchFamily="2" charset="0"/>
              </a:rPr>
              <a:t>reference year.</a:t>
            </a:r>
          </a:p>
          <a:p>
            <a:pPr lvl="0" algn="just"/>
            <a:r>
              <a:rPr lang="en-GB" sz="1100">
                <a:effectLst/>
                <a:latin typeface="Work Sans" pitchFamily="2" charset="0"/>
              </a:rPr>
              <a:t>Along with the actions included in the Decarbonization Plan, we will also continue the projects started in the last two years:</a:t>
            </a:r>
          </a:p>
          <a:p>
            <a:pPr lvl="0" algn="just"/>
            <a:endParaRPr lang="en-GB" sz="1100">
              <a:effectLst/>
              <a:latin typeface="Work Sans" pitchFamily="2" charset="0"/>
            </a:endParaRPr>
          </a:p>
          <a:p>
            <a:pPr lvl="0" algn="just"/>
            <a:r>
              <a:rPr lang="en-GB" sz="1100">
                <a:latin typeface="Work Sans" pitchFamily="2" charset="0"/>
              </a:rPr>
              <a:t>Gradually bringing the fleet to the Euro 6 standard and replacing cars equipped with petrol and diesel engines with cars equipped with alternative propulsion engines, LPG or Hybrid. In the period 2021-2022, more than 65 vehicles equipped with LPG or hybrid engines were purchased.</a:t>
            </a:r>
          </a:p>
          <a:p>
            <a:pPr lvl="0" algn="just"/>
            <a:endParaRPr lang="en-GB" sz="1100">
              <a:latin typeface="Work Sans" pitchFamily="2" charset="0"/>
            </a:endParaRPr>
          </a:p>
          <a:p>
            <a:pPr lvl="0" algn="just"/>
            <a:r>
              <a:rPr lang="en-GB" sz="1100">
                <a:effectLst/>
                <a:latin typeface="Work Sans" pitchFamily="2" charset="0"/>
              </a:rPr>
              <a:t>In 2023, we anticipate the purchase of over 80 LPG or Hybrid vehicles. During the same year, we will purchase over 100 vehicles equipped with Euro 6 engines.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Investment in: 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Complex logistic solutions, with automation systems and modern order preparation techniques;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Roll containers; 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Expansions of the automatization Pick by Light and Pick by Voice implementation; 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Mobile shelves in frozen warehouses;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ERP, TMS systems;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Digitization of operational systems;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Semi-automatic wrappers;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LED lighting;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Li-Ion equipment, including in cold store warehouses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Reducing the amount of paper used through digitization, simultaneously with the expansion of the use of recycled paper.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Introducing sustainability principles into the procurement process.</a:t>
            </a:r>
          </a:p>
          <a:p>
            <a:pPr marL="0" lvl="0" indent="0" algn="just">
              <a:spcBef>
                <a:spcPts val="400"/>
              </a:spcBef>
              <a:buClr>
                <a:srgbClr val="000000"/>
              </a:buClr>
              <a:buNone/>
            </a:pPr>
            <a:r>
              <a:rPr lang="en-GB" sz="1000" b="1" u="none" strike="noStrike" noProof="0">
                <a:solidFill>
                  <a:srgbClr val="003366"/>
                </a:solidFill>
                <a:effectLst/>
                <a:latin typeface="Work Sans" pitchFamily="2" charset="0"/>
              </a:rPr>
              <a:t>      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5917E2-F5CF-8E29-A6B8-2794250271F4}"/>
              </a:ext>
            </a:extLst>
          </p:cNvPr>
          <p:cNvSpPr txBox="1"/>
          <p:nvPr/>
        </p:nvSpPr>
        <p:spPr>
          <a:xfrm>
            <a:off x="1582402" y="1429238"/>
            <a:ext cx="1772031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1800" b="1">
                <a:solidFill>
                  <a:schemeClr val="bg1"/>
                </a:solidFill>
                <a:latin typeface="Montserrat" panose="00000500000000000000" pitchFamily="50" charset="0"/>
              </a:rPr>
              <a:t>ESG Focus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CF7450-D9E5-BEAC-E14D-3412B87A2F97}"/>
              </a:ext>
            </a:extLst>
          </p:cNvPr>
          <p:cNvSpPr txBox="1"/>
          <p:nvPr/>
        </p:nvSpPr>
        <p:spPr>
          <a:xfrm>
            <a:off x="7804639" y="736997"/>
            <a:ext cx="2370652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b="1">
                <a:latin typeface="Montserrat" panose="00000500000000000000" pitchFamily="50" charset="0"/>
              </a:rPr>
              <a:t>ESG Targets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8DB2AA2-D173-03A4-C735-8163FEF2BCB3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23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C89501A-7B6F-3822-8365-1F0B63FA2779}"/>
              </a:ext>
            </a:extLst>
          </p:cNvPr>
          <p:cNvSpPr txBox="1"/>
          <p:nvPr/>
        </p:nvSpPr>
        <p:spPr>
          <a:xfrm>
            <a:off x="574422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D1472DCB-9E0E-CDFA-3F3B-FB9C440B1F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3C16ADEA-4D6F-9262-DA4F-6D94D69C31C4}"/>
              </a:ext>
            </a:extLst>
          </p:cNvPr>
          <p:cNvSpPr>
            <a:spLocks/>
          </p:cNvSpPr>
          <p:nvPr/>
        </p:nvSpPr>
        <p:spPr bwMode="auto">
          <a:xfrm>
            <a:off x="0" y="1577677"/>
            <a:ext cx="5070595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3919" y="289586"/>
            <a:ext cx="9060533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>
                <a:latin typeface="Montserrat" panose="00000500000000000000" pitchFamily="50" charset="0"/>
              </a:rPr>
              <a:t>ESG Strategy</a:t>
            </a:r>
            <a:r>
              <a:rPr lang="ro-RO" sz="3200" b="1">
                <a:latin typeface="Montserrat" panose="00000500000000000000" pitchFamily="50" charset="0"/>
              </a:rPr>
              <a:t> - Social</a:t>
            </a:r>
            <a:endParaRPr lang="en-US" sz="3200" b="1">
              <a:latin typeface="Montserrat" panose="00000500000000000000" pitchFamily="50" charset="0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240598" y="1849810"/>
            <a:ext cx="482984" cy="417596"/>
          </a:xfrm>
          <a:custGeom>
            <a:avLst/>
            <a:gdLst>
              <a:gd name="T0" fmla="*/ 144 w 162"/>
              <a:gd name="T1" fmla="*/ 18 h 140"/>
              <a:gd name="T2" fmla="*/ 81 w 162"/>
              <a:gd name="T3" fmla="*/ 16 h 140"/>
              <a:gd name="T4" fmla="*/ 18 w 162"/>
              <a:gd name="T5" fmla="*/ 18 h 140"/>
              <a:gd name="T6" fmla="*/ 18 w 162"/>
              <a:gd name="T7" fmla="*/ 82 h 140"/>
              <a:gd name="T8" fmla="*/ 71 w 162"/>
              <a:gd name="T9" fmla="*/ 134 h 140"/>
              <a:gd name="T10" fmla="*/ 91 w 162"/>
              <a:gd name="T11" fmla="*/ 134 h 140"/>
              <a:gd name="T12" fmla="*/ 144 w 162"/>
              <a:gd name="T13" fmla="*/ 82 h 140"/>
              <a:gd name="T14" fmla="*/ 144 w 162"/>
              <a:gd name="T15" fmla="*/ 18 h 140"/>
              <a:gd name="T16" fmla="*/ 137 w 162"/>
              <a:gd name="T17" fmla="*/ 75 h 140"/>
              <a:gd name="T18" fmla="*/ 85 w 162"/>
              <a:gd name="T19" fmla="*/ 127 h 140"/>
              <a:gd name="T20" fmla="*/ 78 w 162"/>
              <a:gd name="T21" fmla="*/ 127 h 140"/>
              <a:gd name="T22" fmla="*/ 25 w 162"/>
              <a:gd name="T23" fmla="*/ 75 h 140"/>
              <a:gd name="T24" fmla="*/ 25 w 162"/>
              <a:gd name="T25" fmla="*/ 25 h 140"/>
              <a:gd name="T26" fmla="*/ 75 w 162"/>
              <a:gd name="T27" fmla="*/ 23 h 140"/>
              <a:gd name="T28" fmla="*/ 81 w 162"/>
              <a:gd name="T29" fmla="*/ 29 h 140"/>
              <a:gd name="T30" fmla="*/ 88 w 162"/>
              <a:gd name="T31" fmla="*/ 23 h 140"/>
              <a:gd name="T32" fmla="*/ 137 w 162"/>
              <a:gd name="T33" fmla="*/ 25 h 140"/>
              <a:gd name="T34" fmla="*/ 137 w 162"/>
              <a:gd name="T35" fmla="*/ 75 h 140"/>
              <a:gd name="T36" fmla="*/ 49 w 162"/>
              <a:gd name="T37" fmla="*/ 28 h 140"/>
              <a:gd name="T38" fmla="*/ 49 w 162"/>
              <a:gd name="T39" fmla="*/ 28 h 140"/>
              <a:gd name="T40" fmla="*/ 29 w 162"/>
              <a:gd name="T41" fmla="*/ 49 h 140"/>
              <a:gd name="T42" fmla="*/ 31 w 162"/>
              <a:gd name="T43" fmla="*/ 51 h 140"/>
              <a:gd name="T44" fmla="*/ 33 w 162"/>
              <a:gd name="T45" fmla="*/ 49 h 140"/>
              <a:gd name="T46" fmla="*/ 49 w 162"/>
              <a:gd name="T47" fmla="*/ 33 h 140"/>
              <a:gd name="T48" fmla="*/ 51 w 162"/>
              <a:gd name="T49" fmla="*/ 31 h 140"/>
              <a:gd name="T50" fmla="*/ 49 w 162"/>
              <a:gd name="T51" fmla="*/ 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40">
                <a:moveTo>
                  <a:pt x="144" y="18"/>
                </a:moveTo>
                <a:cubicBezTo>
                  <a:pt x="127" y="1"/>
                  <a:pt x="99" y="0"/>
                  <a:pt x="81" y="16"/>
                </a:cubicBezTo>
                <a:cubicBezTo>
                  <a:pt x="63" y="0"/>
                  <a:pt x="36" y="1"/>
                  <a:pt x="18" y="18"/>
                </a:cubicBezTo>
                <a:cubicBezTo>
                  <a:pt x="0" y="35"/>
                  <a:pt x="0" y="64"/>
                  <a:pt x="18" y="82"/>
                </a:cubicBezTo>
                <a:cubicBezTo>
                  <a:pt x="23" y="87"/>
                  <a:pt x="71" y="134"/>
                  <a:pt x="71" y="134"/>
                </a:cubicBezTo>
                <a:cubicBezTo>
                  <a:pt x="77" y="140"/>
                  <a:pt x="86" y="140"/>
                  <a:pt x="91" y="134"/>
                </a:cubicBezTo>
                <a:cubicBezTo>
                  <a:pt x="91" y="134"/>
                  <a:pt x="144" y="82"/>
                  <a:pt x="144" y="82"/>
                </a:cubicBezTo>
                <a:cubicBezTo>
                  <a:pt x="162" y="64"/>
                  <a:pt x="162" y="35"/>
                  <a:pt x="144" y="18"/>
                </a:cubicBezTo>
                <a:close/>
                <a:moveTo>
                  <a:pt x="137" y="75"/>
                </a:moveTo>
                <a:cubicBezTo>
                  <a:pt x="85" y="127"/>
                  <a:pt x="85" y="127"/>
                  <a:pt x="85" y="127"/>
                </a:cubicBezTo>
                <a:cubicBezTo>
                  <a:pt x="83" y="129"/>
                  <a:pt x="80" y="129"/>
                  <a:pt x="78" y="127"/>
                </a:cubicBezTo>
                <a:cubicBezTo>
                  <a:pt x="25" y="75"/>
                  <a:pt x="25" y="75"/>
                  <a:pt x="25" y="75"/>
                </a:cubicBezTo>
                <a:cubicBezTo>
                  <a:pt x="11" y="61"/>
                  <a:pt x="11" y="38"/>
                  <a:pt x="25" y="25"/>
                </a:cubicBezTo>
                <a:cubicBezTo>
                  <a:pt x="39" y="11"/>
                  <a:pt x="60" y="11"/>
                  <a:pt x="75" y="23"/>
                </a:cubicBezTo>
                <a:cubicBezTo>
                  <a:pt x="81" y="29"/>
                  <a:pt x="81" y="29"/>
                  <a:pt x="81" y="29"/>
                </a:cubicBezTo>
                <a:cubicBezTo>
                  <a:pt x="88" y="23"/>
                  <a:pt x="88" y="23"/>
                  <a:pt x="88" y="23"/>
                </a:cubicBezTo>
                <a:cubicBezTo>
                  <a:pt x="102" y="11"/>
                  <a:pt x="124" y="11"/>
                  <a:pt x="137" y="25"/>
                </a:cubicBezTo>
                <a:cubicBezTo>
                  <a:pt x="151" y="38"/>
                  <a:pt x="151" y="61"/>
                  <a:pt x="137" y="75"/>
                </a:cubicBez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38" y="28"/>
                  <a:pt x="29" y="38"/>
                  <a:pt x="29" y="49"/>
                </a:cubicBezTo>
                <a:cubicBezTo>
                  <a:pt x="29" y="50"/>
                  <a:pt x="30" y="51"/>
                  <a:pt x="31" y="51"/>
                </a:cubicBezTo>
                <a:cubicBezTo>
                  <a:pt x="32" y="51"/>
                  <a:pt x="33" y="50"/>
                  <a:pt x="33" y="49"/>
                </a:cubicBezTo>
                <a:cubicBezTo>
                  <a:pt x="33" y="40"/>
                  <a:pt x="40" y="33"/>
                  <a:pt x="49" y="33"/>
                </a:cubicBezTo>
                <a:cubicBezTo>
                  <a:pt x="50" y="33"/>
                  <a:pt x="51" y="32"/>
                  <a:pt x="51" y="31"/>
                </a:cubicBezTo>
                <a:cubicBezTo>
                  <a:pt x="51" y="30"/>
                  <a:pt x="50" y="28"/>
                  <a:pt x="4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EF05E-BD0C-DCFB-4FA1-99CBFAAB1CFE}"/>
              </a:ext>
            </a:extLst>
          </p:cNvPr>
          <p:cNvSpPr txBox="1"/>
          <p:nvPr/>
        </p:nvSpPr>
        <p:spPr>
          <a:xfrm>
            <a:off x="6353821" y="2660402"/>
            <a:ext cx="308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3BCB74-11AA-6E5A-C3F0-5FE10DEC5685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7C0510FC-5CE0-2829-5DDB-862C80166418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991482-D9B1-AE1A-C86C-B871E8F77470}"/>
              </a:ext>
            </a:extLst>
          </p:cNvPr>
          <p:cNvSpPr/>
          <p:nvPr/>
        </p:nvSpPr>
        <p:spPr>
          <a:xfrm>
            <a:off x="6736209" y="1556546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A9BF22-3015-1F87-C119-2C5BFFDF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209" y="1560066"/>
            <a:ext cx="519912" cy="485373"/>
          </a:xfrm>
          <a:prstGeom prst="ellipse">
            <a:avLst/>
          </a:pr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C35D0-17B0-72DD-D1FC-0D4C123BBF5B}"/>
              </a:ext>
            </a:extLst>
          </p:cNvPr>
          <p:cNvSpPr txBox="1"/>
          <p:nvPr/>
        </p:nvSpPr>
        <p:spPr>
          <a:xfrm>
            <a:off x="0" y="1908732"/>
            <a:ext cx="5011837" cy="4519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r>
              <a:rPr lang="es-ES" sz="1100" b="1" u="none" strike="noStrike" noProof="0" dirty="0" err="1">
                <a:solidFill>
                  <a:schemeClr val="bg1"/>
                </a:solidFill>
                <a:effectLst/>
                <a:latin typeface="Work Sans" pitchFamily="2" charset="0"/>
              </a:rPr>
              <a:t>Occupational</a:t>
            </a:r>
            <a:r>
              <a:rPr lang="es-ES" sz="1100" b="1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 </a:t>
            </a:r>
            <a:r>
              <a:rPr lang="es-ES" sz="1100" b="1" u="none" strike="noStrike" noProof="0" dirty="0" err="1">
                <a:solidFill>
                  <a:schemeClr val="bg1"/>
                </a:solidFill>
                <a:effectLst/>
                <a:latin typeface="Work Sans" pitchFamily="2" charset="0"/>
              </a:rPr>
              <a:t>health</a:t>
            </a:r>
            <a:r>
              <a:rPr lang="es-ES" sz="1100" b="1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 and safety</a:t>
            </a:r>
          </a:p>
          <a:p>
            <a:pPr marL="0" marR="0" lvl="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endParaRPr lang="en-US" sz="1100" b="1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We kept approx. </a:t>
            </a: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3,000 </a:t>
            </a: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jobs, respecting the specific legislation, paying the related taxes and fees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Safe and fairly remunerated jobs, specific periodic training, instructions and personal protective equipment (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PPE</a:t>
            </a: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)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 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Maintaining reduced the job related accidents in 2022 compared to 2021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0" marR="0" lvl="0" indent="0" algn="l">
              <a:lnSpc>
                <a:spcPct val="100000"/>
              </a:lnSpc>
              <a:buClr>
                <a:srgbClr val="000000"/>
              </a:buClr>
              <a:buNone/>
            </a:pPr>
            <a:r>
              <a:rPr lang="en-GB" sz="1100" b="1" dirty="0">
                <a:solidFill>
                  <a:schemeClr val="bg1"/>
                </a:solidFill>
                <a:effectLst/>
                <a:latin typeface="Work Sans" pitchFamily="2" charset="0"/>
              </a:rPr>
              <a:t>Training, development and business resilience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Training and development programs &gt; +4000 hours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Internal management programs prepare 65 leaders for the rapidly changing market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Partnership with the Ploiesti Oil and Gas University for internships and scholarships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Increase in the number of women employed </a:t>
            </a:r>
            <a:r>
              <a:rPr lang="en-US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(39.</a:t>
            </a:r>
            <a:r>
              <a:rPr lang="en-GB" sz="1100" dirty="0">
                <a:solidFill>
                  <a:schemeClr val="bg1"/>
                </a:solidFill>
                <a:latin typeface="Work Sans" pitchFamily="2" charset="0"/>
              </a:rPr>
              <a:t>7</a:t>
            </a:r>
            <a:r>
              <a:rPr lang="en-US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% women </a:t>
            </a:r>
            <a:r>
              <a:rPr lang="en-GB" sz="1100" dirty="0">
                <a:solidFill>
                  <a:schemeClr val="bg1"/>
                </a:solidFill>
                <a:latin typeface="Work Sans" pitchFamily="2" charset="0"/>
              </a:rPr>
              <a:t>in the first 9 months of </a:t>
            </a:r>
            <a:r>
              <a:rPr lang="en-US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2023 </a:t>
            </a: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compared to </a:t>
            </a:r>
            <a:r>
              <a:rPr lang="en-US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38.</a:t>
            </a:r>
            <a:r>
              <a:rPr lang="en-GB" sz="1100" dirty="0">
                <a:solidFill>
                  <a:schemeClr val="bg1"/>
                </a:solidFill>
                <a:latin typeface="Work Sans" pitchFamily="2" charset="0"/>
              </a:rPr>
              <a:t>8</a:t>
            </a:r>
            <a:r>
              <a:rPr lang="en-US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% </a:t>
            </a:r>
            <a:r>
              <a:rPr lang="en-GB" sz="1100" dirty="0">
                <a:solidFill>
                  <a:schemeClr val="bg1"/>
                </a:solidFill>
                <a:latin typeface="Work Sans" pitchFamily="2" charset="0"/>
              </a:rPr>
              <a:t>in the first 9 months of 2022</a:t>
            </a:r>
            <a:r>
              <a:rPr lang="en-US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)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US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Extra-salary benefits and private medical clinic subscription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Direct contribution of over RON 17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m. </a:t>
            </a:r>
            <a:r>
              <a:rPr lang="en-GB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per year to the Health Insurance Fund (CNAS)</a:t>
            </a:r>
            <a:r>
              <a:rPr lang="ro-RO" sz="1100" u="none" strike="noStrike" noProof="0" dirty="0">
                <a:solidFill>
                  <a:schemeClr val="bg1"/>
                </a:solidFill>
                <a:effectLst/>
                <a:latin typeface="Work Sans" pitchFamily="2" charset="0"/>
              </a:rPr>
              <a:t>.</a:t>
            </a:r>
            <a:endParaRPr lang="en-GB" sz="1100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GB" sz="1100" b="1" dirty="0">
                <a:solidFill>
                  <a:schemeClr val="bg1"/>
                </a:solidFill>
                <a:latin typeface="Work Sans" pitchFamily="2" charset="0"/>
              </a:rPr>
              <a:t>Communities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  <a:latin typeface="Work Sans" pitchFamily="2" charset="0"/>
              </a:rPr>
              <a:t>Donations and sponsorships in partnership with Ploiesti City Hall and Prahova Community Foundation</a:t>
            </a:r>
            <a:r>
              <a:rPr lang="ro-RO" sz="1100" dirty="0">
                <a:solidFill>
                  <a:schemeClr val="bg1"/>
                </a:solidFill>
                <a:latin typeface="Work Sans" pitchFamily="2" charset="0"/>
              </a:rPr>
              <a:t>.</a:t>
            </a:r>
            <a:endParaRPr lang="en-GB" sz="1100" dirty="0">
              <a:solidFill>
                <a:schemeClr val="bg1"/>
              </a:solidFill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  <a:latin typeface="Work Sans" pitchFamily="2" charset="0"/>
              </a:rPr>
              <a:t>Volunteering and donating &gt; Habitat for Humanity &gt; building homes for underprivileged families​</a:t>
            </a:r>
            <a:r>
              <a:rPr lang="ro-RO" sz="1100" dirty="0">
                <a:solidFill>
                  <a:schemeClr val="bg1"/>
                </a:solidFill>
                <a:latin typeface="Work Sans" pitchFamily="2" charset="0"/>
              </a:rPr>
              <a:t>.</a:t>
            </a:r>
            <a:endParaRPr lang="en-GB" sz="1100" dirty="0">
              <a:solidFill>
                <a:schemeClr val="bg1"/>
              </a:solidFill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100" b="1" u="none" strike="noStrike" noProof="0" dirty="0">
              <a:solidFill>
                <a:schemeClr val="bg1"/>
              </a:solidFill>
              <a:effectLst/>
              <a:latin typeface="Work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0AD1D5-BF18-581A-5A89-A6E2E1DE7BEA}"/>
              </a:ext>
            </a:extLst>
          </p:cNvPr>
          <p:cNvSpPr txBox="1"/>
          <p:nvPr/>
        </p:nvSpPr>
        <p:spPr>
          <a:xfrm>
            <a:off x="6203093" y="2058608"/>
            <a:ext cx="50705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r>
              <a:rPr lang="en-GB" sz="1100" u="none" strike="noStrike">
                <a:solidFill>
                  <a:schemeClr val="tx1"/>
                </a:solidFill>
                <a:effectLst/>
                <a:latin typeface="Work Sans" pitchFamily="2" charset="0"/>
              </a:rPr>
              <a:t>In the following 5 years we will focus our efforts on:</a:t>
            </a:r>
          </a:p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endParaRPr lang="it-IT" sz="1100" u="none" strike="noStrike">
              <a:solidFill>
                <a:schemeClr val="tx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ES" sz="1100" b="1" err="1">
                <a:solidFill>
                  <a:srgbClr val="2F6EBA"/>
                </a:solidFill>
                <a:latin typeface="Work Sans" pitchFamily="2" charset="0"/>
              </a:rPr>
              <a:t>Occupational</a:t>
            </a:r>
            <a:r>
              <a:rPr lang="es-ES" sz="1100" b="1">
                <a:solidFill>
                  <a:srgbClr val="2F6EBA"/>
                </a:solidFill>
                <a:latin typeface="Work Sans" pitchFamily="2" charset="0"/>
              </a:rPr>
              <a:t> safety and </a:t>
            </a:r>
            <a:r>
              <a:rPr lang="es-ES" sz="1100" b="1" err="1">
                <a:solidFill>
                  <a:srgbClr val="2F6EBA"/>
                </a:solidFill>
                <a:latin typeface="Work Sans" pitchFamily="2" charset="0"/>
              </a:rPr>
              <a:t>health</a:t>
            </a:r>
            <a:endParaRPr lang="es-ES" sz="1100" b="1">
              <a:solidFill>
                <a:srgbClr val="2F6EBA"/>
              </a:solidFill>
              <a:latin typeface="Work Sans" pitchFamily="2" charset="0"/>
            </a:endParaRPr>
          </a:p>
          <a:p>
            <a:pPr marL="447675" lvl="0" indent="-26479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"Safe Working Practices" Internal Guide for employees and subcontractors;</a:t>
            </a:r>
          </a:p>
          <a:p>
            <a:pPr marL="447675" lvl="0" indent="-26479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Risk assessment for all functions and the development of their control methods;</a:t>
            </a:r>
          </a:p>
          <a:p>
            <a:pPr marL="447675" lvl="0" indent="-26479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>
                <a:latin typeface="Work Sans" pitchFamily="2" charset="0"/>
              </a:rPr>
              <a:t>Implementation of an integrated health, safety and social environment management system (HS-ESMS).</a:t>
            </a:r>
          </a:p>
          <a:p>
            <a:pPr marR="0" lv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100" b="1">
                <a:solidFill>
                  <a:srgbClr val="2F6EBA"/>
                </a:solidFill>
                <a:latin typeface="Work Sans" pitchFamily="2" charset="0"/>
              </a:rPr>
              <a:t>Training, development and business resilience</a:t>
            </a:r>
          </a:p>
          <a:p>
            <a:pPr marL="354330" marR="0" lvl="0" indent="-1714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Performance management system that also contains elements of sustainability – pending implementation;</a:t>
            </a:r>
          </a:p>
          <a:p>
            <a:pPr marL="354330" marR="0" lvl="0" indent="-1714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Increasing the number of participants in internal training courses, diversifying the training offer and learning methods;</a:t>
            </a:r>
          </a:p>
          <a:p>
            <a:pPr marL="354330" marR="0" lvl="0" indent="-17145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Continuous training programs for leaders;</a:t>
            </a:r>
          </a:p>
          <a:p>
            <a:pPr marR="0" lv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</a:pPr>
            <a:r>
              <a:rPr lang="es-ES" sz="1100" b="1" err="1">
                <a:solidFill>
                  <a:srgbClr val="2F6EBA"/>
                </a:solidFill>
                <a:latin typeface="Work Sans" pitchFamily="2" charset="0"/>
              </a:rPr>
              <a:t>Community</a:t>
            </a:r>
            <a:r>
              <a:rPr lang="es-ES" sz="1100" b="1">
                <a:solidFill>
                  <a:srgbClr val="2F6EBA"/>
                </a:solidFill>
                <a:latin typeface="Work Sans" pitchFamily="2" charset="0"/>
              </a:rPr>
              <a:t> </a:t>
            </a:r>
          </a:p>
          <a:p>
            <a:pPr marL="354330" lvl="0" indent="-17145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Continuation of donation and sponsorship actions;</a:t>
            </a:r>
          </a:p>
          <a:p>
            <a:pPr marL="354330" lvl="0" indent="-17145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b="0" i="0" u="none" strike="noStrike" noProof="0">
                <a:solidFill>
                  <a:schemeClr val="tx1"/>
                </a:solidFill>
                <a:effectLst/>
                <a:latin typeface="Work Sans" pitchFamily="2" charset="0"/>
              </a:rPr>
              <a:t>Volunteering program for AQUILA employees in support of the local </a:t>
            </a:r>
            <a:r>
              <a:rPr lang="en-GB" sz="1100" b="0" i="0" u="none" strike="noStrike" noProof="0" err="1">
                <a:solidFill>
                  <a:schemeClr val="tx1"/>
                </a:solidFill>
                <a:effectLst/>
                <a:latin typeface="Work Sans" pitchFamily="2" charset="0"/>
              </a:rPr>
              <a:t>communit</a:t>
            </a:r>
            <a:r>
              <a:rPr lang="ro-RO" sz="1100">
                <a:latin typeface="Work Sans" pitchFamily="2" charset="0"/>
              </a:rPr>
              <a:t>y;</a:t>
            </a:r>
            <a:endParaRPr lang="en-GB" sz="1100" b="1" u="none" strike="noStrike" noProof="0">
              <a:solidFill>
                <a:srgbClr val="003366"/>
              </a:solidFill>
              <a:effectLst/>
              <a:latin typeface="Work Sans" pitchFamily="2" charset="0"/>
            </a:endParaRPr>
          </a:p>
        </p:txBody>
      </p:sp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762C73FE-8BC3-EC68-92E1-A955E7C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42981" y="1646104"/>
            <a:ext cx="306368" cy="320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6A4C61-E15D-09C8-56D6-C6D74BE9CBE5}"/>
              </a:ext>
            </a:extLst>
          </p:cNvPr>
          <p:cNvSpPr txBox="1"/>
          <p:nvPr/>
        </p:nvSpPr>
        <p:spPr>
          <a:xfrm>
            <a:off x="1582402" y="1431544"/>
            <a:ext cx="1772031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1800" b="1">
                <a:solidFill>
                  <a:schemeClr val="bg1"/>
                </a:solidFill>
                <a:latin typeface="Montserrat" panose="00000500000000000000" pitchFamily="50" charset="0"/>
              </a:rPr>
              <a:t>ESG Focus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2C363-A20A-DDE2-CB50-615818A50879}"/>
              </a:ext>
            </a:extLst>
          </p:cNvPr>
          <p:cNvSpPr txBox="1"/>
          <p:nvPr/>
        </p:nvSpPr>
        <p:spPr>
          <a:xfrm>
            <a:off x="8038721" y="1431544"/>
            <a:ext cx="2370652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b="1">
                <a:latin typeface="Montserrat" panose="00000500000000000000" pitchFamily="50" charset="0"/>
              </a:rPr>
              <a:t>ESG Targets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BF37469-4BE6-421E-6BDE-1A79752E64ED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24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760F5BD-4C32-572B-B0F9-AB4F03645653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8E41CF27-A4A3-0D60-7C2B-D03BB8B824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8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CAC412EA-2AD1-138C-DE0F-8AA3921236F0}"/>
              </a:ext>
            </a:extLst>
          </p:cNvPr>
          <p:cNvSpPr>
            <a:spLocks/>
          </p:cNvSpPr>
          <p:nvPr/>
        </p:nvSpPr>
        <p:spPr bwMode="auto">
          <a:xfrm>
            <a:off x="0" y="1577677"/>
            <a:ext cx="5672071" cy="4476571"/>
          </a:xfrm>
          <a:custGeom>
            <a:avLst/>
            <a:gdLst>
              <a:gd name="T0" fmla="*/ 0 w 1622"/>
              <a:gd name="T1" fmla="*/ 0 h 1567"/>
              <a:gd name="T2" fmla="*/ 1517 w 1622"/>
              <a:gd name="T3" fmla="*/ 0 h 1567"/>
              <a:gd name="T4" fmla="*/ 1622 w 1622"/>
              <a:gd name="T5" fmla="*/ 105 h 1567"/>
              <a:gd name="T6" fmla="*/ 1622 w 1622"/>
              <a:gd name="T7" fmla="*/ 1462 h 1567"/>
              <a:gd name="T8" fmla="*/ 1517 w 1622"/>
              <a:gd name="T9" fmla="*/ 1567 h 1567"/>
              <a:gd name="T10" fmla="*/ 0 w 1622"/>
              <a:gd name="T11" fmla="*/ 1567 h 1567"/>
              <a:gd name="T12" fmla="*/ 0 w 1622"/>
              <a:gd name="T13" fmla="*/ 0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2" h="1567">
                <a:moveTo>
                  <a:pt x="0" y="0"/>
                </a:moveTo>
                <a:cubicBezTo>
                  <a:pt x="1517" y="0"/>
                  <a:pt x="1517" y="0"/>
                  <a:pt x="1517" y="0"/>
                </a:cubicBezTo>
                <a:cubicBezTo>
                  <a:pt x="1575" y="0"/>
                  <a:pt x="1622" y="47"/>
                  <a:pt x="1622" y="105"/>
                </a:cubicBezTo>
                <a:cubicBezTo>
                  <a:pt x="1622" y="1462"/>
                  <a:pt x="1622" y="1462"/>
                  <a:pt x="1622" y="1462"/>
                </a:cubicBezTo>
                <a:cubicBezTo>
                  <a:pt x="1622" y="1520"/>
                  <a:pt x="1575" y="1567"/>
                  <a:pt x="1517" y="1567"/>
                </a:cubicBezTo>
                <a:cubicBezTo>
                  <a:pt x="0" y="1567"/>
                  <a:pt x="0" y="1567"/>
                  <a:pt x="0" y="1567"/>
                </a:cubicBezTo>
                <a:lnTo>
                  <a:pt x="0" y="0"/>
                </a:ln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3919" y="289586"/>
            <a:ext cx="9060533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>
                <a:latin typeface="Montserrat" panose="00000500000000000000" pitchFamily="50" charset="0"/>
              </a:rPr>
              <a:t>ESG Strategy</a:t>
            </a:r>
            <a:r>
              <a:rPr lang="ro-RO" sz="3200" b="1">
                <a:latin typeface="Montserrat" panose="00000500000000000000" pitchFamily="50" charset="0"/>
              </a:rPr>
              <a:t> - G</a:t>
            </a:r>
            <a:r>
              <a:rPr lang="en-GB" sz="3200" b="1" err="1">
                <a:latin typeface="Montserrat" panose="00000500000000000000" pitchFamily="50" charset="0"/>
              </a:rPr>
              <a:t>overnance</a:t>
            </a:r>
            <a:endParaRPr lang="en-US" sz="3200" b="1">
              <a:latin typeface="Montserrat" panose="00000500000000000000" pitchFamily="50" charset="0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240598" y="1849810"/>
            <a:ext cx="482984" cy="417596"/>
          </a:xfrm>
          <a:custGeom>
            <a:avLst/>
            <a:gdLst>
              <a:gd name="T0" fmla="*/ 144 w 162"/>
              <a:gd name="T1" fmla="*/ 18 h 140"/>
              <a:gd name="T2" fmla="*/ 81 w 162"/>
              <a:gd name="T3" fmla="*/ 16 h 140"/>
              <a:gd name="T4" fmla="*/ 18 w 162"/>
              <a:gd name="T5" fmla="*/ 18 h 140"/>
              <a:gd name="T6" fmla="*/ 18 w 162"/>
              <a:gd name="T7" fmla="*/ 82 h 140"/>
              <a:gd name="T8" fmla="*/ 71 w 162"/>
              <a:gd name="T9" fmla="*/ 134 h 140"/>
              <a:gd name="T10" fmla="*/ 91 w 162"/>
              <a:gd name="T11" fmla="*/ 134 h 140"/>
              <a:gd name="T12" fmla="*/ 144 w 162"/>
              <a:gd name="T13" fmla="*/ 82 h 140"/>
              <a:gd name="T14" fmla="*/ 144 w 162"/>
              <a:gd name="T15" fmla="*/ 18 h 140"/>
              <a:gd name="T16" fmla="*/ 137 w 162"/>
              <a:gd name="T17" fmla="*/ 75 h 140"/>
              <a:gd name="T18" fmla="*/ 85 w 162"/>
              <a:gd name="T19" fmla="*/ 127 h 140"/>
              <a:gd name="T20" fmla="*/ 78 w 162"/>
              <a:gd name="T21" fmla="*/ 127 h 140"/>
              <a:gd name="T22" fmla="*/ 25 w 162"/>
              <a:gd name="T23" fmla="*/ 75 h 140"/>
              <a:gd name="T24" fmla="*/ 25 w 162"/>
              <a:gd name="T25" fmla="*/ 25 h 140"/>
              <a:gd name="T26" fmla="*/ 75 w 162"/>
              <a:gd name="T27" fmla="*/ 23 h 140"/>
              <a:gd name="T28" fmla="*/ 81 w 162"/>
              <a:gd name="T29" fmla="*/ 29 h 140"/>
              <a:gd name="T30" fmla="*/ 88 w 162"/>
              <a:gd name="T31" fmla="*/ 23 h 140"/>
              <a:gd name="T32" fmla="*/ 137 w 162"/>
              <a:gd name="T33" fmla="*/ 25 h 140"/>
              <a:gd name="T34" fmla="*/ 137 w 162"/>
              <a:gd name="T35" fmla="*/ 75 h 140"/>
              <a:gd name="T36" fmla="*/ 49 w 162"/>
              <a:gd name="T37" fmla="*/ 28 h 140"/>
              <a:gd name="T38" fmla="*/ 49 w 162"/>
              <a:gd name="T39" fmla="*/ 28 h 140"/>
              <a:gd name="T40" fmla="*/ 29 w 162"/>
              <a:gd name="T41" fmla="*/ 49 h 140"/>
              <a:gd name="T42" fmla="*/ 31 w 162"/>
              <a:gd name="T43" fmla="*/ 51 h 140"/>
              <a:gd name="T44" fmla="*/ 33 w 162"/>
              <a:gd name="T45" fmla="*/ 49 h 140"/>
              <a:gd name="T46" fmla="*/ 49 w 162"/>
              <a:gd name="T47" fmla="*/ 33 h 140"/>
              <a:gd name="T48" fmla="*/ 51 w 162"/>
              <a:gd name="T49" fmla="*/ 31 h 140"/>
              <a:gd name="T50" fmla="*/ 49 w 162"/>
              <a:gd name="T51" fmla="*/ 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40">
                <a:moveTo>
                  <a:pt x="144" y="18"/>
                </a:moveTo>
                <a:cubicBezTo>
                  <a:pt x="127" y="1"/>
                  <a:pt x="99" y="0"/>
                  <a:pt x="81" y="16"/>
                </a:cubicBezTo>
                <a:cubicBezTo>
                  <a:pt x="63" y="0"/>
                  <a:pt x="36" y="1"/>
                  <a:pt x="18" y="18"/>
                </a:cubicBezTo>
                <a:cubicBezTo>
                  <a:pt x="0" y="35"/>
                  <a:pt x="0" y="64"/>
                  <a:pt x="18" y="82"/>
                </a:cubicBezTo>
                <a:cubicBezTo>
                  <a:pt x="23" y="87"/>
                  <a:pt x="71" y="134"/>
                  <a:pt x="71" y="134"/>
                </a:cubicBezTo>
                <a:cubicBezTo>
                  <a:pt x="77" y="140"/>
                  <a:pt x="86" y="140"/>
                  <a:pt x="91" y="134"/>
                </a:cubicBezTo>
                <a:cubicBezTo>
                  <a:pt x="91" y="134"/>
                  <a:pt x="144" y="82"/>
                  <a:pt x="144" y="82"/>
                </a:cubicBezTo>
                <a:cubicBezTo>
                  <a:pt x="162" y="64"/>
                  <a:pt x="162" y="35"/>
                  <a:pt x="144" y="18"/>
                </a:cubicBezTo>
                <a:close/>
                <a:moveTo>
                  <a:pt x="137" y="75"/>
                </a:moveTo>
                <a:cubicBezTo>
                  <a:pt x="85" y="127"/>
                  <a:pt x="85" y="127"/>
                  <a:pt x="85" y="127"/>
                </a:cubicBezTo>
                <a:cubicBezTo>
                  <a:pt x="83" y="129"/>
                  <a:pt x="80" y="129"/>
                  <a:pt x="78" y="127"/>
                </a:cubicBezTo>
                <a:cubicBezTo>
                  <a:pt x="25" y="75"/>
                  <a:pt x="25" y="75"/>
                  <a:pt x="25" y="75"/>
                </a:cubicBezTo>
                <a:cubicBezTo>
                  <a:pt x="11" y="61"/>
                  <a:pt x="11" y="38"/>
                  <a:pt x="25" y="25"/>
                </a:cubicBezTo>
                <a:cubicBezTo>
                  <a:pt x="39" y="11"/>
                  <a:pt x="60" y="11"/>
                  <a:pt x="75" y="23"/>
                </a:cubicBezTo>
                <a:cubicBezTo>
                  <a:pt x="81" y="29"/>
                  <a:pt x="81" y="29"/>
                  <a:pt x="81" y="29"/>
                </a:cubicBezTo>
                <a:cubicBezTo>
                  <a:pt x="88" y="23"/>
                  <a:pt x="88" y="23"/>
                  <a:pt x="88" y="23"/>
                </a:cubicBezTo>
                <a:cubicBezTo>
                  <a:pt x="102" y="11"/>
                  <a:pt x="124" y="11"/>
                  <a:pt x="137" y="25"/>
                </a:cubicBezTo>
                <a:cubicBezTo>
                  <a:pt x="151" y="38"/>
                  <a:pt x="151" y="61"/>
                  <a:pt x="137" y="75"/>
                </a:cubicBez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38" y="28"/>
                  <a:pt x="29" y="38"/>
                  <a:pt x="29" y="49"/>
                </a:cubicBezTo>
                <a:cubicBezTo>
                  <a:pt x="29" y="50"/>
                  <a:pt x="30" y="51"/>
                  <a:pt x="31" y="51"/>
                </a:cubicBezTo>
                <a:cubicBezTo>
                  <a:pt x="32" y="51"/>
                  <a:pt x="33" y="50"/>
                  <a:pt x="33" y="49"/>
                </a:cubicBezTo>
                <a:cubicBezTo>
                  <a:pt x="33" y="40"/>
                  <a:pt x="40" y="33"/>
                  <a:pt x="49" y="33"/>
                </a:cubicBezTo>
                <a:cubicBezTo>
                  <a:pt x="50" y="33"/>
                  <a:pt x="51" y="32"/>
                  <a:pt x="51" y="31"/>
                </a:cubicBezTo>
                <a:cubicBezTo>
                  <a:pt x="51" y="30"/>
                  <a:pt x="50" y="28"/>
                  <a:pt x="4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EF05E-BD0C-DCFB-4FA1-99CBFAAB1CFE}"/>
              </a:ext>
            </a:extLst>
          </p:cNvPr>
          <p:cNvSpPr txBox="1"/>
          <p:nvPr/>
        </p:nvSpPr>
        <p:spPr>
          <a:xfrm>
            <a:off x="6353821" y="2660402"/>
            <a:ext cx="308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3BCB74-11AA-6E5A-C3F0-5FE10DEC5685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7C0510FC-5CE0-2829-5DDB-862C80166418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endParaRPr lang="en-GB" sz="1000" spc="-5">
              <a:latin typeface="Arial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991482-D9B1-AE1A-C86C-B871E8F77470}"/>
              </a:ext>
            </a:extLst>
          </p:cNvPr>
          <p:cNvSpPr/>
          <p:nvPr/>
        </p:nvSpPr>
        <p:spPr>
          <a:xfrm>
            <a:off x="7113964" y="1549103"/>
            <a:ext cx="4115289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A9BF22-3015-1F87-C119-2C5BFFDF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964" y="1552623"/>
            <a:ext cx="519912" cy="485373"/>
          </a:xfrm>
          <a:prstGeom prst="ellipse">
            <a:avLst/>
          </a:pr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C35D0-17B0-72DD-D1FC-0D4C123BBF5B}"/>
              </a:ext>
            </a:extLst>
          </p:cNvPr>
          <p:cNvSpPr txBox="1"/>
          <p:nvPr/>
        </p:nvSpPr>
        <p:spPr>
          <a:xfrm>
            <a:off x="196797" y="2058608"/>
            <a:ext cx="519432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100" b="1">
                <a:solidFill>
                  <a:schemeClr val="bg1"/>
                </a:solidFill>
                <a:latin typeface="Work Sans" pitchFamily="2" charset="0"/>
              </a:rPr>
              <a:t>AQUILA’s corporate culture promotes:</a:t>
            </a:r>
          </a:p>
          <a:p>
            <a:pPr marL="171450" marR="0" lvl="0" indent="-1714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Integrity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Good corporate governance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The highest ethical standards based on transparency, fairness and equity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80975" marR="0" lvl="0" indent="-1809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100" b="0" u="none" strike="noStrike" noProof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rPr>
              <a:t>The company’s </a:t>
            </a:r>
            <a:r>
              <a:rPr lang="en-GB" sz="1100" b="1" u="none" strike="noStrike" noProof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rPr>
              <a:t>Code of ethics and business conduct </a:t>
            </a:r>
            <a:r>
              <a:rPr lang="en-GB" sz="1100" b="0" u="none" strike="noStrike" noProof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rPr>
              <a:t>includes:</a:t>
            </a:r>
          </a:p>
          <a:p>
            <a:pPr marR="0" lvl="0" indent="-17145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Organizational values and applicable principles for maintaining a fair working environment</a:t>
            </a:r>
            <a:r>
              <a:rPr lang="ro-RO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1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indent="-171450" algn="just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Provisions relating to compliance with the requirements of:</a:t>
            </a: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Occupational health and safety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Diversity and non-discriminatory employment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Conflict of interest, bribery, corruption, discrimination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Environment protection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marL="628650" lvl="1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bg1"/>
                </a:solidFill>
                <a:latin typeface="Work Sans" pitchFamily="2" charset="0"/>
              </a:rPr>
              <a:t>Communication/Complaints</a:t>
            </a:r>
            <a:r>
              <a:rPr lang="ro-RO" sz="1100">
                <a:solidFill>
                  <a:schemeClr val="bg1"/>
                </a:solidFill>
                <a:latin typeface="Work Sans" pitchFamily="2" charset="0"/>
              </a:rPr>
              <a:t>;</a:t>
            </a:r>
            <a:endParaRPr lang="en-GB" sz="1100">
              <a:solidFill>
                <a:schemeClr val="bg1"/>
              </a:solidFill>
              <a:latin typeface="Work Sans" pitchFamily="2" charset="0"/>
            </a:endParaRPr>
          </a:p>
          <a:p>
            <a:pPr lvl="1" algn="just">
              <a:buClr>
                <a:schemeClr val="bg1"/>
              </a:buClr>
            </a:pPr>
            <a:endParaRPr lang="en-GB" sz="1100" b="1">
              <a:solidFill>
                <a:schemeClr val="bg1"/>
              </a:solidFill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0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The Board of Directors </a:t>
            </a: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consists of 5 members, of which 3 are independent, non-executive.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GB" sz="10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GB" sz="1000" b="1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Composition of the management committees: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000" u="none" strike="noStrike" noProof="0" err="1">
                <a:solidFill>
                  <a:schemeClr val="bg1"/>
                </a:solidFill>
                <a:effectLst/>
                <a:latin typeface="Work Sans" pitchFamily="2" charset="0"/>
              </a:rPr>
              <a:t>BoD</a:t>
            </a: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: 80% men and 20% women</a:t>
            </a:r>
            <a:r>
              <a:rPr lang="ro-RO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0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 Audit Committee: 50% men and 50% women</a:t>
            </a:r>
            <a:r>
              <a:rPr lang="ro-RO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0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 Nomination and Remuneration Committee: 50% men and 50% women</a:t>
            </a:r>
            <a:r>
              <a:rPr lang="ro-RO" sz="1000" u="none" strike="noStrike" noProof="0">
                <a:solidFill>
                  <a:schemeClr val="bg1"/>
                </a:solidFill>
                <a:effectLst/>
                <a:latin typeface="Work Sans" pitchFamily="2" charset="0"/>
              </a:rPr>
              <a:t>;</a:t>
            </a:r>
            <a:endParaRPr lang="en-GB" sz="1000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000" b="1" u="none" strike="noStrike" noProof="0">
              <a:solidFill>
                <a:schemeClr val="bg1"/>
              </a:solidFill>
              <a:effectLst/>
              <a:latin typeface="Work Sans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0AD1D5-BF18-581A-5A89-A6E2E1DE7BEA}"/>
              </a:ext>
            </a:extLst>
          </p:cNvPr>
          <p:cNvSpPr txBox="1"/>
          <p:nvPr/>
        </p:nvSpPr>
        <p:spPr>
          <a:xfrm>
            <a:off x="7113964" y="2632734"/>
            <a:ext cx="4401761" cy="272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r>
              <a:rPr lang="en-GB" sz="1100" b="1" u="none" strike="noStrike">
                <a:solidFill>
                  <a:srgbClr val="2F6EBA"/>
                </a:solidFill>
                <a:effectLst/>
                <a:latin typeface="Work Sans" pitchFamily="2" charset="0"/>
              </a:rPr>
              <a:t>AQUILA's efforts for the next 5 years will focus on strengthening internal corporate governance policies</a:t>
            </a:r>
            <a:r>
              <a:rPr lang="en-GB" sz="1100" u="none" strike="noStrike">
                <a:solidFill>
                  <a:srgbClr val="2F6EBA"/>
                </a:solidFill>
                <a:effectLst/>
                <a:latin typeface="Work Sans" pitchFamily="2" charset="0"/>
              </a:rPr>
              <a:t>, with a focus in the coming year on:</a:t>
            </a:r>
          </a:p>
          <a:p>
            <a:pPr marL="0" marR="0" lv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Wingdings,Sans-Serif"/>
              <a:buNone/>
            </a:pPr>
            <a:endParaRPr lang="it-IT" sz="1100" u="none" strike="noStrike">
              <a:solidFill>
                <a:schemeClr val="tx1"/>
              </a:solidFill>
              <a:effectLst/>
              <a:latin typeface="Work Sans" pitchFamily="2" charset="0"/>
            </a:endParaRP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Development of a Cyber Security and Data Privacy protocol;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Drafting a Diversity Policy;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Drafting a Modern Slavery Declaration;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Remuneration Policy;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Road safety code;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Code of Conduct for Suppliers;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100" u="none" strike="noStrike">
                <a:effectLst/>
                <a:latin typeface="Work Sans" pitchFamily="2" charset="0"/>
              </a:rPr>
              <a:t>Complaints procedures – in progress;</a:t>
            </a:r>
          </a:p>
          <a:p>
            <a:pPr marL="171450" marR="0" lvl="0" indent="-17145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it-IT" sz="1100" u="none" strike="noStrike">
              <a:effectLst/>
              <a:latin typeface="Work Sans" pitchFamily="2" charset="0"/>
            </a:endParaRPr>
          </a:p>
          <a:p>
            <a:pPr marL="0" lvl="0" indent="0" algn="just">
              <a:spcBef>
                <a:spcPts val="400"/>
              </a:spcBef>
              <a:buClr>
                <a:srgbClr val="000000"/>
              </a:buClr>
              <a:buNone/>
            </a:pPr>
            <a:endParaRPr lang="en-GB" sz="1000" b="1" u="none" strike="noStrike" noProof="0">
              <a:solidFill>
                <a:srgbClr val="003366"/>
              </a:solidFill>
              <a:effectLst/>
              <a:latin typeface="Work Sans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732EB75-7A1C-2ED4-AD8C-8D80FBF8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339" y="1657847"/>
            <a:ext cx="271161" cy="271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3DA352-F54A-1F8B-3093-C075CE208935}"/>
              </a:ext>
            </a:extLst>
          </p:cNvPr>
          <p:cNvSpPr txBox="1"/>
          <p:nvPr/>
        </p:nvSpPr>
        <p:spPr>
          <a:xfrm>
            <a:off x="2093500" y="1431544"/>
            <a:ext cx="1772031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1800" b="1">
                <a:solidFill>
                  <a:schemeClr val="bg1"/>
                </a:solidFill>
                <a:latin typeface="Montserrat" panose="00000500000000000000" pitchFamily="50" charset="0"/>
              </a:rPr>
              <a:t>ESG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0A419-93F5-984E-12D0-2C8F1643EFF1}"/>
              </a:ext>
            </a:extLst>
          </p:cNvPr>
          <p:cNvSpPr txBox="1"/>
          <p:nvPr/>
        </p:nvSpPr>
        <p:spPr>
          <a:xfrm>
            <a:off x="8315626" y="1431544"/>
            <a:ext cx="2370652" cy="53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b="1">
                <a:latin typeface="Montserrat" panose="00000500000000000000" pitchFamily="50" charset="0"/>
              </a:rPr>
              <a:t>ESG Targets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029EE7-5340-740B-613C-239FEDB1F68A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25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B2A9BC1-9788-DC2C-22CE-91AD3FD56C9F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ED1699A1-E86D-CF23-B404-6C1883B8E2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6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0" y="954219"/>
            <a:ext cx="7321140" cy="4395655"/>
          </a:xfrm>
          <a:custGeom>
            <a:avLst/>
            <a:gdLst>
              <a:gd name="T0" fmla="*/ 1724 w 2463"/>
              <a:gd name="T1" fmla="*/ 0 h 1477"/>
              <a:gd name="T2" fmla="*/ 0 w 2463"/>
              <a:gd name="T3" fmla="*/ 0 h 1477"/>
              <a:gd name="T4" fmla="*/ 0 w 2463"/>
              <a:gd name="T5" fmla="*/ 1477 h 1477"/>
              <a:gd name="T6" fmla="*/ 1724 w 2463"/>
              <a:gd name="T7" fmla="*/ 1477 h 1477"/>
              <a:gd name="T8" fmla="*/ 2463 w 2463"/>
              <a:gd name="T9" fmla="*/ 739 h 1477"/>
              <a:gd name="T10" fmla="*/ 1724 w 2463"/>
              <a:gd name="T11" fmla="*/ 0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3" h="1477">
                <a:moveTo>
                  <a:pt x="17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77"/>
                  <a:pt x="0" y="1477"/>
                  <a:pt x="0" y="1477"/>
                </a:cubicBezTo>
                <a:cubicBezTo>
                  <a:pt x="1724" y="1477"/>
                  <a:pt x="1724" y="1477"/>
                  <a:pt x="1724" y="1477"/>
                </a:cubicBezTo>
                <a:cubicBezTo>
                  <a:pt x="2132" y="1477"/>
                  <a:pt x="2463" y="1147"/>
                  <a:pt x="2463" y="739"/>
                </a:cubicBezTo>
                <a:cubicBezTo>
                  <a:pt x="2463" y="331"/>
                  <a:pt x="2132" y="0"/>
                  <a:pt x="1724" y="0"/>
                </a:cubicBezTo>
                <a:close/>
              </a:path>
            </a:pathLst>
          </a:custGeom>
          <a:solidFill>
            <a:srgbClr val="2F6E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48559"/>
            <a:ext cx="5979522" cy="204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3200" b="1">
                <a:solidFill>
                  <a:schemeClr val="bg1"/>
                </a:solidFill>
                <a:latin typeface="Montserrat" panose="00000500000000000000" pitchFamily="50" charset="0"/>
              </a:rPr>
              <a:t>AQUILA Investor Relations:</a:t>
            </a:r>
            <a:br>
              <a:rPr lang="en-GB" sz="3200" b="1">
                <a:solidFill>
                  <a:schemeClr val="bg1"/>
                </a:solidFill>
                <a:latin typeface="Montserrat" panose="00000500000000000000" pitchFamily="50" charset="0"/>
              </a:rPr>
            </a:br>
            <a:br>
              <a:rPr lang="en-GB" sz="3200" b="1">
                <a:solidFill>
                  <a:schemeClr val="bg1"/>
                </a:solidFill>
                <a:latin typeface="Montserrat" panose="00000500000000000000" pitchFamily="50" charset="0"/>
              </a:rPr>
            </a:br>
            <a:endParaRPr lang="en-GB" sz="3200" b="1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>
              <a:lnSpc>
                <a:spcPts val="3800"/>
              </a:lnSpc>
            </a:pPr>
            <a:endParaRPr lang="en-GB" sz="3700" b="1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9DD7F00-672F-FA90-ADD4-FC7E9DB976AF}"/>
              </a:ext>
            </a:extLst>
          </p:cNvPr>
          <p:cNvSpPr txBox="1"/>
          <p:nvPr/>
        </p:nvSpPr>
        <p:spPr>
          <a:xfrm>
            <a:off x="1147998" y="2660392"/>
            <a:ext cx="5605112" cy="1537216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894"/>
              </a:spcBef>
            </a:pPr>
            <a:r>
              <a:rPr lang="en-GB" spc="-40">
                <a:solidFill>
                  <a:schemeClr val="bg1"/>
                </a:solidFill>
                <a:latin typeface="Work Sans" pitchFamily="2" charset="0"/>
                <a:cs typeface="Arial"/>
              </a:rPr>
              <a:t>Jean Dumitrescu – </a:t>
            </a:r>
            <a:r>
              <a:rPr lang="pt-BR" spc="-40">
                <a:solidFill>
                  <a:schemeClr val="bg1"/>
                </a:solidFill>
                <a:latin typeface="Work Sans" pitchFamily="2" charset="0"/>
                <a:cs typeface="Arial"/>
              </a:rPr>
              <a:t>Investor Relations Director</a:t>
            </a:r>
          </a:p>
          <a:p>
            <a:pPr marL="131445">
              <a:lnSpc>
                <a:spcPct val="100000"/>
              </a:lnSpc>
              <a:spcBef>
                <a:spcPts val="894"/>
              </a:spcBef>
            </a:pPr>
            <a:r>
              <a:rPr lang="pt-BR" spc="-40">
                <a:solidFill>
                  <a:schemeClr val="bg1"/>
                </a:solidFill>
                <a:latin typeface="Work Sans" pitchFamily="2" charset="0"/>
                <a:cs typeface="Arial"/>
              </a:rPr>
              <a:t>Phone: </a:t>
            </a:r>
            <a:r>
              <a:rPr lang="pt-BR">
                <a:solidFill>
                  <a:schemeClr val="bg1"/>
                </a:solidFill>
                <a:latin typeface="Work Sans" pitchFamily="2" charset="0"/>
                <a:cs typeface="Arial"/>
              </a:rPr>
              <a:t>+40 723 331 942</a:t>
            </a:r>
          </a:p>
          <a:p>
            <a:pPr marL="131445" marR="5080">
              <a:lnSpc>
                <a:spcPct val="137900"/>
              </a:lnSpc>
            </a:pPr>
            <a:r>
              <a:rPr lang="pt-BR" spc="-5">
                <a:solidFill>
                  <a:schemeClr val="bg1"/>
                </a:solidFill>
                <a:latin typeface="Work Sans" pitchFamily="2" charset="0"/>
                <a:cs typeface="Arial"/>
              </a:rPr>
              <a:t>E-mail: investor.relations@aquila.ro</a:t>
            </a:r>
          </a:p>
          <a:p>
            <a:pPr marL="131445" marR="5080">
              <a:lnSpc>
                <a:spcPct val="137900"/>
              </a:lnSpc>
            </a:pPr>
            <a:r>
              <a:rPr lang="en-US" sz="1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>
                <a:solidFill>
                  <a:schemeClr val="bg1"/>
                </a:solidFill>
                <a:latin typeface="Work Sans" pitchFamily="2" charset="0"/>
                <a:cs typeface="Arial"/>
              </a:rPr>
              <a:t>:</a:t>
            </a:r>
            <a:r>
              <a:rPr spc="-45">
                <a:solidFill>
                  <a:schemeClr val="bg1"/>
                </a:solidFill>
                <a:latin typeface="Work Sans" pitchFamily="2" charset="0"/>
                <a:cs typeface="Arial"/>
              </a:rPr>
              <a:t> </a:t>
            </a:r>
            <a:r>
              <a:rPr lang="en-GB" spc="-10">
                <a:solidFill>
                  <a:schemeClr val="bg1"/>
                </a:solidFill>
                <a:uFill>
                  <a:solidFill>
                    <a:srgbClr val="003366"/>
                  </a:solidFill>
                </a:uFill>
                <a:latin typeface="Work Sans" pitchFamily="2" charset="0"/>
                <a:cs typeface="Arial"/>
              </a:rPr>
              <a:t>www.aquila.ro</a:t>
            </a:r>
            <a:endParaRPr>
              <a:solidFill>
                <a:schemeClr val="bg1"/>
              </a:solidFill>
              <a:latin typeface="Work Sans" pitchFamily="2" charset="0"/>
              <a:cs typeface="Arial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2ADA4F37-DB8B-5B88-537D-9F163DD4890A}"/>
              </a:ext>
            </a:extLst>
          </p:cNvPr>
          <p:cNvSpPr>
            <a:spLocks/>
          </p:cNvSpPr>
          <p:nvPr/>
        </p:nvSpPr>
        <p:spPr bwMode="auto">
          <a:xfrm>
            <a:off x="7448852" y="1688393"/>
            <a:ext cx="4743148" cy="4395655"/>
          </a:xfrm>
          <a:custGeom>
            <a:avLst/>
            <a:gdLst>
              <a:gd name="T0" fmla="*/ 739 w 1596"/>
              <a:gd name="T1" fmla="*/ 1477 h 1477"/>
              <a:gd name="T2" fmla="*/ 1596 w 1596"/>
              <a:gd name="T3" fmla="*/ 1477 h 1477"/>
              <a:gd name="T4" fmla="*/ 1596 w 1596"/>
              <a:gd name="T5" fmla="*/ 0 h 1477"/>
              <a:gd name="T6" fmla="*/ 739 w 1596"/>
              <a:gd name="T7" fmla="*/ 0 h 1477"/>
              <a:gd name="T8" fmla="*/ 0 w 1596"/>
              <a:gd name="T9" fmla="*/ 739 h 1477"/>
              <a:gd name="T10" fmla="*/ 739 w 1596"/>
              <a:gd name="T11" fmla="*/ 1477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6" h="1477">
                <a:moveTo>
                  <a:pt x="739" y="1477"/>
                </a:moveTo>
                <a:cubicBezTo>
                  <a:pt x="1596" y="1477"/>
                  <a:pt x="1596" y="1477"/>
                  <a:pt x="1596" y="1477"/>
                </a:cubicBezTo>
                <a:cubicBezTo>
                  <a:pt x="1596" y="0"/>
                  <a:pt x="1596" y="0"/>
                  <a:pt x="1596" y="0"/>
                </a:cubicBezTo>
                <a:cubicBezTo>
                  <a:pt x="739" y="0"/>
                  <a:pt x="739" y="0"/>
                  <a:pt x="739" y="0"/>
                </a:cubicBezTo>
                <a:cubicBezTo>
                  <a:pt x="331" y="0"/>
                  <a:pt x="0" y="331"/>
                  <a:pt x="0" y="739"/>
                </a:cubicBezTo>
                <a:cubicBezTo>
                  <a:pt x="0" y="1147"/>
                  <a:pt x="331" y="1477"/>
                  <a:pt x="739" y="1477"/>
                </a:cubicBezTo>
                <a:close/>
              </a:path>
            </a:pathLst>
          </a:custGeom>
          <a:solidFill>
            <a:schemeClr val="accent2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690C4-E7FB-D5CB-04E8-FFEDB53F5DF2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D701051-5C0F-B32D-1A6C-B39431AAA81D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26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8DDB87A-377C-0995-E639-504AB4DACA0C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402017DA-D6E7-4942-9F4D-B54BDFC45A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61E25-53A7-1867-622C-6F42B66B3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EB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317BB-5C7B-80E4-5A98-0642F48AE739}"/>
              </a:ext>
            </a:extLst>
          </p:cNvPr>
          <p:cNvSpPr/>
          <p:nvPr/>
        </p:nvSpPr>
        <p:spPr>
          <a:xfrm>
            <a:off x="-1" y="436879"/>
            <a:ext cx="11734801" cy="60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 |</a:t>
            </a:r>
          </a:p>
          <a:p>
            <a:pPr algn="ctr"/>
            <a:endParaRPr lang="en-US"/>
          </a:p>
          <a:p>
            <a:pPr algn="ctr"/>
            <a:r>
              <a:rPr lang="en-US"/>
              <a:t>Investment proposition</a:t>
            </a:r>
          </a:p>
          <a:p>
            <a:pPr algn="ctr"/>
            <a:endParaRPr lang="en-US"/>
          </a:p>
          <a:p>
            <a:pPr algn="ctr"/>
            <a:r>
              <a:rPr lang="en-US"/>
              <a:t>2 |</a:t>
            </a:r>
          </a:p>
          <a:p>
            <a:pPr algn="ctr"/>
            <a:endParaRPr lang="en-US"/>
          </a:p>
          <a:p>
            <a:pPr algn="ctr"/>
            <a:r>
              <a:rPr lang="en-US"/>
              <a:t>Market context</a:t>
            </a:r>
          </a:p>
          <a:p>
            <a:pPr algn="ctr"/>
            <a:endParaRPr lang="en-US"/>
          </a:p>
          <a:p>
            <a:pPr algn="ctr"/>
            <a:r>
              <a:rPr lang="en-US"/>
              <a:t>3 |</a:t>
            </a:r>
          </a:p>
          <a:p>
            <a:pPr algn="ctr"/>
            <a:endParaRPr lang="en-US"/>
          </a:p>
          <a:p>
            <a:pPr algn="ctr"/>
            <a:r>
              <a:rPr lang="en-US"/>
              <a:t>Strategic focus</a:t>
            </a:r>
          </a:p>
          <a:p>
            <a:pPr algn="ctr"/>
            <a:endParaRPr lang="en-US"/>
          </a:p>
          <a:p>
            <a:pPr algn="ctr"/>
            <a:r>
              <a:rPr lang="en-US"/>
              <a:t>4 |</a:t>
            </a:r>
          </a:p>
          <a:p>
            <a:pPr algn="ctr"/>
            <a:endParaRPr lang="en-US"/>
          </a:p>
          <a:p>
            <a:pPr algn="ctr"/>
            <a:r>
              <a:rPr lang="en-US"/>
              <a:t>H1 2022 results</a:t>
            </a:r>
          </a:p>
          <a:p>
            <a:pPr algn="ctr"/>
            <a:endParaRPr lang="en-US"/>
          </a:p>
          <a:p>
            <a:pPr algn="ctr"/>
            <a:r>
              <a:rPr lang="en-US"/>
              <a:t>5 |</a:t>
            </a:r>
          </a:p>
          <a:p>
            <a:pPr algn="ctr"/>
            <a:endParaRPr lang="en-US"/>
          </a:p>
          <a:p>
            <a:pPr algn="ctr"/>
            <a:r>
              <a:rPr lang="en-US"/>
              <a:t>FY 2022 outlook</a:t>
            </a: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EA1A7D2F-3016-B5DB-8588-6ACEDFE9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/>
        </p:blipFill>
        <p:spPr>
          <a:xfrm>
            <a:off x="3567884" y="4497732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  <p:pic>
        <p:nvPicPr>
          <p:cNvPr id="13" name="Picture Placeholder 4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02F15E5-5DF3-21F3-A170-44E047AE4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r="32693"/>
          <a:stretch>
            <a:fillRect/>
          </a:stretch>
        </p:blipFill>
        <p:spPr>
          <a:xfrm>
            <a:off x="1" y="1"/>
            <a:ext cx="3567883" cy="687731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C86B75-2D10-D33D-79D4-0C1BBF93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83" y="0"/>
            <a:ext cx="2461275" cy="23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397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1CDBF-35F1-86E6-E956-E8C90900813B}"/>
              </a:ext>
            </a:extLst>
          </p:cNvPr>
          <p:cNvSpPr txBox="1"/>
          <p:nvPr/>
        </p:nvSpPr>
        <p:spPr>
          <a:xfrm>
            <a:off x="7064242" y="1717203"/>
            <a:ext cx="3934130" cy="369331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>
                <a:latin typeface="Work Sans" panose="00000500000000000000" pitchFamily="50" charset="0"/>
              </a:rPr>
              <a:t>Macroeconomic context and markets</a:t>
            </a:r>
          </a:p>
          <a:p>
            <a:pPr marL="342900" indent="-342900">
              <a:buFont typeface="+mj-lt"/>
              <a:buAutoNum type="arabicPeriod"/>
            </a:pPr>
            <a:endParaRPr lang="en-US" b="1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>
                <a:latin typeface="Work Sans" panose="00000500000000000000" pitchFamily="50" charset="0"/>
              </a:rPr>
              <a:t>Strategy and focus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>
                <a:latin typeface="Work Sans" panose="00000500000000000000" pitchFamily="50" charset="0"/>
              </a:rPr>
              <a:t>Analysis of the results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|</a:t>
            </a:r>
            <a:r>
              <a:rPr lang="en-GB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>
                <a:latin typeface="Work Sans" panose="00000500000000000000" pitchFamily="50" charset="0"/>
              </a:rPr>
              <a:t>Margin optimization and Own Brands growth</a:t>
            </a:r>
            <a:endParaRPr lang="ro-RO">
              <a:latin typeface="Work Sans" panose="00000500000000000000" pitchFamily="50" charset="0"/>
            </a:endParaRPr>
          </a:p>
          <a:p>
            <a:endParaRPr lang="ro-RO">
              <a:latin typeface="Work Sans" panose="00000500000000000000" pitchFamily="50" charset="0"/>
            </a:endParaRPr>
          </a:p>
          <a:p>
            <a:r>
              <a:rPr lang="ro-RO">
                <a:latin typeface="Work Sans" panose="00000500000000000000" pitchFamily="50" charset="0"/>
              </a:rPr>
              <a:t>4.  </a:t>
            </a:r>
            <a:r>
              <a:rPr lang="en-GB">
                <a:latin typeface="Work Sans" panose="00000500000000000000" pitchFamily="50" charset="0"/>
              </a:rPr>
              <a:t>Markets and ESG details</a:t>
            </a:r>
          </a:p>
          <a:p>
            <a:r>
              <a:rPr lang="en-GB">
                <a:latin typeface="Work Sans" panose="00000500000000000000" pitchFamily="50" charset="0"/>
              </a:rPr>
              <a:t>     Appendixes</a:t>
            </a:r>
          </a:p>
          <a:p>
            <a:pPr marL="342900" indent="-342900">
              <a:buFont typeface="+mj-lt"/>
              <a:buAutoNum type="arabicPeriod"/>
            </a:pPr>
            <a:endParaRPr lang="en-US">
              <a:latin typeface="Work Sans" panose="00000500000000000000" pitchFamily="50" charset="0"/>
            </a:endParaRPr>
          </a:p>
          <a:p>
            <a:endParaRPr lang="en-US">
              <a:latin typeface="Work Sans" panose="00000500000000000000" pitchFamily="50" charset="0"/>
            </a:endParaRP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34B50230-2B80-0E05-2779-848F5C7651CA}"/>
              </a:ext>
            </a:extLst>
          </p:cNvPr>
          <p:cNvPicPr/>
          <p:nvPr/>
        </p:nvPicPr>
        <p:blipFill rotWithShape="1">
          <a:blip r:embed="rId4" cstate="print"/>
          <a:srcRect r="78504"/>
          <a:stretch/>
        </p:blipFill>
        <p:spPr>
          <a:xfrm>
            <a:off x="4203625" y="397917"/>
            <a:ext cx="1201485" cy="1833974"/>
          </a:xfrm>
          <a:prstGeom prst="rect">
            <a:avLst/>
          </a:prstGeom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1C6E3DEA-F5C9-7936-5C4D-10BFB6A4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518"/>
          <a:stretch/>
        </p:blipFill>
        <p:spPr>
          <a:xfrm>
            <a:off x="3567882" y="2231291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89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43421" y="337776"/>
            <a:ext cx="11748580" cy="10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spc="-5">
                <a:latin typeface="Montserrat" panose="00000500000000000000" pitchFamily="50" charset="0"/>
              </a:rPr>
              <a:t>2. Strategy and Focus - AQUILA Strategy for Profitable Growth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D9AA5-74A5-1FFB-74FC-9A8EE4987835}"/>
              </a:ext>
            </a:extLst>
          </p:cNvPr>
          <p:cNvSpPr/>
          <p:nvPr/>
        </p:nvSpPr>
        <p:spPr>
          <a:xfrm>
            <a:off x="0" y="6119560"/>
            <a:ext cx="12192000" cy="7860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AF841-5A14-7FB4-8C38-F24ED4925C20}"/>
              </a:ext>
            </a:extLst>
          </p:cNvPr>
          <p:cNvSpPr txBox="1"/>
          <p:nvPr/>
        </p:nvSpPr>
        <p:spPr>
          <a:xfrm>
            <a:off x="8521594" y="973703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Montserrat" panose="00000500000000000000" pitchFamily="50" charset="0"/>
              </a:rPr>
              <a:t>Reduce carbon footprint by 10% by 2026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25B4F0F-2E6A-EA6E-7F92-C5212116CEAD}"/>
              </a:ext>
            </a:extLst>
          </p:cNvPr>
          <p:cNvSpPr txBox="1"/>
          <p:nvPr/>
        </p:nvSpPr>
        <p:spPr>
          <a:xfrm>
            <a:off x="2106198" y="2119160"/>
            <a:ext cx="39898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Targets: FMCG distributors and brand manufacturers.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Potential synergy through products portfolio and operational model.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Always initial majority stake, with option to buy in 3-5 years for tickets over EUR 50 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5F0035-F772-0E88-81D1-DB9A75F393B4}"/>
              </a:ext>
            </a:extLst>
          </p:cNvPr>
          <p:cNvSpPr/>
          <p:nvPr/>
        </p:nvSpPr>
        <p:spPr>
          <a:xfrm>
            <a:off x="700555" y="1578478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10">
                <a:solidFill>
                  <a:schemeClr val="tx1"/>
                </a:solidFill>
                <a:latin typeface="Montserrat" panose="00000500000000000000" pitchFamily="50" charset="0"/>
                <a:cs typeface="Arial"/>
              </a:rPr>
              <a:t>M&amp;A approach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443FA5-998C-3026-C02B-FC11F1A48628}"/>
              </a:ext>
            </a:extLst>
          </p:cNvPr>
          <p:cNvSpPr/>
          <p:nvPr/>
        </p:nvSpPr>
        <p:spPr>
          <a:xfrm>
            <a:off x="6637143" y="1578478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spc="-10">
                <a:solidFill>
                  <a:schemeClr val="tx1"/>
                </a:solidFill>
                <a:latin typeface="Montserrat" panose="00000500000000000000" pitchFamily="50" charset="0"/>
                <a:cs typeface="Arial"/>
              </a:rPr>
              <a:t>Margin optimization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3CE7F-4602-6D60-86C9-437CC001EFBB}"/>
              </a:ext>
            </a:extLst>
          </p:cNvPr>
          <p:cNvSpPr txBox="1"/>
          <p:nvPr/>
        </p:nvSpPr>
        <p:spPr>
          <a:xfrm>
            <a:off x="567388" y="2144783"/>
            <a:ext cx="1697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F6EBA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Key criteria for mergers and acquisitions: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700C1-FE7A-F7BA-2EF3-749698CE27BD}"/>
              </a:ext>
            </a:extLst>
          </p:cNvPr>
          <p:cNvSpPr txBox="1"/>
          <p:nvPr/>
        </p:nvSpPr>
        <p:spPr>
          <a:xfrm>
            <a:off x="8141990" y="2092643"/>
            <a:ext cx="37991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Cross-selling of our products across channels and clients.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Focus on the frozen product segment, both in terms of distribution and logistics.</a:t>
            </a:r>
          </a:p>
          <a:p>
            <a:pPr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 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Work Sans" pitchFamily="2" charset="0"/>
                <a:cs typeface="Arial"/>
              </a:rPr>
              <a:t>Increasing presence in the channels with higher margins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(HoReCa, </a:t>
            </a:r>
            <a:r>
              <a:rPr lang="en-US" sz="1200">
                <a:latin typeface="Work Sans" pitchFamily="2" charset="0"/>
                <a:cs typeface="Arial"/>
              </a:rPr>
              <a:t>Gas station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)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2F514-41AF-CD3D-9C41-F5C5EA47FE8C}"/>
              </a:ext>
            </a:extLst>
          </p:cNvPr>
          <p:cNvSpPr txBox="1"/>
          <p:nvPr/>
        </p:nvSpPr>
        <p:spPr>
          <a:xfrm>
            <a:off x="6677306" y="2527996"/>
            <a:ext cx="1143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F6EBA"/>
                </a:solidFill>
                <a:effectLst/>
                <a:uLnTx/>
                <a:uFillTx/>
                <a:latin typeface="Work Sans" pitchFamily="2" charset="0"/>
                <a:cs typeface="Arial" panose="020B0604020202020204" pitchFamily="34" charset="0"/>
              </a:rPr>
              <a:t>Key actions: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F6EBA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22B4F-A41F-BCE0-C313-EC214A82958C}"/>
              </a:ext>
            </a:extLst>
          </p:cNvPr>
          <p:cNvSpPr txBox="1"/>
          <p:nvPr/>
        </p:nvSpPr>
        <p:spPr>
          <a:xfrm>
            <a:off x="2100900" y="4462536"/>
            <a:ext cx="43983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Sustained sales growth (+</a:t>
            </a:r>
            <a:r>
              <a:rPr lang="ro-RO" sz="1200" dirty="0">
                <a:latin typeface="Work Sans" pitchFamily="2" charset="0"/>
                <a:cs typeface="Arial"/>
              </a:rPr>
              <a:t>3</a:t>
            </a:r>
            <a:r>
              <a:rPr lang="en-GB" sz="1200" dirty="0">
                <a:latin typeface="Work Sans" pitchFamily="2" charset="0"/>
                <a:cs typeface="Arial"/>
              </a:rPr>
              <a:t>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% in the first 9 months of 2023   compared to the first 9 months of 2022</a:t>
            </a:r>
            <a:r>
              <a:rPr lang="ro-RO" sz="1200" dirty="0">
                <a:latin typeface="Work Sans" pitchFamily="2" charset="0"/>
                <a:cs typeface="Arial"/>
              </a:rPr>
              <a:t>)</a:t>
            </a:r>
            <a:r>
              <a:rPr lang="en-US" sz="1200" dirty="0">
                <a:latin typeface="Work Sans" pitchFamily="2" charset="0"/>
                <a:cs typeface="Arial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Launching new products (22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products in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 2023).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Focus </a:t>
            </a:r>
            <a:r>
              <a:rPr lang="en-US" sz="1200" dirty="0">
                <a:latin typeface="Work Sans" pitchFamily="2" charset="0"/>
                <a:cs typeface="Arial"/>
              </a:rPr>
              <a:t>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HoReCA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 (+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15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% </a:t>
            </a:r>
            <a:r>
              <a:rPr lang="en-GB" sz="1200" dirty="0" err="1">
                <a:latin typeface="Work Sans" pitchFamily="2" charset="0"/>
                <a:cs typeface="Arial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n the first 9 month of 2023).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Increasing retail presence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9EFBA-5CBA-9CF8-8BB3-AA7BF2542521}"/>
              </a:ext>
            </a:extLst>
          </p:cNvPr>
          <p:cNvSpPr txBox="1"/>
          <p:nvPr/>
        </p:nvSpPr>
        <p:spPr>
          <a:xfrm>
            <a:off x="567388" y="4877782"/>
            <a:ext cx="956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F6EBA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Key steps: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2F6EBA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DF180-7BB3-507E-2289-934CE65A71D2}"/>
              </a:ext>
            </a:extLst>
          </p:cNvPr>
          <p:cNvSpPr txBox="1"/>
          <p:nvPr/>
        </p:nvSpPr>
        <p:spPr>
          <a:xfrm>
            <a:off x="417439" y="4080089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FD0F0A-4EC2-3667-4FD1-9A6AD2FA75B7}"/>
              </a:ext>
            </a:extLst>
          </p:cNvPr>
          <p:cNvSpPr txBox="1"/>
          <p:nvPr/>
        </p:nvSpPr>
        <p:spPr>
          <a:xfrm>
            <a:off x="6961110" y="4062341"/>
            <a:ext cx="4315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7858D8-522D-2B21-713B-032321E98BA1}"/>
              </a:ext>
            </a:extLst>
          </p:cNvPr>
          <p:cNvSpPr/>
          <p:nvPr/>
        </p:nvSpPr>
        <p:spPr>
          <a:xfrm>
            <a:off x="797282" y="3944362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spc="-10">
              <a:solidFill>
                <a:schemeClr val="bg1"/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B0C3DE-3A4D-0EF0-A126-2A9D2D449030}"/>
              </a:ext>
            </a:extLst>
          </p:cNvPr>
          <p:cNvSpPr txBox="1"/>
          <p:nvPr/>
        </p:nvSpPr>
        <p:spPr>
          <a:xfrm>
            <a:off x="864597" y="3992540"/>
            <a:ext cx="341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10">
                <a:latin typeface="Montserrat" panose="00000500000000000000" pitchFamily="50" charset="0"/>
                <a:cs typeface="Arial"/>
              </a:rPr>
              <a:t>Own brands growth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2038B6E-4520-98D0-17BB-1A987377ED5B}"/>
              </a:ext>
            </a:extLst>
          </p:cNvPr>
          <p:cNvSpPr/>
          <p:nvPr/>
        </p:nvSpPr>
        <p:spPr>
          <a:xfrm>
            <a:off x="6637143" y="3944362"/>
            <a:ext cx="3436133" cy="48889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spc="-10">
                <a:solidFill>
                  <a:schemeClr val="tx1"/>
                </a:solidFill>
                <a:latin typeface="Montserrat" panose="00000500000000000000" pitchFamily="50" charset="0"/>
                <a:cs typeface="Arial"/>
              </a:rPr>
              <a:t>ESG strategy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178209-5293-DCCA-27D8-42EA1FE1348E}"/>
              </a:ext>
            </a:extLst>
          </p:cNvPr>
          <p:cNvSpPr txBox="1"/>
          <p:nvPr/>
        </p:nvSpPr>
        <p:spPr>
          <a:xfrm>
            <a:off x="8141990" y="4566299"/>
            <a:ext cx="33253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Work Sans" pitchFamily="2" charset="0"/>
                <a:cs typeface="Arial"/>
              </a:rPr>
              <a:t>Environment and climate change.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>
              <a:latin typeface="Work Sans" pitchFamily="2" charset="0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Work Sans" pitchFamily="2" charset="0"/>
                <a:cs typeface="Arial"/>
              </a:rPr>
              <a:t>Human capital and communities.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>
              <a:latin typeface="Work Sans" pitchFamily="2" charset="0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Work Sans" pitchFamily="2" charset="0"/>
                <a:cs typeface="Arial"/>
              </a:rPr>
              <a:t>Ethics and governance.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3210DD-F4E3-B90A-2AA2-0DD1D97DAA09}"/>
              </a:ext>
            </a:extLst>
          </p:cNvPr>
          <p:cNvSpPr txBox="1"/>
          <p:nvPr/>
        </p:nvSpPr>
        <p:spPr>
          <a:xfrm>
            <a:off x="6677306" y="4657971"/>
            <a:ext cx="1503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F6EBA"/>
                </a:solidFill>
                <a:latin typeface="Work Sans" pitchFamily="2" charset="0"/>
                <a:cs typeface="Arial" panose="020B0604020202020204" pitchFamily="34" charset="0"/>
              </a:rPr>
              <a:t>2022-2026 strategic directions: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A5CF46-3B16-908E-96B2-DA3557272D02}"/>
              </a:ext>
            </a:extLst>
          </p:cNvPr>
          <p:cNvSpPr txBox="1">
            <a:spLocks/>
          </p:cNvSpPr>
          <p:nvPr/>
        </p:nvSpPr>
        <p:spPr>
          <a:xfrm>
            <a:off x="196797" y="640143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4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6674D4D-D96E-9CEA-B0F0-90D217479ABE}"/>
              </a:ext>
            </a:extLst>
          </p:cNvPr>
          <p:cNvSpPr txBox="1"/>
          <p:nvPr/>
        </p:nvSpPr>
        <p:spPr>
          <a:xfrm>
            <a:off x="567388" y="6436121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 dirty="0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 dirty="0">
                <a:latin typeface="Work Sans" pitchFamily="2" charset="0"/>
                <a:cs typeface="Arial"/>
              </a:rPr>
              <a:t>Presentation of financial results 9 months 2023</a:t>
            </a:r>
            <a:endParaRPr sz="1200" dirty="0">
              <a:latin typeface="Work Sans" pitchFamily="2" charset="0"/>
              <a:cs typeface="Arial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B74A588D-CB1D-8939-1B76-FDEC721C04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6">
            <a:extLst>
              <a:ext uri="{FF2B5EF4-FFF2-40B4-BE49-F238E27FC236}">
                <a16:creationId xmlns:a16="http://schemas.microsoft.com/office/drawing/2014/main" id="{A944F63C-FE1D-5455-1FDB-8360AD27F164}"/>
              </a:ext>
            </a:extLst>
          </p:cNvPr>
          <p:cNvSpPr txBox="1">
            <a:spLocks/>
          </p:cNvSpPr>
          <p:nvPr/>
        </p:nvSpPr>
        <p:spPr>
          <a:xfrm>
            <a:off x="545466" y="225698"/>
            <a:ext cx="10195421" cy="4635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M&amp;A Negotiations Status</a:t>
            </a:r>
            <a:endParaRPr lang="en-US" sz="3200" spc="-5">
              <a:latin typeface="Montserrat" panose="00000500000000000000" pitchFamily="50" charset="0"/>
            </a:endParaRPr>
          </a:p>
        </p:txBody>
      </p:sp>
      <p:sp>
        <p:nvSpPr>
          <p:cNvPr id="23" name="object 66">
            <a:extLst>
              <a:ext uri="{FF2B5EF4-FFF2-40B4-BE49-F238E27FC236}">
                <a16:creationId xmlns:a16="http://schemas.microsoft.com/office/drawing/2014/main" id="{DE63CED0-8A0E-078B-954F-E4ECF1DACD31}"/>
              </a:ext>
            </a:extLst>
          </p:cNvPr>
          <p:cNvSpPr txBox="1"/>
          <p:nvPr/>
        </p:nvSpPr>
        <p:spPr>
          <a:xfrm>
            <a:off x="545466" y="5777293"/>
            <a:ext cx="87331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en-GB" sz="1000" i="1" spc="-5" baseline="30000">
                <a:latin typeface="Work Sans" pitchFamily="2" charset="0"/>
                <a:cs typeface="Arial"/>
              </a:rPr>
              <a:t>1</a:t>
            </a:r>
            <a:r>
              <a:rPr lang="en-GB" sz="1000" i="1" spc="-5">
                <a:latin typeface="Work Sans" pitchFamily="2" charset="0"/>
                <a:cs typeface="Arial"/>
              </a:rPr>
              <a:t> Target in descending order of EBITDA value; </a:t>
            </a:r>
            <a:r>
              <a:rPr lang="en-GB" sz="1000" i="1" spc="-5" baseline="30000">
                <a:latin typeface="Work Sans" pitchFamily="2" charset="0"/>
                <a:cs typeface="Arial"/>
              </a:rPr>
              <a:t>2</a:t>
            </a:r>
            <a:r>
              <a:rPr lang="en-GB" sz="1000" i="1" spc="-5">
                <a:latin typeface="Work Sans" pitchFamily="2" charset="0"/>
                <a:cs typeface="Arial"/>
              </a:rPr>
              <a:t> Source: EMIS; * FY 2021 (individual RAS);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FA8F85-EAB6-1F20-6656-5F00B9E11B1C}"/>
              </a:ext>
            </a:extLst>
          </p:cNvPr>
          <p:cNvSpPr/>
          <p:nvPr/>
        </p:nvSpPr>
        <p:spPr>
          <a:xfrm>
            <a:off x="0" y="6135779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326F52C-232C-2DD0-7551-99436F3B21DD}"/>
              </a:ext>
            </a:extLst>
          </p:cNvPr>
          <p:cNvSpPr txBox="1">
            <a:spLocks/>
          </p:cNvSpPr>
          <p:nvPr/>
        </p:nvSpPr>
        <p:spPr>
          <a:xfrm>
            <a:off x="153845" y="64500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000" spc="-5">
                <a:latin typeface="Arial"/>
                <a:cs typeface="Arial"/>
              </a:rPr>
              <a:pPr marL="38100"/>
              <a:t>5</a:t>
            </a:fld>
            <a:endParaRPr lang="en-GB" sz="1000" spc="-5">
              <a:latin typeface="Arial"/>
              <a:cs typeface="Arial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E42F86DF-4EDA-7A1A-3AE4-B0E10100FE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2604" y="6151005"/>
            <a:ext cx="1707876" cy="605396"/>
          </a:xfrm>
          <a:prstGeom prst="rect">
            <a:avLst/>
          </a:prstGeom>
        </p:spPr>
      </p:pic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D17047E7-69FB-00EB-FDC4-8DF5F65BA211}"/>
              </a:ext>
            </a:extLst>
          </p:cNvPr>
          <p:cNvGraphicFramePr>
            <a:graphicFrameLocks noGrp="1"/>
          </p:cNvGraphicFramePr>
          <p:nvPr/>
        </p:nvGraphicFramePr>
        <p:xfrm>
          <a:off x="1549330" y="1039639"/>
          <a:ext cx="10195423" cy="44091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81995">
                  <a:extLst>
                    <a:ext uri="{9D8B030D-6E8A-4147-A177-3AD203B41FA5}">
                      <a16:colId xmlns:a16="http://schemas.microsoft.com/office/drawing/2014/main" val="4051156825"/>
                    </a:ext>
                  </a:extLst>
                </a:gridCol>
                <a:gridCol w="1981995">
                  <a:extLst>
                    <a:ext uri="{9D8B030D-6E8A-4147-A177-3AD203B41FA5}">
                      <a16:colId xmlns:a16="http://schemas.microsoft.com/office/drawing/2014/main" val="2494924221"/>
                    </a:ext>
                  </a:extLst>
                </a:gridCol>
                <a:gridCol w="1981995">
                  <a:extLst>
                    <a:ext uri="{9D8B030D-6E8A-4147-A177-3AD203B41FA5}">
                      <a16:colId xmlns:a16="http://schemas.microsoft.com/office/drawing/2014/main" val="3693561219"/>
                    </a:ext>
                  </a:extLst>
                </a:gridCol>
                <a:gridCol w="1602797">
                  <a:extLst>
                    <a:ext uri="{9D8B030D-6E8A-4147-A177-3AD203B41FA5}">
                      <a16:colId xmlns:a16="http://schemas.microsoft.com/office/drawing/2014/main" val="3946310477"/>
                    </a:ext>
                  </a:extLst>
                </a:gridCol>
                <a:gridCol w="2646641">
                  <a:extLst>
                    <a:ext uri="{9D8B030D-6E8A-4147-A177-3AD203B41FA5}">
                      <a16:colId xmlns:a16="http://schemas.microsoft.com/office/drawing/2014/main" val="1626680586"/>
                    </a:ext>
                  </a:extLst>
                </a:gridCol>
              </a:tblGrid>
              <a:tr h="592194">
                <a:tc>
                  <a:txBody>
                    <a:bodyPr/>
                    <a:lstStyle/>
                    <a:p>
                      <a:r>
                        <a:rPr lang="ro-RO" sz="2000" b="1" kern="1200" dirty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Target</a:t>
                      </a:r>
                      <a:r>
                        <a:rPr lang="en-GB" sz="2000" b="1" kern="1200" baseline="30000" dirty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</a:t>
                      </a:r>
                      <a:endParaRPr lang="ro-RO" sz="2000" b="1" kern="1200" dirty="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kern="12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2000" b="1" kern="12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Sales</a:t>
                      </a:r>
                      <a:r>
                        <a:rPr lang="en-GB" sz="2000" b="1" kern="1200" baseline="300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2</a:t>
                      </a:r>
                      <a:endParaRPr lang="ro-RO" sz="2000" b="1" kern="120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2000" b="1" kern="1200" dirty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EBITDA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b="1" kern="120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Negotiation stage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7303"/>
                  </a:ext>
                </a:extLst>
              </a:tr>
              <a:tr h="524764">
                <a:tc>
                  <a:txBody>
                    <a:bodyPr/>
                    <a:lstStyle/>
                    <a:p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35m.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9m.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Price negotiation</a:t>
                      </a:r>
                      <a:endParaRPr lang="ro-RO" sz="1800" b="0" i="0" u="none" strike="noStrike" kern="120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01774"/>
                  </a:ext>
                </a:extLst>
              </a:tr>
              <a:tr h="549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35m.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6.5m.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Prospecting</a:t>
                      </a:r>
                      <a:endParaRPr lang="ro-RO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84095"/>
                  </a:ext>
                </a:extLst>
              </a:tr>
              <a:tr h="360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Distribution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34m.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2m.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DD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68070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</a:t>
                      </a: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36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1.3m.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Prospecting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50010"/>
                  </a:ext>
                </a:extLst>
              </a:tr>
              <a:tr h="588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5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2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(Romtec)</a:t>
                      </a:r>
                      <a:r>
                        <a:rPr lang="en-GB" sz="1200" b="0" kern="1200" baseline="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  <a:endParaRPr lang="ro-RO" sz="1200" b="0" kern="1200" baseline="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5</a:t>
                      </a: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2m.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0.</a:t>
                      </a: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m.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Purchase-sale pre-agreement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88294"/>
                  </a:ext>
                </a:extLst>
              </a:tr>
              <a:tr h="588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8.4m.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0.6m.</a:t>
                      </a:r>
                      <a:endParaRPr lang="ro-RO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NBO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4466"/>
                  </a:ext>
                </a:extLst>
              </a:tr>
              <a:tr h="588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Target 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o-RO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Distribution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EUR 7.5m.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ork Sans" pitchFamily="2" charset="0"/>
                          <a:ea typeface="+mn-ea"/>
                          <a:cs typeface="+mn-cs"/>
                        </a:rPr>
                        <a:t>Prospecting</a:t>
                      </a:r>
                      <a:endParaRPr lang="ro-RO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81763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70EB54C-54BA-3123-5A5F-C7DFBEDCE035}"/>
              </a:ext>
            </a:extLst>
          </p:cNvPr>
          <p:cNvSpPr txBox="1"/>
          <p:nvPr/>
        </p:nvSpPr>
        <p:spPr>
          <a:xfrm>
            <a:off x="312252" y="2667903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Mont Heavy DEMO" panose="00000A00000000000000" pitchFamily="50" charset="0"/>
              </a:rPr>
              <a:t>03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B155AE-43EA-E0AD-8E75-AB276FE5955C}"/>
              </a:ext>
            </a:extLst>
          </p:cNvPr>
          <p:cNvCxnSpPr>
            <a:cxnSpLocks/>
          </p:cNvCxnSpPr>
          <p:nvPr/>
        </p:nvCxnSpPr>
        <p:spPr>
          <a:xfrm>
            <a:off x="1202192" y="1969242"/>
            <a:ext cx="1040400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555EA0-9158-B56E-2145-4C566C485261}"/>
              </a:ext>
            </a:extLst>
          </p:cNvPr>
          <p:cNvCxnSpPr>
            <a:cxnSpLocks/>
          </p:cNvCxnSpPr>
          <p:nvPr/>
        </p:nvCxnSpPr>
        <p:spPr>
          <a:xfrm>
            <a:off x="1202192" y="3096659"/>
            <a:ext cx="1040400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7BEE8C6-3C09-8C00-8DB6-A5A4590C22EF}"/>
              </a:ext>
            </a:extLst>
          </p:cNvPr>
          <p:cNvCxnSpPr>
            <a:cxnSpLocks/>
          </p:cNvCxnSpPr>
          <p:nvPr/>
        </p:nvCxnSpPr>
        <p:spPr>
          <a:xfrm>
            <a:off x="1202192" y="4289332"/>
            <a:ext cx="1040400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D6977B9-4924-637A-FECB-EC5B574B928D}"/>
              </a:ext>
            </a:extLst>
          </p:cNvPr>
          <p:cNvCxnSpPr>
            <a:cxnSpLocks/>
          </p:cNvCxnSpPr>
          <p:nvPr/>
        </p:nvCxnSpPr>
        <p:spPr>
          <a:xfrm>
            <a:off x="1202192" y="3646434"/>
            <a:ext cx="1040400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F5306E-3A15-CACE-611E-FD5ECC1269A8}"/>
              </a:ext>
            </a:extLst>
          </p:cNvPr>
          <p:cNvCxnSpPr>
            <a:cxnSpLocks/>
          </p:cNvCxnSpPr>
          <p:nvPr/>
        </p:nvCxnSpPr>
        <p:spPr>
          <a:xfrm>
            <a:off x="1202192" y="4874101"/>
            <a:ext cx="1040400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06176A-D5DC-14AD-42F8-7BAE31994705}"/>
              </a:ext>
            </a:extLst>
          </p:cNvPr>
          <p:cNvCxnSpPr>
            <a:cxnSpLocks/>
          </p:cNvCxnSpPr>
          <p:nvPr/>
        </p:nvCxnSpPr>
        <p:spPr>
          <a:xfrm>
            <a:off x="1202192" y="5511224"/>
            <a:ext cx="1040400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6">
            <a:extLst>
              <a:ext uri="{FF2B5EF4-FFF2-40B4-BE49-F238E27FC236}">
                <a16:creationId xmlns:a16="http://schemas.microsoft.com/office/drawing/2014/main" id="{21E8C7C4-A8B1-1E3D-3435-B2DE12D27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05" y="1490390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EC87AD-1BDB-D31E-C67A-8EE8615020B5}"/>
              </a:ext>
            </a:extLst>
          </p:cNvPr>
          <p:cNvSpPr txBox="1"/>
          <p:nvPr/>
        </p:nvSpPr>
        <p:spPr>
          <a:xfrm>
            <a:off x="1069957" y="1512993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Mont Heavy DEMO" panose="00000A00000000000000" pitchFamily="50" charset="0"/>
              </a:rPr>
              <a:t>01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0D6507F-B0EC-5B2C-9FDE-9DFDE958F8DF}"/>
              </a:ext>
            </a:extLst>
          </p:cNvPr>
          <p:cNvCxnSpPr>
            <a:cxnSpLocks/>
          </p:cNvCxnSpPr>
          <p:nvPr/>
        </p:nvCxnSpPr>
        <p:spPr>
          <a:xfrm>
            <a:off x="1202192" y="2531861"/>
            <a:ext cx="1040400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">
            <a:extLst>
              <a:ext uri="{FF2B5EF4-FFF2-40B4-BE49-F238E27FC236}">
                <a16:creationId xmlns:a16="http://schemas.microsoft.com/office/drawing/2014/main" id="{120B2765-B15A-0B20-3216-CBCF5CC9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463" y="2065079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82E8A6-19E0-B596-2E91-97EEE1EB88A5}"/>
              </a:ext>
            </a:extLst>
          </p:cNvPr>
          <p:cNvSpPr txBox="1"/>
          <p:nvPr/>
        </p:nvSpPr>
        <p:spPr>
          <a:xfrm>
            <a:off x="1070302" y="2133537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Mont Heavy DEMO" panose="00000A00000000000000" pitchFamily="50" charset="0"/>
              </a:rPr>
              <a:t>02</a:t>
            </a:r>
          </a:p>
        </p:txBody>
      </p:sp>
      <p:sp>
        <p:nvSpPr>
          <p:cNvPr id="69" name="Oval 6">
            <a:extLst>
              <a:ext uri="{FF2B5EF4-FFF2-40B4-BE49-F238E27FC236}">
                <a16:creationId xmlns:a16="http://schemas.microsoft.com/office/drawing/2014/main" id="{10564FDD-6F2C-9E4A-93EA-396B2EB77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67" y="2624617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2DAD678-7C62-56D1-2467-CE1D112CC6E3}"/>
              </a:ext>
            </a:extLst>
          </p:cNvPr>
          <p:cNvSpPr txBox="1"/>
          <p:nvPr/>
        </p:nvSpPr>
        <p:spPr>
          <a:xfrm>
            <a:off x="1093121" y="2694346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>
                <a:solidFill>
                  <a:schemeClr val="bg1"/>
                </a:solidFill>
                <a:latin typeface="Mont Heavy DEMO" panose="00000A00000000000000" pitchFamily="50" charset="0"/>
              </a:rPr>
              <a:t>03</a:t>
            </a:r>
          </a:p>
        </p:txBody>
      </p:sp>
      <p:sp>
        <p:nvSpPr>
          <p:cNvPr id="71" name="Oval 6">
            <a:extLst>
              <a:ext uri="{FF2B5EF4-FFF2-40B4-BE49-F238E27FC236}">
                <a16:creationId xmlns:a16="http://schemas.microsoft.com/office/drawing/2014/main" id="{017BBCDD-012D-EBEB-6920-4240C17B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26" y="3184095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991A0A-AD45-A30A-02A6-B8552F8723D0}"/>
              </a:ext>
            </a:extLst>
          </p:cNvPr>
          <p:cNvSpPr txBox="1"/>
          <p:nvPr/>
        </p:nvSpPr>
        <p:spPr>
          <a:xfrm>
            <a:off x="1083677" y="3240208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Mont Heavy DEMO" panose="00000A00000000000000" pitchFamily="50" charset="0"/>
              </a:rPr>
              <a:t>04</a:t>
            </a:r>
          </a:p>
        </p:txBody>
      </p:sp>
      <p:sp>
        <p:nvSpPr>
          <p:cNvPr id="73" name="Oval 6">
            <a:extLst>
              <a:ext uri="{FF2B5EF4-FFF2-40B4-BE49-F238E27FC236}">
                <a16:creationId xmlns:a16="http://schemas.microsoft.com/office/drawing/2014/main" id="{68A01C5B-BDA2-D905-578E-ECEBF60FA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205" y="3809616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067B2A-9744-8157-11D9-2003F7C01624}"/>
              </a:ext>
            </a:extLst>
          </p:cNvPr>
          <p:cNvSpPr txBox="1"/>
          <p:nvPr/>
        </p:nvSpPr>
        <p:spPr>
          <a:xfrm>
            <a:off x="1079263" y="3851168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Mont Heavy DEMO" panose="00000A00000000000000" pitchFamily="50" charset="0"/>
              </a:rPr>
              <a:t>05</a:t>
            </a:r>
          </a:p>
        </p:txBody>
      </p:sp>
      <p:sp>
        <p:nvSpPr>
          <p:cNvPr id="75" name="Oval 6">
            <a:extLst>
              <a:ext uri="{FF2B5EF4-FFF2-40B4-BE49-F238E27FC236}">
                <a16:creationId xmlns:a16="http://schemas.microsoft.com/office/drawing/2014/main" id="{943E4B57-7A89-0858-F09A-0C9B06A5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" y="4420620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2F08DE6-C614-85A6-FA27-509806ED5866}"/>
              </a:ext>
            </a:extLst>
          </p:cNvPr>
          <p:cNvSpPr txBox="1"/>
          <p:nvPr/>
        </p:nvSpPr>
        <p:spPr>
          <a:xfrm>
            <a:off x="1091059" y="4480079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>
                <a:solidFill>
                  <a:schemeClr val="bg1"/>
                </a:solidFill>
                <a:latin typeface="Mont Heavy DEMO" panose="00000A00000000000000" pitchFamily="50" charset="0"/>
              </a:rPr>
              <a:t>06</a:t>
            </a:r>
          </a:p>
        </p:txBody>
      </p:sp>
      <p:sp>
        <p:nvSpPr>
          <p:cNvPr id="77" name="Oval 6">
            <a:extLst>
              <a:ext uri="{FF2B5EF4-FFF2-40B4-BE49-F238E27FC236}">
                <a16:creationId xmlns:a16="http://schemas.microsoft.com/office/drawing/2014/main" id="{B2ECD630-C8F4-EEA8-B692-548EA217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92" y="5050586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7B77FC-94A5-8234-D8AB-ED6998BE6689}"/>
              </a:ext>
            </a:extLst>
          </p:cNvPr>
          <p:cNvSpPr txBox="1"/>
          <p:nvPr/>
        </p:nvSpPr>
        <p:spPr>
          <a:xfrm>
            <a:off x="1087450" y="5094202"/>
            <a:ext cx="4315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>
                <a:solidFill>
                  <a:schemeClr val="bg1"/>
                </a:solidFill>
                <a:latin typeface="Mont Heavy DEMO" panose="00000A00000000000000" pitchFamily="50" charset="0"/>
              </a:rPr>
              <a:t>07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8C4A3A0C-4CC7-9B14-77D1-A38DE4C5F5C3}"/>
              </a:ext>
            </a:extLst>
          </p:cNvPr>
          <p:cNvSpPr txBox="1"/>
          <p:nvPr/>
        </p:nvSpPr>
        <p:spPr>
          <a:xfrm>
            <a:off x="567388" y="6471291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 dirty="0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 dirty="0">
                <a:latin typeface="Work Sans" pitchFamily="2" charset="0"/>
                <a:cs typeface="Arial"/>
              </a:rPr>
              <a:t>Presentation of financial results 9 months 2023</a:t>
            </a:r>
            <a:endParaRPr sz="1200" dirty="0">
              <a:latin typeface="Work Sans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96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32"/>
          <p:cNvSpPr>
            <a:spLocks/>
          </p:cNvSpPr>
          <p:nvPr/>
        </p:nvSpPr>
        <p:spPr bwMode="auto">
          <a:xfrm>
            <a:off x="6088062" y="2613025"/>
            <a:ext cx="0" cy="1588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8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39"/>
          <p:cNvSpPr>
            <a:spLocks/>
          </p:cNvSpPr>
          <p:nvPr/>
        </p:nvSpPr>
        <p:spPr bwMode="auto">
          <a:xfrm>
            <a:off x="6088062" y="1973262"/>
            <a:ext cx="0" cy="3175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3383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443420" y="295572"/>
            <a:ext cx="11980111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spc="-5">
                <a:latin typeface="Montserrat" panose="00000500000000000000" pitchFamily="50" charset="0"/>
              </a:rPr>
              <a:t> </a:t>
            </a:r>
            <a:r>
              <a:rPr lang="it-IT" sz="3200" b="1" spc="-5">
                <a:latin typeface="Montserrat" panose="00000500000000000000" pitchFamily="50" charset="0"/>
              </a:rPr>
              <a:t>Margin optimization 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D9AA5-74A5-1FFB-74FC-9A8EE4987835}"/>
              </a:ext>
            </a:extLst>
          </p:cNvPr>
          <p:cNvSpPr/>
          <p:nvPr/>
        </p:nvSpPr>
        <p:spPr>
          <a:xfrm>
            <a:off x="0" y="6119560"/>
            <a:ext cx="12192000" cy="7860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F2D52-4DC1-54D4-EF72-B4FACFBD33F8}"/>
              </a:ext>
            </a:extLst>
          </p:cNvPr>
          <p:cNvSpPr txBox="1"/>
          <p:nvPr/>
        </p:nvSpPr>
        <p:spPr>
          <a:xfrm>
            <a:off x="667314" y="2136645"/>
            <a:ext cx="5888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Optimizing the current portfolio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  <a:cs typeface="Arial"/>
              </a:rPr>
              <a:t>, focusing on higher margin products, including own brands.</a:t>
            </a:r>
            <a:endParaRPr lang="en-US" sz="1200" dirty="0">
              <a:solidFill>
                <a:schemeClr val="tx1"/>
              </a:solidFill>
              <a:latin typeface="Work Sans" pitchFamily="2" charset="0"/>
              <a:cs typeface="Arial"/>
            </a:endParaRPr>
          </a:p>
          <a:p>
            <a:pPr algn="just">
              <a:defRPr/>
            </a:pPr>
            <a:endParaRPr lang="en-GB" sz="1200" b="1" dirty="0">
              <a:solidFill>
                <a:srgbClr val="0070C0"/>
              </a:solidFill>
              <a:latin typeface="Work Sans" pitchFamily="2" charset="0"/>
              <a:cs typeface="Arial"/>
            </a:endParaRPr>
          </a:p>
          <a:p>
            <a:pPr algn="just">
              <a:defRPr/>
            </a:pPr>
            <a:r>
              <a:rPr lang="en-GB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Increasing the number of SKUs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, mainly on existing customer.</a:t>
            </a:r>
          </a:p>
          <a:p>
            <a:pPr algn="just"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Focusing on the frozen product portfolio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</a:t>
            </a:r>
            <a:r>
              <a:rPr lang="en-GB" sz="1200" dirty="0">
                <a:latin typeface="Work Sans" pitchFamily="2" charset="0"/>
                <a:cs typeface="Arial"/>
              </a:rPr>
              <a:t>33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% growth in own brands in </a:t>
            </a:r>
            <a:r>
              <a:rPr lang="en-GB" sz="1200" dirty="0">
                <a:latin typeface="Work Sans" pitchFamily="2" charset="0"/>
                <a:cs typeface="Arial"/>
              </a:rPr>
              <a:t>the first 9 months of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2023).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CCAA9-B736-FB7B-D238-7E55A290AECA}"/>
              </a:ext>
            </a:extLst>
          </p:cNvPr>
          <p:cNvSpPr txBox="1"/>
          <p:nvPr/>
        </p:nvSpPr>
        <p:spPr>
          <a:xfrm>
            <a:off x="667315" y="4646538"/>
            <a:ext cx="56942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Increasing the penetration degree of the Convenience channel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(+16% </a:t>
            </a:r>
            <a:r>
              <a:rPr lang="en-GB" sz="1200" dirty="0">
                <a:solidFill>
                  <a:srgbClr val="000000"/>
                </a:solidFill>
                <a:latin typeface="Work Sans" pitchFamily="2" charset="0"/>
                <a:cs typeface="Arial"/>
              </a:rPr>
              <a:t>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 the first 9 months of 2023 </a:t>
            </a:r>
            <a:r>
              <a:rPr lang="en-US" sz="1200" dirty="0">
                <a:solidFill>
                  <a:srgbClr val="000000"/>
                </a:solidFill>
                <a:latin typeface="Work Sans" pitchFamily="2" charset="0"/>
                <a:cs typeface="Arial"/>
              </a:rPr>
              <a:t>at gas stations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travel retail).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Growth in the </a:t>
            </a:r>
            <a:r>
              <a:rPr lang="en-US" sz="1200" b="1" dirty="0" err="1">
                <a:solidFill>
                  <a:srgbClr val="0070C0"/>
                </a:solidFill>
                <a:latin typeface="Work Sans" pitchFamily="2" charset="0"/>
                <a:cs typeface="Arial"/>
              </a:rPr>
              <a:t>HoReCa</a:t>
            </a:r>
            <a:r>
              <a:rPr lang="en-US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(+15% </a:t>
            </a:r>
            <a:r>
              <a:rPr lang="en-GB" sz="1200" dirty="0" err="1">
                <a:solidFill>
                  <a:srgbClr val="000000"/>
                </a:solidFill>
                <a:latin typeface="Work Sans" pitchFamily="2" charset="0"/>
                <a:cs typeface="Arial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n the first 9 months of 2023)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and Gastro channel in modern retail, especially through the portfolio of frozen products and ready meals, and in the future by adding new types of products.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B786BB-56E2-1D92-138D-83018460E896}"/>
              </a:ext>
            </a:extLst>
          </p:cNvPr>
          <p:cNvSpPr txBox="1"/>
          <p:nvPr/>
        </p:nvSpPr>
        <p:spPr>
          <a:xfrm>
            <a:off x="7442683" y="2420033"/>
            <a:ext cx="381317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The implementation of the new ERP</a:t>
            </a:r>
            <a:r>
              <a:rPr lang="en-GB" sz="12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GB" sz="1200" dirty="0">
                <a:solidFill>
                  <a:srgbClr val="000000"/>
                </a:solidFill>
                <a:latin typeface="Work Sans" pitchFamily="2" charset="0"/>
                <a:cs typeface="Arial" panose="020B0604020202020204" pitchFamily="34" charset="0"/>
              </a:rPr>
              <a:t>with a targeted implementation deadline in 2024, will provide stricter internal control, increased reporting capabilities, as well as enhanced integrations with external software (WMS, TMS).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rgbClr val="000000"/>
              </a:solidFill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Expansion of automation solutions in distribution and logistics in the next 3 years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 panose="020B0604020202020204" pitchFamily="34" charset="0"/>
              </a:rPr>
              <a:t>to increase productivity, with a clear impact on the profit margin. The pick-by-light solution expanded with 1.500 pallet locations in the first 9 months of 2023, AI solutions under testing for pallet manufacturing optimization.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Work Sans" pitchFamily="2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dirty="0">
                <a:solidFill>
                  <a:srgbClr val="0070C0"/>
                </a:solidFill>
                <a:latin typeface="Work Sans" pitchFamily="2" charset="0"/>
                <a:cs typeface="Arial"/>
              </a:rPr>
              <a:t>Continuous development of the B2B platform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(launched in 2023)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over the next 3 years to reduce order time and increase agent productivity. </a:t>
            </a:r>
            <a:r>
              <a:rPr lang="ro-RO" sz="1200" dirty="0">
                <a:solidFill>
                  <a:srgbClr val="000000"/>
                </a:solidFill>
                <a:latin typeface="Work Sans" pitchFamily="2" charset="0"/>
                <a:cs typeface="Arial"/>
              </a:rPr>
              <a:t>Currently</a:t>
            </a:r>
            <a:r>
              <a:rPr lang="en-US" sz="1200" dirty="0">
                <a:solidFill>
                  <a:srgbClr val="000000"/>
                </a:solidFill>
                <a:latin typeface="Work Sans" pitchFamily="2" charset="0"/>
                <a:cs typeface="Arial"/>
              </a:rPr>
              <a:t>,</a:t>
            </a:r>
            <a:r>
              <a:rPr lang="ro-RO" sz="1200" dirty="0">
                <a:solidFill>
                  <a:srgbClr val="000000"/>
                </a:solidFill>
                <a:latin typeface="Work Sans" pitchFamily="2" charset="0"/>
                <a:cs typeface="Arial"/>
              </a:rPr>
              <a:t> there are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  <a:cs typeface="Arial"/>
              </a:rPr>
              <a:t>300 active customers with frequent acquisitions.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75982-51E0-5DD9-2230-13F956240F86}"/>
              </a:ext>
            </a:extLst>
          </p:cNvPr>
          <p:cNvSpPr txBox="1"/>
          <p:nvPr/>
        </p:nvSpPr>
        <p:spPr>
          <a:xfrm>
            <a:off x="1533865" y="1416028"/>
            <a:ext cx="255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tx1"/>
                </a:solidFill>
                <a:latin typeface="Montserrat" panose="00000500000000000000" pitchFamily="50" charset="0"/>
              </a:rPr>
              <a:t>Product portfolio</a:t>
            </a:r>
            <a:endParaRPr lang="en-GB" sz="1800" b="1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4B49418B-36E1-DAF7-6451-28F6A758B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615" y="3803626"/>
            <a:ext cx="6019234" cy="5585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948"/>
              <a:gd name="connsiteY0" fmla="*/ 0 h 0"/>
              <a:gd name="connsiteX1" fmla="*/ 10948 w 10948"/>
              <a:gd name="connsiteY1" fmla="*/ -887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48">
                <a:moveTo>
                  <a:pt x="0" y="0"/>
                </a:moveTo>
                <a:cubicBezTo>
                  <a:pt x="3333" y="3333"/>
                  <a:pt x="7615" y="-12210"/>
                  <a:pt x="10948" y="-8877"/>
                </a:cubicBezTo>
              </a:path>
            </a:pathLst>
          </a:custGeom>
          <a:noFill/>
          <a:ln w="6350" cap="rnd">
            <a:solidFill>
              <a:schemeClr val="accent2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1A48AA-2027-FCBA-6666-674AE997474E}"/>
              </a:ext>
            </a:extLst>
          </p:cNvPr>
          <p:cNvSpPr txBox="1"/>
          <p:nvPr/>
        </p:nvSpPr>
        <p:spPr>
          <a:xfrm>
            <a:off x="1668755" y="3957923"/>
            <a:ext cx="456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Focusing on high margins channels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FEF9ED-4E98-685B-357A-BC42822F1C3A}"/>
              </a:ext>
            </a:extLst>
          </p:cNvPr>
          <p:cNvSpPr txBox="1"/>
          <p:nvPr/>
        </p:nvSpPr>
        <p:spPr>
          <a:xfrm>
            <a:off x="7193245" y="1913445"/>
            <a:ext cx="406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Montserrat" panose="00000500000000000000" pitchFamily="50" charset="0"/>
              </a:rPr>
              <a:t>Digitization</a:t>
            </a:r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414B2801-5BFF-7926-4D74-44C7D041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87" y="1412627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D22325-3D70-BFD0-4327-9E1F16B630EB}"/>
              </a:ext>
            </a:extLst>
          </p:cNvPr>
          <p:cNvSpPr txBox="1"/>
          <p:nvPr/>
        </p:nvSpPr>
        <p:spPr>
          <a:xfrm>
            <a:off x="1097527" y="1449869"/>
            <a:ext cx="43633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01</a:t>
            </a: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C321E893-73D1-8C49-DD06-435743DD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482" y="3976037"/>
            <a:ext cx="500818" cy="4993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srgbClr val="2F6EBA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6B2863-68D3-16ED-FA7F-03D4AC654A20}"/>
              </a:ext>
            </a:extLst>
          </p:cNvPr>
          <p:cNvSpPr txBox="1"/>
          <p:nvPr/>
        </p:nvSpPr>
        <p:spPr>
          <a:xfrm>
            <a:off x="1076479" y="4045443"/>
            <a:ext cx="4828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rgbClr val="FBA659"/>
                </a:solidFill>
                <a:latin typeface="Mont Heavy DEMO" panose="00000A00000000000000" pitchFamily="50" charset="0"/>
              </a:rPr>
              <a:t>02</a:t>
            </a: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0ADC4289-6A1B-1B29-4B05-E0308BC3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199" y="1867131"/>
            <a:ext cx="500818" cy="500818"/>
          </a:xfrm>
          <a:prstGeom prst="ellipse">
            <a:avLst/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33404D-3C72-9C6B-EA80-3688369D7070}"/>
              </a:ext>
            </a:extLst>
          </p:cNvPr>
          <p:cNvSpPr txBox="1"/>
          <p:nvPr/>
        </p:nvSpPr>
        <p:spPr>
          <a:xfrm>
            <a:off x="7974196" y="1947351"/>
            <a:ext cx="4828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>
                <a:solidFill>
                  <a:schemeClr val="bg1"/>
                </a:solidFill>
                <a:latin typeface="Mont Heavy DEMO" panose="00000A00000000000000" pitchFamily="50" charset="0"/>
              </a:rPr>
              <a:t>03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864A4A53-70E7-0DC5-6AEA-676119B1046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6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0957C85-1D54-0845-8193-BCC80772691E}"/>
              </a:ext>
            </a:extLst>
          </p:cNvPr>
          <p:cNvSpPr txBox="1"/>
          <p:nvPr/>
        </p:nvSpPr>
        <p:spPr>
          <a:xfrm>
            <a:off x="567388" y="65205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 dirty="0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 dirty="0">
                <a:latin typeface="Work Sans" pitchFamily="2" charset="0"/>
                <a:cs typeface="Arial"/>
              </a:rPr>
              <a:t>Presentation of financial results 9 months 2023</a:t>
            </a:r>
            <a:endParaRPr sz="1200" dirty="0">
              <a:latin typeface="Work Sans" pitchFamily="2" charset="0"/>
              <a:cs typeface="Arial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9C12C603-5AA7-F11C-7916-0241D05152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A13A9E5-D2D3-97D9-1946-9630E1C3CFBA}"/>
              </a:ext>
            </a:extLst>
          </p:cNvPr>
          <p:cNvSpPr/>
          <p:nvPr/>
        </p:nvSpPr>
        <p:spPr>
          <a:xfrm>
            <a:off x="577826" y="1406217"/>
            <a:ext cx="4448264" cy="3427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Priorities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1A2500-5593-C74F-5DFD-2DB9E5198799}"/>
              </a:ext>
            </a:extLst>
          </p:cNvPr>
          <p:cNvSpPr/>
          <p:nvPr/>
        </p:nvSpPr>
        <p:spPr>
          <a:xfrm>
            <a:off x="0" y="6194773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D56E3577-49B2-2515-D753-47171F127CBC}"/>
              </a:ext>
            </a:extLst>
          </p:cNvPr>
          <p:cNvSpPr>
            <a:spLocks noEditPoints="1"/>
          </p:cNvSpPr>
          <p:nvPr/>
        </p:nvSpPr>
        <p:spPr bwMode="auto">
          <a:xfrm>
            <a:off x="3494651" y="3787603"/>
            <a:ext cx="168132" cy="217077"/>
          </a:xfrm>
          <a:custGeom>
            <a:avLst/>
            <a:gdLst>
              <a:gd name="T0" fmla="*/ 67 w 100"/>
              <a:gd name="T1" fmla="*/ 14 h 156"/>
              <a:gd name="T2" fmla="*/ 32 w 100"/>
              <a:gd name="T3" fmla="*/ 14 h 156"/>
              <a:gd name="T4" fmla="*/ 0 w 100"/>
              <a:gd name="T5" fmla="*/ 93 h 156"/>
              <a:gd name="T6" fmla="*/ 46 w 100"/>
              <a:gd name="T7" fmla="*/ 151 h 156"/>
              <a:gd name="T8" fmla="*/ 55 w 100"/>
              <a:gd name="T9" fmla="*/ 151 h 156"/>
              <a:gd name="T10" fmla="*/ 100 w 100"/>
              <a:gd name="T11" fmla="*/ 93 h 156"/>
              <a:gd name="T12" fmla="*/ 53 w 100"/>
              <a:gd name="T13" fmla="*/ 133 h 156"/>
              <a:gd name="T14" fmla="*/ 70 w 100"/>
              <a:gd name="T15" fmla="*/ 103 h 156"/>
              <a:gd name="T16" fmla="*/ 67 w 100"/>
              <a:gd name="T17" fmla="*/ 100 h 156"/>
              <a:gd name="T18" fmla="*/ 53 w 100"/>
              <a:gd name="T19" fmla="*/ 68 h 156"/>
              <a:gd name="T20" fmla="*/ 66 w 100"/>
              <a:gd name="T21" fmla="*/ 52 h 156"/>
              <a:gd name="T22" fmla="*/ 53 w 100"/>
              <a:gd name="T23" fmla="*/ 62 h 156"/>
              <a:gd name="T24" fmla="*/ 51 w 100"/>
              <a:gd name="T25" fmla="*/ 53 h 156"/>
              <a:gd name="T26" fmla="*/ 48 w 100"/>
              <a:gd name="T27" fmla="*/ 66 h 156"/>
              <a:gd name="T28" fmla="*/ 48 w 100"/>
              <a:gd name="T29" fmla="*/ 70 h 156"/>
              <a:gd name="T30" fmla="*/ 48 w 100"/>
              <a:gd name="T31" fmla="*/ 95 h 156"/>
              <a:gd name="T32" fmla="*/ 33 w 100"/>
              <a:gd name="T33" fmla="*/ 82 h 156"/>
              <a:gd name="T34" fmla="*/ 48 w 100"/>
              <a:gd name="T35" fmla="*/ 101 h 156"/>
              <a:gd name="T36" fmla="*/ 48 w 100"/>
              <a:gd name="T37" fmla="*/ 118 h 156"/>
              <a:gd name="T38" fmla="*/ 48 w 100"/>
              <a:gd name="T39" fmla="*/ 121 h 156"/>
              <a:gd name="T40" fmla="*/ 48 w 100"/>
              <a:gd name="T41" fmla="*/ 133 h 156"/>
              <a:gd name="T42" fmla="*/ 38 w 100"/>
              <a:gd name="T43" fmla="*/ 23 h 156"/>
              <a:gd name="T44" fmla="*/ 49 w 100"/>
              <a:gd name="T45" fmla="*/ 9 h 156"/>
              <a:gd name="T46" fmla="*/ 61 w 100"/>
              <a:gd name="T47" fmla="*/ 23 h 156"/>
              <a:gd name="T48" fmla="*/ 53 w 100"/>
              <a:gd name="T49" fmla="*/ 133 h 156"/>
              <a:gd name="T50" fmla="*/ 48 w 100"/>
              <a:gd name="T51" fmla="*/ 46 h 156"/>
              <a:gd name="T52" fmla="*/ 51 w 100"/>
              <a:gd name="T53" fmla="*/ 51 h 156"/>
              <a:gd name="T54" fmla="*/ 53 w 100"/>
              <a:gd name="T55" fmla="*/ 46 h 156"/>
              <a:gd name="T56" fmla="*/ 28 w 100"/>
              <a:gd name="T57" fmla="*/ 78 h 156"/>
              <a:gd name="T58" fmla="*/ 28 w 100"/>
              <a:gd name="T59" fmla="*/ 81 h 156"/>
              <a:gd name="T60" fmla="*/ 31 w 100"/>
              <a:gd name="T61" fmla="*/ 81 h 156"/>
              <a:gd name="T62" fmla="*/ 31 w 100"/>
              <a:gd name="T63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" h="156">
                <a:moveTo>
                  <a:pt x="70" y="19"/>
                </a:moveTo>
                <a:cubicBezTo>
                  <a:pt x="69" y="17"/>
                  <a:pt x="68" y="15"/>
                  <a:pt x="67" y="14"/>
                </a:cubicBezTo>
                <a:cubicBezTo>
                  <a:pt x="61" y="2"/>
                  <a:pt x="53" y="0"/>
                  <a:pt x="49" y="0"/>
                </a:cubicBezTo>
                <a:cubicBezTo>
                  <a:pt x="43" y="0"/>
                  <a:pt x="37" y="5"/>
                  <a:pt x="32" y="14"/>
                </a:cubicBezTo>
                <a:cubicBezTo>
                  <a:pt x="32" y="15"/>
                  <a:pt x="31" y="17"/>
                  <a:pt x="30" y="19"/>
                </a:cubicBezTo>
                <a:cubicBezTo>
                  <a:pt x="14" y="49"/>
                  <a:pt x="0" y="79"/>
                  <a:pt x="0" y="93"/>
                </a:cubicBezTo>
                <a:cubicBezTo>
                  <a:pt x="0" y="119"/>
                  <a:pt x="20" y="141"/>
                  <a:pt x="46" y="143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46" y="153"/>
                  <a:pt x="48" y="156"/>
                  <a:pt x="51" y="156"/>
                </a:cubicBezTo>
                <a:cubicBezTo>
                  <a:pt x="53" y="156"/>
                  <a:pt x="55" y="153"/>
                  <a:pt x="55" y="151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80" y="140"/>
                  <a:pt x="100" y="119"/>
                  <a:pt x="100" y="93"/>
                </a:cubicBezTo>
                <a:cubicBezTo>
                  <a:pt x="100" y="79"/>
                  <a:pt x="85" y="49"/>
                  <a:pt x="70" y="19"/>
                </a:cubicBezTo>
                <a:close/>
                <a:moveTo>
                  <a:pt x="53" y="133"/>
                </a:moveTo>
                <a:cubicBezTo>
                  <a:pt x="53" y="120"/>
                  <a:pt x="53" y="120"/>
                  <a:pt x="53" y="120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1" y="102"/>
                  <a:pt x="71" y="100"/>
                  <a:pt x="70" y="100"/>
                </a:cubicBezTo>
                <a:cubicBezTo>
                  <a:pt x="69" y="99"/>
                  <a:pt x="67" y="99"/>
                  <a:pt x="67" y="100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3" y="68"/>
                  <a:pt x="53" y="68"/>
                  <a:pt x="53" y="68"/>
                </a:cubicBezTo>
                <a:cubicBezTo>
                  <a:pt x="66" y="55"/>
                  <a:pt x="66" y="55"/>
                  <a:pt x="66" y="55"/>
                </a:cubicBezTo>
                <a:cubicBezTo>
                  <a:pt x="67" y="54"/>
                  <a:pt x="67" y="53"/>
                  <a:pt x="66" y="52"/>
                </a:cubicBezTo>
                <a:cubicBezTo>
                  <a:pt x="65" y="51"/>
                  <a:pt x="64" y="51"/>
                  <a:pt x="63" y="5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4"/>
                  <a:pt x="52" y="53"/>
                  <a:pt x="51" y="53"/>
                </a:cubicBezTo>
                <a:cubicBezTo>
                  <a:pt x="49" y="53"/>
                  <a:pt x="48" y="54"/>
                  <a:pt x="48" y="5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7"/>
                  <a:pt x="47" y="69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95"/>
                  <a:pt x="48" y="95"/>
                  <a:pt x="48" y="95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4" y="82"/>
                  <a:pt x="33" y="82"/>
                </a:cubicBezTo>
                <a:cubicBezTo>
                  <a:pt x="32" y="83"/>
                  <a:pt x="32" y="85"/>
                  <a:pt x="33" y="86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7" y="119"/>
                  <a:pt x="47" y="120"/>
                  <a:pt x="48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27" y="133"/>
                  <a:pt x="9" y="115"/>
                  <a:pt x="9" y="93"/>
                </a:cubicBezTo>
                <a:cubicBezTo>
                  <a:pt x="9" y="80"/>
                  <a:pt x="30" y="38"/>
                  <a:pt x="38" y="23"/>
                </a:cubicBezTo>
                <a:cubicBezTo>
                  <a:pt x="39" y="21"/>
                  <a:pt x="40" y="19"/>
                  <a:pt x="41" y="18"/>
                </a:cubicBezTo>
                <a:cubicBezTo>
                  <a:pt x="43" y="12"/>
                  <a:pt x="47" y="9"/>
                  <a:pt x="49" y="9"/>
                </a:cubicBezTo>
                <a:cubicBezTo>
                  <a:pt x="52" y="9"/>
                  <a:pt x="56" y="12"/>
                  <a:pt x="58" y="18"/>
                </a:cubicBezTo>
                <a:cubicBezTo>
                  <a:pt x="59" y="19"/>
                  <a:pt x="60" y="21"/>
                  <a:pt x="61" y="23"/>
                </a:cubicBezTo>
                <a:cubicBezTo>
                  <a:pt x="70" y="40"/>
                  <a:pt x="90" y="80"/>
                  <a:pt x="90" y="93"/>
                </a:cubicBezTo>
                <a:cubicBezTo>
                  <a:pt x="90" y="114"/>
                  <a:pt x="74" y="132"/>
                  <a:pt x="53" y="133"/>
                </a:cubicBezTo>
                <a:close/>
                <a:moveTo>
                  <a:pt x="51" y="44"/>
                </a:moveTo>
                <a:cubicBezTo>
                  <a:pt x="49" y="44"/>
                  <a:pt x="48" y="45"/>
                  <a:pt x="48" y="46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50"/>
                  <a:pt x="49" y="51"/>
                  <a:pt x="51" y="51"/>
                </a:cubicBezTo>
                <a:cubicBezTo>
                  <a:pt x="52" y="51"/>
                  <a:pt x="53" y="50"/>
                  <a:pt x="53" y="49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5"/>
                  <a:pt x="52" y="44"/>
                  <a:pt x="51" y="44"/>
                </a:cubicBezTo>
                <a:close/>
                <a:moveTo>
                  <a:pt x="28" y="78"/>
                </a:moveTo>
                <a:cubicBezTo>
                  <a:pt x="28" y="78"/>
                  <a:pt x="28" y="79"/>
                  <a:pt x="28" y="79"/>
                </a:cubicBezTo>
                <a:cubicBezTo>
                  <a:pt x="28" y="80"/>
                  <a:pt x="28" y="81"/>
                  <a:pt x="28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0" y="82"/>
                  <a:pt x="31" y="82"/>
                  <a:pt x="31" y="81"/>
                </a:cubicBezTo>
                <a:cubicBezTo>
                  <a:pt x="32" y="81"/>
                  <a:pt x="32" y="80"/>
                  <a:pt x="32" y="79"/>
                </a:cubicBezTo>
                <a:cubicBezTo>
                  <a:pt x="32" y="79"/>
                  <a:pt x="32" y="78"/>
                  <a:pt x="31" y="78"/>
                </a:cubicBezTo>
                <a:cubicBezTo>
                  <a:pt x="31" y="77"/>
                  <a:pt x="29" y="77"/>
                  <a:pt x="28" y="7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058334-51FF-B1E7-8FFB-F796D7A51B50}"/>
              </a:ext>
            </a:extLst>
          </p:cNvPr>
          <p:cNvSpPr txBox="1"/>
          <p:nvPr/>
        </p:nvSpPr>
        <p:spPr>
          <a:xfrm>
            <a:off x="806186" y="1890709"/>
            <a:ext cx="4117506" cy="382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400" b="1">
                <a:solidFill>
                  <a:srgbClr val="0070C0"/>
                </a:solidFill>
                <a:latin typeface="Work Sans" pitchFamily="2" charset="0"/>
                <a:cs typeface="Arial"/>
              </a:rPr>
              <a:t>Human Resources Priorities</a:t>
            </a:r>
            <a:endParaRPr lang="en-US" sz="1400">
              <a:solidFill>
                <a:srgbClr val="0070C0"/>
              </a:solidFill>
              <a:latin typeface="Work Sans" pitchFamily="2" charset="0"/>
              <a:cs typeface="Arial"/>
            </a:endParaRP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>
                <a:latin typeface="Work Sans" pitchFamily="2" charset="0"/>
                <a:cs typeface="Arial"/>
              </a:rPr>
              <a:t>Employee recruitment and retention with an emphasis on equal opportunities and increasing diversity.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200">
                <a:latin typeface="Work Sans" pitchFamily="2" charset="0"/>
                <a:cs typeface="Arial"/>
              </a:rPr>
              <a:t>Digitization.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en-US" sz="1400">
              <a:latin typeface="Work Sans" pitchFamily="2" charset="0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400" b="1">
                <a:solidFill>
                  <a:srgbClr val="0070C0"/>
                </a:solidFill>
                <a:latin typeface="Work Sans" pitchFamily="2" charset="0"/>
                <a:cs typeface="Arial"/>
              </a:rPr>
              <a:t> Other ESG Priorities</a:t>
            </a:r>
            <a:endParaRPr lang="en-US" sz="1400">
              <a:solidFill>
                <a:srgbClr val="0070C0"/>
              </a:solidFill>
              <a:latin typeface="Work Sans" pitchFamily="2" charset="0"/>
              <a:cs typeface="Arial"/>
            </a:endParaRP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 i="0" kern="1200" baseline="0">
                <a:latin typeface="Work Sans" pitchFamily="2" charset="0"/>
                <a:ea typeface="맑은 고딕" pitchFamily="50" charset="-127"/>
                <a:cs typeface="Arial" panose="020B0604020202020204" pitchFamily="34" charset="0"/>
              </a:rPr>
              <a:t>The 2022-2026 Decarbonization Plan with the target of -10% greenhouse gas emissions in the strategic period, with 2021 as the reference year.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200">
              <a:latin typeface="Work Sans" pitchFamily="2" charset="0"/>
              <a:cs typeface="Arial"/>
            </a:endParaRP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200">
                <a:latin typeface="Work Sans" pitchFamily="2" charset="0"/>
                <a:cs typeface="Arial"/>
              </a:rPr>
              <a:t>The gradual bringing of the fleet to the Euro 6 standard and the replacement of cars equipped with petrol and diesel engines with cars equipped with alternative propulsion engines, LPG or Hybrid.</a:t>
            </a:r>
            <a:endParaRPr lang="en-US" sz="1200">
              <a:latin typeface="Work Sans" pitchFamily="2" charset="0"/>
              <a:cs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3BC1808-4E37-28E4-370A-1068013CB608}"/>
              </a:ext>
            </a:extLst>
          </p:cNvPr>
          <p:cNvSpPr/>
          <p:nvPr/>
        </p:nvSpPr>
        <p:spPr>
          <a:xfrm>
            <a:off x="6317711" y="1406217"/>
            <a:ext cx="4448264" cy="34271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A659"/>
              </a:gs>
              <a:gs pos="79000">
                <a:srgbClr val="F8C45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spc="-10">
              <a:solidFill>
                <a:srgbClr val="061626"/>
              </a:solidFill>
              <a:latin typeface="Montserrat" panose="00000500000000000000" pitchFamily="50" charset="0"/>
              <a:cs typeface="Arial"/>
            </a:endParaRPr>
          </a:p>
          <a:p>
            <a:pPr algn="ctr"/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T</a:t>
            </a:r>
            <a:r>
              <a:rPr lang="ro-RO" b="1">
                <a:solidFill>
                  <a:schemeClr val="tx1"/>
                </a:solidFill>
                <a:latin typeface="Montserrat" panose="00000500000000000000" pitchFamily="50" charset="0"/>
              </a:rPr>
              <a:t>r</a:t>
            </a:r>
            <a:r>
              <a:rPr lang="en-GB" b="1">
                <a:solidFill>
                  <a:schemeClr val="tx1"/>
                </a:solidFill>
                <a:latin typeface="Montserrat" panose="00000500000000000000" pitchFamily="50" charset="0"/>
              </a:rPr>
              <a:t>ends and Actions</a:t>
            </a:r>
          </a:p>
          <a:p>
            <a:pPr algn="ctr"/>
            <a:endParaRPr lang="en-GB" sz="1800" b="1" spc="-10">
              <a:solidFill>
                <a:srgbClr val="061626"/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CECB81-D4BE-1551-F10C-8C588F1A8104}"/>
              </a:ext>
            </a:extLst>
          </p:cNvPr>
          <p:cNvSpPr txBox="1"/>
          <p:nvPr/>
        </p:nvSpPr>
        <p:spPr>
          <a:xfrm>
            <a:off x="6603460" y="1847832"/>
            <a:ext cx="5022483" cy="420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GB" sz="1400" b="1" dirty="0">
                <a:solidFill>
                  <a:srgbClr val="0070C0"/>
                </a:solidFill>
                <a:latin typeface="Work Sans" pitchFamily="2" charset="0"/>
                <a:cs typeface="Arial" panose="020B0604020202020204" pitchFamily="34" charset="0"/>
              </a:rPr>
              <a:t>T</a:t>
            </a:r>
            <a:r>
              <a:rPr lang="ro-RO" sz="1400" b="1" dirty="0">
                <a:solidFill>
                  <a:srgbClr val="0070C0"/>
                </a:solidFill>
                <a:latin typeface="Work Sans" pitchFamily="2" charset="0"/>
                <a:cs typeface="Arial" panose="020B0604020202020204" pitchFamily="34" charset="0"/>
              </a:rPr>
              <a:t>r</a:t>
            </a:r>
            <a:r>
              <a:rPr lang="en-GB" sz="1400" b="1" dirty="0">
                <a:solidFill>
                  <a:srgbClr val="0070C0"/>
                </a:solidFill>
                <a:latin typeface="Work Sans" pitchFamily="2" charset="0"/>
                <a:cs typeface="Arial" panose="020B0604020202020204" pitchFamily="34" charset="0"/>
              </a:rPr>
              <a:t>end</a:t>
            </a:r>
            <a:r>
              <a:rPr lang="en-GB" sz="1200" b="1" dirty="0">
                <a:latin typeface="Work Sans" pitchFamily="2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Work Sans" pitchFamily="2" charset="0"/>
                <a:cs typeface="Arial" panose="020B0604020202020204" pitchFamily="34" charset="0"/>
              </a:rPr>
              <a:t>- </a:t>
            </a:r>
            <a:r>
              <a:rPr lang="en-GB" sz="1200" dirty="0" err="1">
                <a:latin typeface="Work Sans" pitchFamily="2" charset="0"/>
                <a:cs typeface="Arial" panose="020B0604020202020204" pitchFamily="34" charset="0"/>
              </a:rPr>
              <a:t>labor</a:t>
            </a:r>
            <a:r>
              <a:rPr lang="en-GB" sz="1200" dirty="0">
                <a:latin typeface="Work Sans" pitchFamily="2" charset="0"/>
                <a:cs typeface="Arial" panose="020B0604020202020204" pitchFamily="34" charset="0"/>
              </a:rPr>
              <a:t> force deficit in Romania </a:t>
            </a:r>
            <a:r>
              <a:rPr lang="ro-RO" sz="1200" dirty="0">
                <a:latin typeface="Work Sans" pitchFamily="2" charset="0"/>
                <a:cs typeface="Arial" panose="020B0604020202020204" pitchFamily="34" charset="0"/>
              </a:rPr>
              <a:t>is </a:t>
            </a:r>
            <a:r>
              <a:rPr lang="en-GB" sz="1200" dirty="0">
                <a:latin typeface="Work Sans" pitchFamily="2" charset="0"/>
                <a:cs typeface="Arial" panose="020B0604020202020204" pitchFamily="34" charset="0"/>
              </a:rPr>
              <a:t>caused by the demographic decline, the negative balance of international migration, and by the demographic aging process.</a:t>
            </a: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endParaRPr lang="en-US" sz="1200" spc="-5" dirty="0">
              <a:latin typeface="Work Sans" pitchFamily="2" charset="0"/>
              <a:cs typeface="Arial"/>
            </a:endParaRPr>
          </a:p>
          <a:p>
            <a:pPr marL="38100" algn="just">
              <a:lnSpc>
                <a:spcPct val="12000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rgbClr val="0070C0"/>
                </a:solidFill>
                <a:latin typeface="Work Sans" pitchFamily="2" charset="0"/>
                <a:cs typeface="Arial"/>
              </a:rPr>
              <a:t>Actions and effects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Work Sans" pitchFamily="2" charset="0"/>
              </a:rPr>
              <a:t>Actions for employee retention (the fluctuation rate forecast for the year 2023 is down by 3.77 percentage points compared to the fluctuation rate recorded in 2022).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Work Sans" pitchFamily="2" charset="0"/>
              </a:rPr>
              <a:t>Maintaining and gradually increasing the workforce from non-EU countries (in </a:t>
            </a:r>
            <a:r>
              <a:rPr lang="en-GB" sz="1200" dirty="0">
                <a:latin typeface="Work Sans" pitchFamily="2" charset="0"/>
              </a:rPr>
              <a:t>the first 9 months of 2023 </a:t>
            </a:r>
            <a:r>
              <a:rPr lang="en-GB" altLang="en-US" sz="1200" dirty="0">
                <a:latin typeface="Work Sans" pitchFamily="2" charset="0"/>
              </a:rPr>
              <a:t>we have a number of </a:t>
            </a:r>
            <a:r>
              <a:rPr lang="ro-RO" altLang="en-US" sz="1200" dirty="0">
                <a:latin typeface="Work Sans" pitchFamily="2" charset="0"/>
              </a:rPr>
              <a:t>92</a:t>
            </a:r>
            <a:r>
              <a:rPr lang="en-GB" altLang="en-US" sz="1200" dirty="0">
                <a:latin typeface="Work Sans" pitchFamily="2" charset="0"/>
              </a:rPr>
              <a:t> employees who come from the non-EU area). In the upcoming period, we will further increase the number of foreign employees by at least 60 individuals, reaching approximately 150 employees of nationalities other than Romanian.</a:t>
            </a:r>
          </a:p>
          <a:p>
            <a:pPr marL="209550" indent="-171450" algn="just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altLang="en-US" sz="1200" dirty="0">
                <a:latin typeface="Work Sans" pitchFamily="2" charset="0"/>
              </a:rPr>
              <a:t>Increase in the number of women employed (39.7% women in the first 9 months of 2023 compared to 39.</a:t>
            </a:r>
            <a:r>
              <a:rPr lang="ro-RO" altLang="en-US" sz="1200" dirty="0">
                <a:latin typeface="Work Sans" pitchFamily="2" charset="0"/>
              </a:rPr>
              <a:t>4</a:t>
            </a:r>
            <a:r>
              <a:rPr lang="en-GB" altLang="en-US" sz="1200" dirty="0">
                <a:latin typeface="Work Sans" pitchFamily="2" charset="0"/>
              </a:rPr>
              <a:t>% in </a:t>
            </a:r>
            <a:r>
              <a:rPr lang="en-GB" sz="1200" dirty="0">
                <a:latin typeface="Work Sans" pitchFamily="2" charset="0"/>
              </a:rPr>
              <a:t>the first 9 months of 2022). </a:t>
            </a:r>
            <a:endParaRPr lang="en-US" altLang="en-US" sz="1200" dirty="0">
              <a:latin typeface="Work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72445C-1B79-D86A-B6C1-01E0C77EFC21}"/>
              </a:ext>
            </a:extLst>
          </p:cNvPr>
          <p:cNvSpPr txBox="1"/>
          <p:nvPr/>
        </p:nvSpPr>
        <p:spPr>
          <a:xfrm>
            <a:off x="443421" y="337776"/>
            <a:ext cx="1174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latin typeface="Montserrat" panose="00000500000000000000" pitchFamily="50" charset="0"/>
              </a:rPr>
              <a:t>2022 - 2026 Sustainability Strategy</a:t>
            </a:r>
            <a:endParaRPr lang="en-US" sz="3200">
              <a:solidFill>
                <a:srgbClr val="2F6EBA"/>
              </a:solidFill>
              <a:latin typeface="Mont Heavy DEMO" panose="00000A00000000000000" pitchFamily="50" charset="0"/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0947671B-6DF3-29FE-A377-5BA66D748F8F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7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7901633-6D62-6DF6-86F0-14F0C157FD1B}"/>
              </a:ext>
            </a:extLst>
          </p:cNvPr>
          <p:cNvSpPr txBox="1"/>
          <p:nvPr/>
        </p:nvSpPr>
        <p:spPr>
          <a:xfrm>
            <a:off x="567388" y="6520529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2CAC0AF8-2487-8A1F-43DD-58DEED713C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C1A0B3-51CA-3DCB-A88F-45217D51DE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61E25-53A7-1867-622C-6F42B66B33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6EB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317BB-5C7B-80E4-5A98-0642F48AE739}"/>
              </a:ext>
            </a:extLst>
          </p:cNvPr>
          <p:cNvSpPr/>
          <p:nvPr/>
        </p:nvSpPr>
        <p:spPr>
          <a:xfrm>
            <a:off x="-1" y="436879"/>
            <a:ext cx="11734801" cy="60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 |</a:t>
            </a:r>
          </a:p>
          <a:p>
            <a:pPr algn="ctr"/>
            <a:endParaRPr lang="en-US"/>
          </a:p>
          <a:p>
            <a:pPr algn="ctr"/>
            <a:r>
              <a:rPr lang="en-US"/>
              <a:t>Investment proposition</a:t>
            </a:r>
          </a:p>
          <a:p>
            <a:pPr algn="ctr"/>
            <a:endParaRPr lang="en-US"/>
          </a:p>
          <a:p>
            <a:pPr algn="ctr"/>
            <a:r>
              <a:rPr lang="en-US"/>
              <a:t>2 |</a:t>
            </a:r>
          </a:p>
          <a:p>
            <a:pPr algn="ctr"/>
            <a:endParaRPr lang="en-US"/>
          </a:p>
          <a:p>
            <a:pPr algn="ctr"/>
            <a:r>
              <a:rPr lang="en-US"/>
              <a:t>Market context</a:t>
            </a:r>
          </a:p>
          <a:p>
            <a:pPr algn="ctr"/>
            <a:endParaRPr lang="en-US"/>
          </a:p>
          <a:p>
            <a:pPr algn="ctr"/>
            <a:r>
              <a:rPr lang="en-US"/>
              <a:t>3 |</a:t>
            </a:r>
          </a:p>
          <a:p>
            <a:pPr algn="ctr"/>
            <a:endParaRPr lang="en-US"/>
          </a:p>
          <a:p>
            <a:pPr algn="ctr"/>
            <a:r>
              <a:rPr lang="en-US"/>
              <a:t>Strategic focus</a:t>
            </a:r>
          </a:p>
          <a:p>
            <a:pPr algn="ctr"/>
            <a:endParaRPr lang="en-US"/>
          </a:p>
          <a:p>
            <a:pPr algn="ctr"/>
            <a:r>
              <a:rPr lang="en-US"/>
              <a:t>4 |</a:t>
            </a:r>
          </a:p>
          <a:p>
            <a:pPr algn="ctr"/>
            <a:endParaRPr lang="en-US"/>
          </a:p>
          <a:p>
            <a:pPr algn="ctr"/>
            <a:r>
              <a:rPr lang="en-US"/>
              <a:t>H1 2022 results</a:t>
            </a:r>
          </a:p>
          <a:p>
            <a:pPr algn="ctr"/>
            <a:endParaRPr lang="en-US"/>
          </a:p>
          <a:p>
            <a:pPr algn="ctr"/>
            <a:r>
              <a:rPr lang="en-US"/>
              <a:t>5 |</a:t>
            </a:r>
          </a:p>
          <a:p>
            <a:pPr algn="ctr"/>
            <a:endParaRPr lang="en-US"/>
          </a:p>
          <a:p>
            <a:pPr algn="ctr"/>
            <a:r>
              <a:rPr lang="en-US"/>
              <a:t>FY 2022 outlook</a:t>
            </a: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EA1A7D2F-3016-B5DB-8588-6ACEDFE9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/>
        </p:blipFill>
        <p:spPr>
          <a:xfrm>
            <a:off x="3567884" y="4497732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  <p:pic>
        <p:nvPicPr>
          <p:cNvPr id="13" name="Picture Placeholder 4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302F15E5-5DF3-21F3-A170-44E047AE4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r="32693"/>
          <a:stretch>
            <a:fillRect/>
          </a:stretch>
        </p:blipFill>
        <p:spPr>
          <a:xfrm>
            <a:off x="1" y="1"/>
            <a:ext cx="3567883" cy="687731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C86B75-2D10-D33D-79D4-0C1BBF93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83" y="0"/>
            <a:ext cx="2461275" cy="23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39700" algn="ctr" rotWithShape="0">
              <a:srgbClr val="000000">
                <a:alpha val="6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1CDBF-35F1-86E6-E956-E8C90900813B}"/>
              </a:ext>
            </a:extLst>
          </p:cNvPr>
          <p:cNvSpPr txBox="1"/>
          <p:nvPr/>
        </p:nvSpPr>
        <p:spPr>
          <a:xfrm>
            <a:off x="7064242" y="1717203"/>
            <a:ext cx="3934130" cy="369331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Work Sans" panose="00000500000000000000" pitchFamily="50" charset="0"/>
              </a:rPr>
              <a:t>Macroeconomic context and markets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Work Sans" panose="00000500000000000000" pitchFamily="50" charset="0"/>
              </a:rPr>
              <a:t>Strategy and focus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Work Sans" panose="00000500000000000000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latin typeface="Work Sans" panose="00000500000000000000" pitchFamily="50" charset="0"/>
              </a:rPr>
              <a:t>Analysis of the results</a:t>
            </a:r>
            <a:r>
              <a:rPr lang="en-GB" b="1" dirty="0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 b="1" dirty="0">
                <a:latin typeface="Work Sans" panose="00000500000000000000" pitchFamily="50" charset="0"/>
              </a:rPr>
              <a:t>|</a:t>
            </a:r>
            <a:r>
              <a:rPr lang="en-GB" b="1" dirty="0">
                <a:solidFill>
                  <a:srgbClr val="2F6EBA"/>
                </a:solidFill>
                <a:latin typeface="Work Sans" panose="00000500000000000000" pitchFamily="50" charset="0"/>
              </a:rPr>
              <a:t> </a:t>
            </a:r>
            <a:r>
              <a:rPr lang="en-GB" b="1" dirty="0">
                <a:latin typeface="Work Sans" panose="00000500000000000000" pitchFamily="50" charset="0"/>
              </a:rPr>
              <a:t>Margin optimization and Own Brands growth</a:t>
            </a:r>
          </a:p>
          <a:p>
            <a:endParaRPr lang="en-US" dirty="0">
              <a:latin typeface="Work Sans" panose="00000500000000000000" pitchFamily="50" charset="0"/>
            </a:endParaRPr>
          </a:p>
          <a:p>
            <a:r>
              <a:rPr lang="en-GB" dirty="0">
                <a:latin typeface="Work Sans" panose="00000500000000000000" pitchFamily="50" charset="0"/>
              </a:rPr>
              <a:t>4.  Markets and ESG details</a:t>
            </a:r>
          </a:p>
          <a:p>
            <a:r>
              <a:rPr lang="en-GB" dirty="0">
                <a:latin typeface="Work Sans" panose="00000500000000000000" pitchFamily="50" charset="0"/>
              </a:rPr>
              <a:t>     Appendixes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Work Sans" panose="00000500000000000000" pitchFamily="50" charset="0"/>
            </a:endParaRPr>
          </a:p>
          <a:p>
            <a:endParaRPr lang="en-US" dirty="0">
              <a:latin typeface="Work Sans" panose="00000500000000000000" pitchFamily="50" charset="0"/>
            </a:endParaRP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34B50230-2B80-0E05-2779-848F5C7651CA}"/>
              </a:ext>
            </a:extLst>
          </p:cNvPr>
          <p:cNvPicPr/>
          <p:nvPr/>
        </p:nvPicPr>
        <p:blipFill rotWithShape="1">
          <a:blip r:embed="rId4" cstate="print"/>
          <a:srcRect r="78504"/>
          <a:stretch/>
        </p:blipFill>
        <p:spPr>
          <a:xfrm>
            <a:off x="4203625" y="397917"/>
            <a:ext cx="1201485" cy="1833974"/>
          </a:xfrm>
          <a:prstGeom prst="rect">
            <a:avLst/>
          </a:prstGeom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1C6E3DEA-F5C9-7936-5C4D-10BFB6A4C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8" r="15518"/>
          <a:stretch/>
        </p:blipFill>
        <p:spPr>
          <a:xfrm>
            <a:off x="3567882" y="2231291"/>
            <a:ext cx="2461275" cy="2379579"/>
          </a:xfrm>
          <a:custGeom>
            <a:avLst/>
            <a:gdLst>
              <a:gd name="connsiteX0" fmla="*/ 0 w 2461275"/>
              <a:gd name="connsiteY0" fmla="*/ 0 h 2379579"/>
              <a:gd name="connsiteX1" fmla="*/ 2461275 w 2461275"/>
              <a:gd name="connsiteY1" fmla="*/ 0 h 2379579"/>
              <a:gd name="connsiteX2" fmla="*/ 2461275 w 2461275"/>
              <a:gd name="connsiteY2" fmla="*/ 2379579 h 2379579"/>
              <a:gd name="connsiteX3" fmla="*/ 0 w 2461275"/>
              <a:gd name="connsiteY3" fmla="*/ 2379579 h 237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275" h="2379579">
                <a:moveTo>
                  <a:pt x="0" y="0"/>
                </a:moveTo>
                <a:lnTo>
                  <a:pt x="2461275" y="0"/>
                </a:lnTo>
                <a:lnTo>
                  <a:pt x="2461275" y="2379579"/>
                </a:lnTo>
                <a:lnTo>
                  <a:pt x="0" y="23795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659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6">
            <a:extLst>
              <a:ext uri="{FF2B5EF4-FFF2-40B4-BE49-F238E27FC236}">
                <a16:creationId xmlns:a16="http://schemas.microsoft.com/office/drawing/2014/main" id="{9D6A18EE-5126-2177-E3BD-5D5BDC293015}"/>
              </a:ext>
            </a:extLst>
          </p:cNvPr>
          <p:cNvSpPr txBox="1">
            <a:spLocks/>
          </p:cNvSpPr>
          <p:nvPr/>
        </p:nvSpPr>
        <p:spPr>
          <a:xfrm>
            <a:off x="545466" y="261209"/>
            <a:ext cx="11524614" cy="8996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US" sz="3200" b="1" spc="-5">
                <a:latin typeface="Montserrat" panose="00000500000000000000" pitchFamily="50" charset="0"/>
              </a:rPr>
              <a:t>3. Analysis of results - </a:t>
            </a:r>
            <a:r>
              <a:rPr lang="en-GB" sz="3200" b="1" spc="-5">
                <a:latin typeface="Montserrat" panose="00000500000000000000" pitchFamily="50" charset="0"/>
              </a:rPr>
              <a:t>Key performance indicators </a:t>
            </a:r>
          </a:p>
          <a:p>
            <a:pPr marL="22225" marR="5080">
              <a:lnSpc>
                <a:spcPts val="3030"/>
              </a:lnSpc>
              <a:spcBef>
                <a:spcPts val="475"/>
              </a:spcBef>
            </a:pPr>
            <a:r>
              <a:rPr lang="en-GB" sz="3200" b="1" spc="-5">
                <a:latin typeface="Montserrat" panose="00000500000000000000" pitchFamily="50" charset="0"/>
              </a:rPr>
              <a:t>(9 months 2023)</a:t>
            </a:r>
            <a:endParaRPr lang="en-US" sz="3200" b="1" spc="-5">
              <a:latin typeface="Montserrat" panose="00000500000000000000" pitchFamily="50" charset="0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D09054A9-754E-77C8-209D-2AF28033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35197"/>
              </p:ext>
            </p:extLst>
          </p:nvPr>
        </p:nvGraphicFramePr>
        <p:xfrm>
          <a:off x="1908448" y="1635852"/>
          <a:ext cx="8481362" cy="40901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3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5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Sales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1,757m. </a:t>
                      </a:r>
                    </a:p>
                  </a:txBody>
                  <a:tcPr marL="0" marR="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n-GB" sz="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EBITDA</a:t>
                      </a:r>
                    </a:p>
                    <a:p>
                      <a:pPr marL="6350" algn="ctr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/>
                          <a:ea typeface="+mn-ea"/>
                          <a:cs typeface="+mn-cs"/>
                        </a:rPr>
                        <a:t>RON 115.56m. 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 Net Profit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70m.</a:t>
                      </a:r>
                    </a:p>
                  </a:txBody>
                  <a:tcPr marL="0" marR="0" marT="7683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 increase </a:t>
                      </a: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( 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</a:t>
                      </a: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/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</a:t>
                      </a:r>
                      <a:r>
                        <a:rPr lang="pt-BR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)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+14%</a:t>
                      </a: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GB" sz="2400" b="1" kern="1200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62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Gross Margin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%</a:t>
                      </a:r>
                      <a:endParaRPr lang="en-GB" sz="2000" b="1" kern="1200" noProof="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EBITDA increase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(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y/y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+5%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GB" sz="2400" b="1" kern="1200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 EBITDA Margin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%</a:t>
                      </a:r>
                      <a:endParaRPr lang="en-GB" sz="2000" b="1" kern="1200" noProof="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0" marR="0" marT="25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en-GB" sz="14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Net Profit increase</a:t>
                      </a: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(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y/y</a:t>
                      </a: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)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+9%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2400" b="1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</a:rPr>
                        <a:t>Net Profit Margin</a:t>
                      </a: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o-RO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%</a:t>
                      </a:r>
                      <a:endParaRPr lang="en-GB" sz="2000" b="1" kern="1200" noProof="0">
                        <a:solidFill>
                          <a:srgbClr val="2F6EBA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2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548"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GB" sz="1400" b="1" i="0" u="none" strike="noStrike" kern="0" cap="none" spc="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Distribution </a:t>
                      </a:r>
                      <a:r>
                        <a:rPr lang="ro-RO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1,644m.</a:t>
                      </a:r>
                    </a:p>
                  </a:txBody>
                  <a:tcPr marL="0" marR="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GB" sz="1400" b="1" i="0" u="none" strike="noStrike" cap="non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1206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Logistics </a:t>
                      </a:r>
                      <a:r>
                        <a:rPr lang="ro-RO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64m.</a:t>
                      </a:r>
                    </a:p>
                  </a:txBody>
                  <a:tcPr marL="0" marR="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endParaRPr lang="en-GB" sz="1400" b="1" i="0" u="none" strike="noStrike" cap="none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GB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Transport </a:t>
                      </a:r>
                      <a:r>
                        <a:rPr lang="ro-RO" sz="1300" b="1" kern="1200" noProof="0">
                          <a:solidFill>
                            <a:schemeClr val="tx1"/>
                          </a:solidFill>
                          <a:latin typeface="Work Sans" panose="00000500000000000000" pitchFamily="50" charset="0"/>
                          <a:ea typeface="+mn-ea"/>
                          <a:cs typeface="Arial"/>
                          <a:sym typeface="Arial"/>
                        </a:rPr>
                        <a:t>Sales</a:t>
                      </a:r>
                      <a:endParaRPr lang="en-GB" sz="1300" b="1" kern="1200" noProof="0">
                        <a:solidFill>
                          <a:schemeClr val="tx1"/>
                        </a:solidFill>
                        <a:latin typeface="Work Sans" panose="00000500000000000000" pitchFamily="50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63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GB" sz="2000" b="1" kern="1200" noProof="0">
                          <a:solidFill>
                            <a:srgbClr val="2F6EBA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RON 49m. 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lang="en-GB" sz="2400" b="1" spc="-5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51398D87-A252-BD05-F87B-33CC9CB57302}"/>
              </a:ext>
            </a:extLst>
          </p:cNvPr>
          <p:cNvCxnSpPr>
            <a:cxnSpLocks/>
          </p:cNvCxnSpPr>
          <p:nvPr/>
        </p:nvCxnSpPr>
        <p:spPr>
          <a:xfrm>
            <a:off x="1870940" y="2409938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E52AF3-407B-F233-9997-CF2671050355}"/>
              </a:ext>
            </a:extLst>
          </p:cNvPr>
          <p:cNvCxnSpPr>
            <a:cxnSpLocks/>
          </p:cNvCxnSpPr>
          <p:nvPr/>
        </p:nvCxnSpPr>
        <p:spPr>
          <a:xfrm>
            <a:off x="1870940" y="3462670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C8E7C8-1FE2-F836-155E-370FAFEE17EA}"/>
              </a:ext>
            </a:extLst>
          </p:cNvPr>
          <p:cNvCxnSpPr>
            <a:cxnSpLocks/>
          </p:cNvCxnSpPr>
          <p:nvPr/>
        </p:nvCxnSpPr>
        <p:spPr>
          <a:xfrm>
            <a:off x="1882660" y="4473199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40EE444-C8E1-7780-1168-5BB6753A253C}"/>
              </a:ext>
            </a:extLst>
          </p:cNvPr>
          <p:cNvSpPr/>
          <p:nvPr/>
        </p:nvSpPr>
        <p:spPr>
          <a:xfrm>
            <a:off x="0" y="6185248"/>
            <a:ext cx="12192000" cy="764514"/>
          </a:xfrm>
          <a:prstGeom prst="rect">
            <a:avLst/>
          </a:prstGeom>
          <a:solidFill>
            <a:srgbClr val="D1E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519E89-E7DF-4F76-64D9-77CF0F98BAB1}"/>
              </a:ext>
            </a:extLst>
          </p:cNvPr>
          <p:cNvCxnSpPr>
            <a:cxnSpLocks/>
          </p:cNvCxnSpPr>
          <p:nvPr/>
        </p:nvCxnSpPr>
        <p:spPr>
          <a:xfrm>
            <a:off x="1908448" y="5455592"/>
            <a:ext cx="8439150" cy="0"/>
          </a:xfrm>
          <a:prstGeom prst="line">
            <a:avLst/>
          </a:prstGeom>
          <a:ln w="28575">
            <a:solidFill>
              <a:srgbClr val="FBA6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F3C887BE-CB3E-640E-ACA6-5548663749C5}"/>
              </a:ext>
            </a:extLst>
          </p:cNvPr>
          <p:cNvSpPr txBox="1">
            <a:spLocks/>
          </p:cNvSpPr>
          <p:nvPr/>
        </p:nvSpPr>
        <p:spPr>
          <a:xfrm>
            <a:off x="19679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/>
            <a:fld id="{81D60167-4931-47E6-BA6A-407CBD079E47}" type="slidenum">
              <a:rPr lang="en-GB" sz="1200" spc="-5">
                <a:latin typeface="Work Sans" pitchFamily="2" charset="0"/>
                <a:cs typeface="Arial"/>
              </a:rPr>
              <a:pPr marL="38100"/>
              <a:t>9</a:t>
            </a:fld>
            <a:endParaRPr lang="en-GB" sz="1200" spc="-5">
              <a:latin typeface="Work Sans" pitchFamily="2" charset="0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47AF38-D81D-7091-1D40-5A6BA90A6ED8}"/>
              </a:ext>
            </a:extLst>
          </p:cNvPr>
          <p:cNvSpPr txBox="1"/>
          <p:nvPr/>
        </p:nvSpPr>
        <p:spPr>
          <a:xfrm>
            <a:off x="567388" y="6527563"/>
            <a:ext cx="50578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aseline="2314">
                <a:solidFill>
                  <a:srgbClr val="FFE700"/>
                </a:solidFill>
                <a:latin typeface="Arial"/>
                <a:cs typeface="Arial"/>
              </a:rPr>
              <a:t> </a:t>
            </a:r>
            <a:r>
              <a:rPr lang="en-GB" sz="1200" spc="-5">
                <a:latin typeface="Work Sans" pitchFamily="2" charset="0"/>
                <a:cs typeface="Arial"/>
              </a:rPr>
              <a:t>Presentation of financial results 9 months 2023</a:t>
            </a:r>
            <a:endParaRPr sz="1200">
              <a:latin typeface="Work Sans" pitchFamily="2" charset="0"/>
              <a:cs typeface="Arial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E546281A-079D-350E-D4C3-2AD7F0D930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017" y="6192530"/>
            <a:ext cx="1707876" cy="6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627"/>
      </a:dk1>
      <a:lt1>
        <a:sysClr val="window" lastClr="FFFFFF"/>
      </a:lt1>
      <a:dk2>
        <a:srgbClr val="013249"/>
      </a:dk2>
      <a:lt2>
        <a:srgbClr val="E7E6E6"/>
      </a:lt2>
      <a:accent1>
        <a:srgbClr val="0070C0"/>
      </a:accent1>
      <a:accent2>
        <a:srgbClr val="013249"/>
      </a:accent2>
      <a:accent3>
        <a:srgbClr val="A5A5A5"/>
      </a:accent3>
      <a:accent4>
        <a:srgbClr val="F5CE4F"/>
      </a:accent4>
      <a:accent5>
        <a:srgbClr val="5B9BD5"/>
      </a:accent5>
      <a:accent6>
        <a:srgbClr val="CDE8E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11627"/>
    </a:dk1>
    <a:lt1>
      <a:sysClr val="window" lastClr="FFFFFF"/>
    </a:lt1>
    <a:dk2>
      <a:srgbClr val="013249"/>
    </a:dk2>
    <a:lt2>
      <a:srgbClr val="E7E6E6"/>
    </a:lt2>
    <a:accent1>
      <a:srgbClr val="0070C0"/>
    </a:accent1>
    <a:accent2>
      <a:srgbClr val="013249"/>
    </a:accent2>
    <a:accent3>
      <a:srgbClr val="A5A5A5"/>
    </a:accent3>
    <a:accent4>
      <a:srgbClr val="F5CE4F"/>
    </a:accent4>
    <a:accent5>
      <a:srgbClr val="5B9BD5"/>
    </a:accent5>
    <a:accent6>
      <a:srgbClr val="CDE8E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3851</Words>
  <Application>Microsoft Office PowerPoint</Application>
  <PresentationFormat>Widescreen</PresentationFormat>
  <Paragraphs>761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Amasis MT Pro Light</vt:lpstr>
      <vt:lpstr>Arial</vt:lpstr>
      <vt:lpstr>Calibri</vt:lpstr>
      <vt:lpstr>Calibri Light</vt:lpstr>
      <vt:lpstr>Mont Heavy DEMO</vt:lpstr>
      <vt:lpstr>Montserrat</vt:lpstr>
      <vt:lpstr>Noto Sans Symbols</vt:lpstr>
      <vt:lpstr>Raleway</vt:lpstr>
      <vt:lpstr>Söhne</vt:lpstr>
      <vt:lpstr>Wingdings</vt:lpstr>
      <vt:lpstr>Wingdings,Sans-Serif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Marinescu</dc:creator>
  <cp:lastModifiedBy>Daniela Aldescu (VERTIK)</cp:lastModifiedBy>
  <cp:revision>1</cp:revision>
  <dcterms:created xsi:type="dcterms:W3CDTF">2023-02-21T10:06:22Z</dcterms:created>
  <dcterms:modified xsi:type="dcterms:W3CDTF">2023-11-16T10:20:57Z</dcterms:modified>
</cp:coreProperties>
</file>